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73" r:id="rId3"/>
    <p:sldId id="274" r:id="rId4"/>
    <p:sldId id="258" r:id="rId5"/>
    <p:sldId id="272" r:id="rId6"/>
    <p:sldId id="257" r:id="rId7"/>
    <p:sldId id="259" r:id="rId8"/>
    <p:sldId id="260" r:id="rId9"/>
    <p:sldId id="261" r:id="rId10"/>
    <p:sldId id="262" r:id="rId11"/>
    <p:sldId id="277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6" r:id="rId22"/>
  </p:sldIdLst>
  <p:sldSz cx="9144000" cy="6858000" type="screen4x3"/>
  <p:notesSz cx="6858000" cy="919956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CC3300"/>
    <a:srgbClr val="66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760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3760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413F1E-7B2A-415D-890C-D9CA5E75B3B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74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BDF5D-FDB0-4432-A1B7-40556AA16F8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DEFE5-ACF0-4A4E-A38F-3CF591FBB605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00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83BFA-942D-4E13-B4C0-7C0E712822D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214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09A5B-0DAC-4E66-9650-01263965712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88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1FEF6-58CD-47B5-ADE2-2FA231955926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12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996E7-3C8C-4AE4-8FE9-3F0DD805050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43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82AC5-78AF-46D8-A64C-7EB2EC6404B4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60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1A285-60E3-4BCA-B5D5-A966C99D99EF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90A40-FF5E-43DD-B4D6-3E8A32454EF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77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99C7F-539C-4CC6-AA35-BB920DA6B9B1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38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05294-752C-407D-997E-E5B2B932AEB9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9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32C6C4E-CEED-4595-AE21-B0681A8A8EAB}" type="slidenum">
              <a:rPr lang="es-ES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>
                <a:solidFill>
                  <a:schemeClr val="accent2"/>
                </a:solidFill>
              </a:rPr>
              <a:t>Más ejemplos en SQL</a:t>
            </a:r>
            <a:endParaRPr lang="es-ES">
              <a:solidFill>
                <a:schemeClr val="accent2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Francisco Moreno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8229600" cy="51831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b) Una solución alternativa usando agregados: 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COUNT(*)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s.sn = sp.sn) </a:t>
            </a:r>
            <a:r>
              <a:rPr lang="es-MX" sz="2400" b="1" dirty="0">
                <a:solidFill>
                  <a:schemeClr val="accent2"/>
                </a:solidFill>
                <a:latin typeface="SimSun" pitchFamily="2" charset="-122"/>
              </a:rPr>
              <a:t>=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COUNT(*)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 FROM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p);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Es decir, imprimir los proveedores si su conteo 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productos en la tabla </a:t>
            </a:r>
            <a:r>
              <a:rPr lang="es-MX" sz="2400" dirty="0" err="1"/>
              <a:t>sp</a:t>
            </a:r>
            <a:r>
              <a:rPr lang="es-MX" sz="2400" dirty="0"/>
              <a:t> es igual al conteo de productos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que hay en la tabla p.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c) Otra variante: </a:t>
            </a:r>
            <a:endParaRPr lang="es-MX" dirty="0"/>
          </a:p>
          <a:p>
            <a:pPr>
              <a:lnSpc>
                <a:spcPct val="90000"/>
              </a:lnSpc>
              <a:buFontTx/>
              <a:buNone/>
            </a:pPr>
            <a:endParaRPr lang="es-MX" sz="2400" dirty="0" smtClean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 err="1" smtClean="0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IN (SELECT </a:t>
            </a:r>
            <a:r>
              <a:rPr lang="es-MX" sz="2400" dirty="0" err="1" smtClean="0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GROUP BY </a:t>
            </a:r>
            <a:r>
              <a:rPr lang="es-MX" sz="2400" dirty="0" err="1" smtClean="0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 smtClean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HAVING COUNT(*) = (SELECT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COUNT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(*)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          FROM 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);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48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352730" cy="5184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Obtener los nombres de los proveedores que suministran por lo menos un producto rojo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a) Mediante </a:t>
            </a:r>
            <a:r>
              <a:rPr lang="es-MX" sz="2400" dirty="0" err="1"/>
              <a:t>subconsultas</a:t>
            </a:r>
            <a:r>
              <a:rPr lang="es-MX" sz="2400" dirty="0"/>
              <a:t>:</a:t>
            </a:r>
            <a:r>
              <a:rPr lang="es-MX" sz="2400" dirty="0">
                <a:solidFill>
                  <a:schemeClr val="accent2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FROM s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IN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IN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FROM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WHERE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color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Rojo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)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MX" sz="2800" dirty="0"/>
              <a:t>b) Mediante reuniones (</a:t>
            </a:r>
            <a:r>
              <a:rPr lang="es-MX" sz="2800" i="1" dirty="0" err="1"/>
              <a:t>joins</a:t>
            </a:r>
            <a:r>
              <a:rPr lang="es-MX" sz="2800" dirty="0"/>
              <a:t>): 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8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SELECT DISTINCT s.*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FROM s, 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, 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WHERE s.sn = sp.sn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     </a:t>
            </a:r>
            <a:r>
              <a:rPr lang="es-MX" sz="2800" dirty="0" smtClean="0">
                <a:solidFill>
                  <a:schemeClr val="accent2"/>
                </a:solidFill>
                <a:latin typeface="SimSun" pitchFamily="2" charset="-122"/>
              </a:rPr>
              <a:t>p.pn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= sp.pn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     </a:t>
            </a:r>
            <a:r>
              <a:rPr lang="es-MX" sz="2800" dirty="0" smtClean="0">
                <a:solidFill>
                  <a:schemeClr val="accent2"/>
                </a:solidFill>
                <a:latin typeface="SimSun" pitchFamily="2" charset="-122"/>
              </a:rPr>
              <a:t>color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= </a:t>
            </a: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Rojo</a:t>
            </a:r>
            <a:r>
              <a:rPr lang="es-ES" sz="2800" dirty="0">
                <a:solidFill>
                  <a:schemeClr val="accent2"/>
                </a:solidFill>
                <a:latin typeface="SimSun" pitchFamily="2" charset="-122"/>
              </a:rPr>
              <a:t>';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/>
              <a:t>Nótese </a:t>
            </a:r>
            <a:r>
              <a:rPr lang="es-MX" sz="2400" dirty="0" smtClean="0"/>
              <a:t>la </a:t>
            </a:r>
            <a:r>
              <a:rPr lang="es-MX" sz="2400" dirty="0"/>
              <a:t>cláusula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DISTINCT</a:t>
            </a:r>
            <a:r>
              <a:rPr lang="es-MX" sz="2400" dirty="0"/>
              <a:t> </a:t>
            </a:r>
            <a:r>
              <a:rPr lang="es-MX" sz="2400" dirty="0" smtClean="0"/>
              <a:t>para </a:t>
            </a:r>
            <a:r>
              <a:rPr lang="es-MX" sz="2400" dirty="0"/>
              <a:t>evitar </a:t>
            </a:r>
            <a:r>
              <a:rPr lang="es-MX" sz="2400" dirty="0" err="1" smtClean="0"/>
              <a:t>tuplas</a:t>
            </a:r>
            <a:r>
              <a:rPr lang="es-MX" sz="2400" dirty="0" smtClean="0"/>
              <a:t> duplicadas </a:t>
            </a:r>
            <a:endParaRPr lang="es-MX" sz="24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 smtClean="0"/>
              <a:t>en </a:t>
            </a:r>
            <a:r>
              <a:rPr lang="es-MX" sz="2400" dirty="0" smtClean="0"/>
              <a:t>la salida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852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400" dirty="0"/>
              <a:t>Imprimir los códigos de las parejas de proveedores que están situados en la misma ciudad</a:t>
            </a:r>
          </a:p>
          <a:p>
            <a:pPr>
              <a:lnSpc>
                <a:spcPct val="80000"/>
              </a:lnSpc>
            </a:pPr>
            <a:endParaRPr lang="es-MX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</a:rPr>
              <a:t>	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SELECT s1.sn, s2.sn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	FROM s AS s1, s AS s2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	WHERE s1.ciudad = s2.ciudad AND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800" dirty="0" smtClean="0">
                <a:solidFill>
                  <a:schemeClr val="accent2"/>
                </a:solidFill>
                <a:latin typeface="SimSun" pitchFamily="2" charset="-122"/>
              </a:rPr>
              <a:t> s1.sn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&lt; s2.sn;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Char char="-"/>
            </a:pPr>
            <a:r>
              <a:rPr lang="es-MX" sz="2400" dirty="0"/>
              <a:t>Nótese la condición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s1.sn &lt; s2.sn </a:t>
            </a:r>
            <a:r>
              <a:rPr lang="es-MX" sz="2400" dirty="0"/>
              <a:t>para evitar que salga cada proveedor </a:t>
            </a:r>
            <a:r>
              <a:rPr lang="es-MX" sz="2400" dirty="0" smtClean="0"/>
              <a:t>consigo </a:t>
            </a:r>
            <a:r>
              <a:rPr lang="es-MX" sz="2400" dirty="0"/>
              <a:t>mismo y evitar además las parejas “contrarias”. 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s-MX" sz="2400" dirty="0"/>
              <a:t>Recordar: en el SQL estándar para renombrar se requiere AS, en algunos SGBD no es correcto.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53609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000" dirty="0"/>
              <a:t>Obtener el código y el número de productos que suministra cada proveedor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</a:rPr>
              <a:t>	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, COUNT(*)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0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GROUP BY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0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</a:pPr>
            <a:r>
              <a:rPr lang="es-MX" sz="2000" dirty="0"/>
              <a:t>La misma consulta anterior pero solo para aquellos proveedores con más de dos productos. Imprimir en orden por el conteo.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0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SELECT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, COUNT(*) AS conteo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0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GROUP BY </a:t>
            </a:r>
            <a:r>
              <a:rPr lang="es-MX" sz="20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0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HAVING COUNT(*) &gt;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	ORDER BY 2;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000" dirty="0"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000" dirty="0"/>
              <a:t>	Nótese el renombrado para la función 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COUNT</a:t>
            </a:r>
            <a:r>
              <a:rPr lang="es-MX" sz="2000" dirty="0"/>
              <a:t>.</a:t>
            </a:r>
            <a:endParaRPr lang="es-ES" sz="20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284663" y="4581525"/>
            <a:ext cx="3275256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dirty="0"/>
              <a:t>Significa que ordene por la</a:t>
            </a:r>
          </a:p>
          <a:p>
            <a:r>
              <a:rPr lang="es-MX" dirty="0"/>
              <a:t>segunda columna del </a:t>
            </a:r>
            <a:r>
              <a:rPr lang="es-MX" sz="2000" dirty="0">
                <a:solidFill>
                  <a:schemeClr val="accent2"/>
                </a:solidFill>
                <a:latin typeface="SimSun" pitchFamily="2" charset="-122"/>
              </a:rPr>
              <a:t>SELECT</a:t>
            </a:r>
            <a:r>
              <a:rPr lang="es-MX" dirty="0"/>
              <a:t>,</a:t>
            </a:r>
          </a:p>
          <a:p>
            <a:r>
              <a:rPr lang="es-MX" dirty="0"/>
              <a:t>aquí, conteo.</a:t>
            </a:r>
            <a:endParaRPr lang="es-ES" dirty="0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555875" y="5084763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Obtener los códigos de los proveedores que están ubicados en Londres o que suministran el producto P2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</a:rPr>
              <a:t>	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ciudad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'Londres'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</a:t>
            </a:r>
            <a:r>
              <a:rPr lang="es-MX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UNION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/>
              <a:t>Nota: 	El operador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UNION</a:t>
            </a:r>
            <a:r>
              <a:rPr lang="es-MX" sz="2400" dirty="0"/>
              <a:t> </a:t>
            </a:r>
            <a:r>
              <a:rPr lang="es-MX" sz="2400" dirty="0">
                <a:solidFill>
                  <a:srgbClr val="FF0000"/>
                </a:solidFill>
              </a:rPr>
              <a:t>elimina </a:t>
            </a:r>
            <a:r>
              <a:rPr lang="es-MX" sz="2400" dirty="0" err="1">
                <a:solidFill>
                  <a:srgbClr val="FF0000"/>
                </a:solidFill>
              </a:rPr>
              <a:t>tuplas</a:t>
            </a:r>
            <a:r>
              <a:rPr lang="es-MX" sz="2400" dirty="0">
                <a:solidFill>
                  <a:srgbClr val="FF0000"/>
                </a:solidFill>
              </a:rPr>
              <a:t> duplicadas</a:t>
            </a:r>
            <a:r>
              <a:rPr lang="es-MX" sz="2400" dirty="0"/>
              <a:t>; si se desean duplicados usar el operador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UNION</a:t>
            </a:r>
            <a:r>
              <a:rPr lang="es-MX" sz="2400" dirty="0"/>
              <a:t>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ALL</a:t>
            </a:r>
            <a:r>
              <a:rPr lang="es-MX" sz="2400" dirty="0"/>
              <a:t>.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229600" cy="4525963"/>
          </a:xfrm>
        </p:spPr>
        <p:txBody>
          <a:bodyPr/>
          <a:lstStyle/>
          <a:p>
            <a:r>
              <a:rPr lang="es-MX" sz="2800" dirty="0"/>
              <a:t>Obtener los códigos de los proveedores que son de Londres pero que NO suministran el producto P2</a:t>
            </a: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s</a:t>
            </a: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ciudad =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'Londres'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</a:t>
            </a:r>
            <a:r>
              <a:rPr lang="es-MX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EXCEPT</a:t>
            </a: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s-ES" sz="2400" dirty="0">
              <a:latin typeface="SimSun" pitchFamily="2" charset="-122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411413" y="3867150"/>
            <a:ext cx="1584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995738" y="3651250"/>
            <a:ext cx="3877985" cy="7386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MX" dirty="0"/>
              <a:t>En algunos SGBD se usa la palabra</a:t>
            </a:r>
          </a:p>
          <a:p>
            <a:r>
              <a:rPr lang="es-MX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MINUS</a:t>
            </a:r>
            <a:r>
              <a:rPr lang="es-MX" dirty="0"/>
              <a:t> en vez de </a:t>
            </a:r>
            <a:r>
              <a:rPr lang="es-MX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EXCEPT</a:t>
            </a:r>
            <a:endParaRPr lang="es-E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es-MX" sz="2800"/>
              <a:t>Obtener los códigos de los proveedores que son de Londres y que suministran también el producto P2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</a:rPr>
              <a:t>	</a:t>
            </a: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SELECT sn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FROM s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WHERE ciudad = </a:t>
            </a:r>
            <a:r>
              <a:rPr lang="es-ES" sz="2400">
                <a:solidFill>
                  <a:schemeClr val="accent2"/>
                </a:solidFill>
                <a:latin typeface="SimSun" pitchFamily="2" charset="-122"/>
              </a:rPr>
              <a:t>'Londres'</a:t>
            </a:r>
            <a:endParaRPr lang="es-MX" sz="240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</a:t>
            </a:r>
            <a:r>
              <a:rPr lang="es-MX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imSun" pitchFamily="2" charset="-122"/>
              </a:rPr>
              <a:t>INTERSECT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SELECT sn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FROM sp</a:t>
            </a:r>
          </a:p>
          <a:p>
            <a:pPr>
              <a:buFontTx/>
              <a:buNone/>
            </a:pP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	WHERE pn = </a:t>
            </a:r>
            <a:r>
              <a:rPr lang="es-ES" sz="240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>
                <a:solidFill>
                  <a:schemeClr val="accent2"/>
                </a:solidFill>
                <a:latin typeface="SimSun" pitchFamily="2" charset="-122"/>
              </a:rPr>
              <a:t>;</a:t>
            </a:r>
            <a:endParaRPr lang="es-ES" sz="240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endParaRPr lang="es-ES" sz="2400"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s-MX" dirty="0"/>
              <a:t>Manejo de </a:t>
            </a:r>
            <a:r>
              <a:rPr lang="es-MX" i="1" dirty="0" err="1"/>
              <a:t>joins</a:t>
            </a:r>
            <a:r>
              <a:rPr lang="es-MX" dirty="0"/>
              <a:t>:</a:t>
            </a:r>
          </a:p>
          <a:p>
            <a:pPr marL="609600" indent="-609600"/>
            <a:r>
              <a:rPr lang="es-MX" dirty="0"/>
              <a:t>Imprimir el nombre de cada proveedor y el nombre de cada producto que suministra</a:t>
            </a:r>
          </a:p>
          <a:p>
            <a:pPr marL="609600" indent="-609600">
              <a:buFontTx/>
              <a:buNone/>
            </a:pPr>
            <a:r>
              <a:rPr lang="es-MX" dirty="0"/>
              <a:t>a)</a:t>
            </a:r>
            <a:r>
              <a:rPr lang="es-MX" dirty="0">
                <a:solidFill>
                  <a:schemeClr val="accent2"/>
                </a:solidFill>
              </a:rPr>
              <a:t>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s.snombre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, 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p.pnombre</a:t>
            </a:r>
            <a:endParaRPr lang="es-MX" sz="2800" dirty="0">
              <a:solidFill>
                <a:schemeClr val="accent2"/>
              </a:solidFill>
              <a:latin typeface="SimSun" pitchFamily="2" charset="-122"/>
            </a:endParaRPr>
          </a:p>
          <a:p>
            <a:pPr marL="609600" indent="-609600"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 </a:t>
            </a:r>
            <a:r>
              <a:rPr lang="es-MX" sz="2800" dirty="0" smtClean="0">
                <a:solidFill>
                  <a:schemeClr val="accent2"/>
                </a:solidFill>
                <a:latin typeface="SimSun" pitchFamily="2" charset="-122"/>
              </a:rPr>
              <a:t> FROM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s, </a:t>
            </a:r>
            <a:r>
              <a:rPr lang="es-MX" sz="28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, p</a:t>
            </a:r>
          </a:p>
          <a:p>
            <a:pPr marL="609600" indent="-609600">
              <a:buFontTx/>
              <a:buNone/>
            </a:pP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   </a:t>
            </a:r>
            <a:r>
              <a:rPr lang="es-MX" sz="28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800" dirty="0">
                <a:solidFill>
                  <a:schemeClr val="accent2"/>
                </a:solidFill>
                <a:latin typeface="SimSun" pitchFamily="2" charset="-122"/>
              </a:rPr>
              <a:t>s.sn = sp.sn AND p.pn = sp.pn;</a:t>
            </a:r>
            <a:endParaRPr lang="es-ES" sz="2800" dirty="0">
              <a:solidFill>
                <a:schemeClr val="accent2"/>
              </a:solidFill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60350"/>
            <a:ext cx="7772400" cy="6408738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</a:p>
          <a:p>
            <a:pPr>
              <a:buFontTx/>
              <a:buNone/>
            </a:pPr>
            <a:r>
              <a:rPr lang="es-ES_tradnl" sz="2000" b="1" u="sng"/>
              <a:t>sn</a:t>
            </a:r>
            <a:r>
              <a:rPr lang="es-ES_tradnl" sz="2000" b="1"/>
              <a:t> 		</a:t>
            </a:r>
            <a:r>
              <a:rPr lang="es-ES_tradnl" sz="2000" b="1" u="sng"/>
              <a:t>snombre</a:t>
            </a:r>
            <a:r>
              <a:rPr lang="es-ES_tradnl" sz="2000" b="1"/>
              <a:t> 	</a:t>
            </a:r>
            <a:r>
              <a:rPr lang="es-ES_tradnl" sz="2000" b="1" u="sng"/>
              <a:t>situacion</a:t>
            </a:r>
            <a:r>
              <a:rPr lang="es-ES_tradnl" sz="2000" b="1"/>
              <a:t> 	</a:t>
            </a:r>
            <a:r>
              <a:rPr lang="es-ES_tradnl" sz="2000" b="1" u="sng"/>
              <a:t>ciudad</a:t>
            </a:r>
            <a:r>
              <a:rPr lang="es-ES_tradnl" sz="2000"/>
              <a:t> </a:t>
            </a:r>
          </a:p>
          <a:p>
            <a:pPr>
              <a:buFontTx/>
              <a:buNone/>
            </a:pPr>
            <a:r>
              <a:rPr lang="es-ES_tradnl" sz="2000"/>
              <a:t>S1 		Salazar 	20 		Londres </a:t>
            </a:r>
          </a:p>
          <a:p>
            <a:pPr>
              <a:buFontTx/>
              <a:buNone/>
            </a:pPr>
            <a:r>
              <a:rPr lang="es-ES_tradnl" sz="2000"/>
              <a:t>S2 		Jaramillo 	10 		París </a:t>
            </a:r>
          </a:p>
          <a:p>
            <a:pPr>
              <a:buFontTx/>
              <a:buNone/>
            </a:pPr>
            <a:r>
              <a:rPr lang="es-ES_tradnl" sz="2000"/>
              <a:t>S3 		Bernal		30 		París </a:t>
            </a:r>
          </a:p>
          <a:p>
            <a:pPr>
              <a:buFontTx/>
              <a:buNone/>
            </a:pPr>
            <a:r>
              <a:rPr lang="es-ES_tradnl" sz="2000"/>
              <a:t>S4 		Caicedo 	20 		Londres </a:t>
            </a:r>
          </a:p>
          <a:p>
            <a:pPr>
              <a:buFontTx/>
              <a:buNone/>
            </a:pPr>
            <a:r>
              <a:rPr lang="es-ES_tradnl" sz="2000"/>
              <a:t>S5 		Aldana 		30 		Atenas</a:t>
            </a:r>
            <a:r>
              <a:rPr lang="es-ES_tradnl" sz="1800"/>
              <a:t> </a:t>
            </a:r>
            <a:endParaRPr lang="es-ES_tradnl" sz="2400"/>
          </a:p>
          <a:p>
            <a:pPr algn="ctr">
              <a:buFontTx/>
              <a:buNone/>
            </a:pPr>
            <a:endParaRPr lang="es-ES_tradnl" sz="2000"/>
          </a:p>
          <a:p>
            <a:pPr algn="ctr">
              <a:buFontTx/>
              <a:buNone/>
            </a:pPr>
            <a:r>
              <a:rPr lang="es-ES_tradnl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  <a:p>
            <a:pPr>
              <a:buFontTx/>
              <a:buNone/>
            </a:pPr>
            <a:r>
              <a:rPr lang="es-ES_tradnl" sz="2000" b="1" u="sng"/>
              <a:t>pn</a:t>
            </a:r>
            <a:r>
              <a:rPr lang="es-ES_tradnl" sz="2000" b="1"/>
              <a:t> 		</a:t>
            </a:r>
            <a:r>
              <a:rPr lang="es-ES_tradnl" sz="2000" b="1" u="sng"/>
              <a:t>pnombre</a:t>
            </a:r>
            <a:r>
              <a:rPr lang="es-ES_tradnl" sz="2000" b="1"/>
              <a:t> 	</a:t>
            </a:r>
            <a:r>
              <a:rPr lang="es-ES_tradnl" sz="2000" b="1" u="sng"/>
              <a:t>color </a:t>
            </a:r>
            <a:r>
              <a:rPr lang="es-ES_tradnl" sz="2000" b="1"/>
              <a:t>		</a:t>
            </a:r>
            <a:r>
              <a:rPr lang="es-ES_tradnl" sz="2000" b="1" u="sng"/>
              <a:t>peso</a:t>
            </a:r>
            <a:r>
              <a:rPr lang="es-ES_tradnl" sz="2000" b="1"/>
              <a:t> 	</a:t>
            </a:r>
            <a:r>
              <a:rPr lang="es-ES_tradnl" sz="2000" b="1" u="sng"/>
              <a:t>ciudad</a:t>
            </a:r>
            <a:r>
              <a:rPr lang="es-ES_tradnl" sz="2000"/>
              <a:t> </a:t>
            </a:r>
          </a:p>
          <a:p>
            <a:pPr>
              <a:buFontTx/>
              <a:buNone/>
            </a:pPr>
            <a:r>
              <a:rPr lang="es-ES_tradnl" sz="2000"/>
              <a:t>P1 		Tuerca 		Rojo 		12 	Londres </a:t>
            </a:r>
          </a:p>
          <a:p>
            <a:pPr>
              <a:buFontTx/>
              <a:buNone/>
            </a:pPr>
            <a:r>
              <a:rPr lang="es-ES_tradnl" sz="2000"/>
              <a:t>P2	 		Perno		Verde 		17 	París </a:t>
            </a:r>
          </a:p>
          <a:p>
            <a:pPr>
              <a:buFontTx/>
              <a:buNone/>
            </a:pPr>
            <a:r>
              <a:rPr lang="es-ES_tradnl" sz="2000"/>
              <a:t>P3 		Tornillo 		Azul 		17 	Roma </a:t>
            </a:r>
          </a:p>
          <a:p>
            <a:pPr>
              <a:buFontTx/>
              <a:buNone/>
            </a:pPr>
            <a:r>
              <a:rPr lang="es-ES_tradnl" sz="2000"/>
              <a:t>P4 		Tornillo 		Rojo 		14 	Londres </a:t>
            </a:r>
          </a:p>
          <a:p>
            <a:pPr>
              <a:buFontTx/>
              <a:buNone/>
            </a:pPr>
            <a:r>
              <a:rPr lang="es-ES_tradnl" sz="2000"/>
              <a:t>P5 		Leva 		Azul 		12 	París </a:t>
            </a:r>
          </a:p>
          <a:p>
            <a:pPr>
              <a:buFontTx/>
              <a:buNone/>
            </a:pPr>
            <a:r>
              <a:rPr lang="es-ES_tradnl" sz="2000"/>
              <a:t>P6 		Rueda 		Rojo 		19 	Londres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H="1" flipV="1">
            <a:off x="539750" y="620713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79388" y="188913"/>
            <a:ext cx="5572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MX" sz="2400">
                <a:latin typeface="Times New Roman" pitchFamily="18" charset="0"/>
              </a:rPr>
              <a:t>CP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 flipV="1">
            <a:off x="539750" y="35734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141663"/>
            <a:ext cx="55721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MX" sz="2400">
                <a:latin typeface="Times New Roman" pitchFamily="18" charset="0"/>
              </a:rPr>
              <a:t>CP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684213" y="692150"/>
            <a:ext cx="7056437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539750" y="9080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84213" y="3716338"/>
            <a:ext cx="7991475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539750" y="39338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91513" cy="4781550"/>
          </a:xfrm>
        </p:spPr>
        <p:txBody>
          <a:bodyPr/>
          <a:lstStyle/>
          <a:p>
            <a:pPr>
              <a:buFontTx/>
              <a:buNone/>
            </a:pPr>
            <a:r>
              <a:rPr lang="es-ES_tradnl" sz="2800" dirty="0"/>
              <a:t>b)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s.snombre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,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p.pnombre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   FROM (s INNER JOIN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ON (s.sn = sp.sn)) </a:t>
            </a:r>
          </a:p>
          <a:p>
            <a:pPr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           </a:t>
            </a:r>
            <a:r>
              <a:rPr lang="es-ES_tradnl" sz="2800" dirty="0" smtClean="0">
                <a:solidFill>
                  <a:schemeClr val="accent2"/>
                </a:solidFill>
                <a:latin typeface="SimSun" pitchFamily="2" charset="-122"/>
              </a:rPr>
              <a:t>INNER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JOIN p ON (p.pn = sp.pn);</a:t>
            </a:r>
          </a:p>
          <a:p>
            <a:pPr>
              <a:buFontTx/>
              <a:buNone/>
            </a:pPr>
            <a:endParaRPr lang="es-CO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CO" sz="2800" dirty="0"/>
              <a:t>c)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snom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, </a:t>
            </a:r>
            <a:r>
              <a:rPr lang="es-ES_tradnl" sz="2800" dirty="0" err="1">
                <a:solidFill>
                  <a:schemeClr val="accent2"/>
                </a:solidFill>
                <a:latin typeface="SimSun" pitchFamily="2" charset="-122"/>
              </a:rPr>
              <a:t>pnombre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   FROM </a:t>
            </a: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(SELECT </a:t>
            </a:r>
            <a:r>
              <a:rPr lang="es-ES_tradnl" sz="2800" dirty="0" err="1">
                <a:solidFill>
                  <a:srgbClr val="FF66CC"/>
                </a:solidFill>
                <a:latin typeface="SimSun" pitchFamily="2" charset="-122"/>
              </a:rPr>
              <a:t>s.snombre</a:t>
            </a: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 AS </a:t>
            </a:r>
            <a:r>
              <a:rPr lang="es-ES_tradnl" sz="2800" dirty="0" err="1">
                <a:solidFill>
                  <a:srgbClr val="FF66CC"/>
                </a:solidFill>
                <a:latin typeface="SimSun" pitchFamily="2" charset="-122"/>
              </a:rPr>
              <a:t>snom</a:t>
            </a: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, </a:t>
            </a:r>
          </a:p>
          <a:p>
            <a:pPr>
              <a:buFontTx/>
              <a:buNone/>
            </a:pP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                </a:t>
            </a:r>
            <a:r>
              <a:rPr lang="es-ES_tradnl" sz="2800" dirty="0" smtClean="0">
                <a:solidFill>
                  <a:srgbClr val="FF66CC"/>
                </a:solidFill>
                <a:latin typeface="SimSun" pitchFamily="2" charset="-122"/>
              </a:rPr>
              <a:t> sp.pn </a:t>
            </a: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AS </a:t>
            </a:r>
            <a:r>
              <a:rPr lang="es-ES_tradnl" sz="2800" dirty="0" err="1">
                <a:solidFill>
                  <a:srgbClr val="FF66CC"/>
                </a:solidFill>
                <a:latin typeface="SimSun" pitchFamily="2" charset="-122"/>
              </a:rPr>
              <a:t>pn</a:t>
            </a:r>
            <a:endParaRPr lang="es-ES_tradnl" sz="2800" dirty="0">
              <a:solidFill>
                <a:srgbClr val="FF66CC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         </a:t>
            </a:r>
            <a:r>
              <a:rPr lang="es-ES_tradnl" sz="2800" dirty="0" smtClean="0">
                <a:solidFill>
                  <a:srgbClr val="FF66CC"/>
                </a:solidFill>
                <a:latin typeface="SimSun" pitchFamily="2" charset="-122"/>
              </a:rPr>
              <a:t> FROM </a:t>
            </a:r>
            <a:r>
              <a:rPr lang="es-ES_tradnl" sz="2800" dirty="0">
                <a:solidFill>
                  <a:srgbClr val="FF66CC"/>
                </a:solidFill>
                <a:latin typeface="SimSun" pitchFamily="2" charset="-122"/>
              </a:rPr>
              <a:t>(s NATURAL JOIN </a:t>
            </a:r>
            <a:r>
              <a:rPr lang="es-ES_tradnl" sz="2800" dirty="0" err="1">
                <a:solidFill>
                  <a:srgbClr val="FF66CC"/>
                </a:solidFill>
                <a:latin typeface="SimSun" pitchFamily="2" charset="-122"/>
              </a:rPr>
              <a:t>sp</a:t>
            </a:r>
            <a:r>
              <a:rPr lang="es-ES_tradnl" sz="2800" dirty="0" smtClean="0">
                <a:solidFill>
                  <a:srgbClr val="FF66CC"/>
                </a:solidFill>
                <a:latin typeface="SimSun" pitchFamily="2" charset="-122"/>
              </a:rPr>
              <a:t>))</a:t>
            </a:r>
            <a:r>
              <a:rPr lang="es-ES_tradnl" sz="2800" dirty="0" smtClean="0">
                <a:solidFill>
                  <a:schemeClr val="accent2"/>
                </a:solidFill>
                <a:latin typeface="SimSun" pitchFamily="2" charset="-122"/>
              </a:rPr>
              <a:t>                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         </a:t>
            </a:r>
            <a:r>
              <a:rPr lang="es-ES_tradnl" sz="2800" dirty="0" smtClean="0">
                <a:solidFill>
                  <a:schemeClr val="accent2"/>
                </a:solidFill>
                <a:latin typeface="SimSun" pitchFamily="2" charset="-122"/>
              </a:rPr>
              <a:t> NATURAL </a:t>
            </a:r>
            <a:r>
              <a:rPr lang="es-ES_tradnl" sz="2800" dirty="0">
                <a:solidFill>
                  <a:schemeClr val="accent2"/>
                </a:solidFill>
                <a:latin typeface="SimSun" pitchFamily="2" charset="-122"/>
              </a:rPr>
              <a:t>JOIN p; 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V="1">
            <a:off x="5580112" y="3789040"/>
            <a:ext cx="577801" cy="436885"/>
          </a:xfrm>
          <a:prstGeom prst="line">
            <a:avLst/>
          </a:prstGeom>
          <a:noFill/>
          <a:ln w="9525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157913" y="3476625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 sz="2400" b="1" i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Inline view</a:t>
            </a:r>
            <a:endParaRPr lang="es-ES_tradnl" sz="2400" b="1" i="1">
              <a:solidFill>
                <a:srgbClr val="FF66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2195736" y="4225925"/>
            <a:ext cx="4896544" cy="1584325"/>
          </a:xfrm>
          <a:prstGeom prst="rect">
            <a:avLst/>
          </a:prstGeom>
          <a:noFill/>
          <a:ln w="9525">
            <a:solidFill>
              <a:srgbClr val="FF99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29600" cy="4781128"/>
          </a:xfrm>
        </p:spPr>
        <p:txBody>
          <a:bodyPr/>
          <a:lstStyle/>
          <a:p>
            <a:r>
              <a:rPr lang="es-CO" dirty="0"/>
              <a:t>Nótese que en la última consulta se evita el atributo ciudad de las tablas s y p, para hacer el </a:t>
            </a:r>
            <a:r>
              <a:rPr lang="es-CO" dirty="0">
                <a:latin typeface="SimSun" panose="02010600030101010101" pitchFamily="2" charset="-122"/>
                <a:ea typeface="SimSun" panose="02010600030101010101" pitchFamily="2" charset="-122"/>
              </a:rPr>
              <a:t>NATURAL JOIN </a:t>
            </a:r>
            <a:r>
              <a:rPr lang="es-CO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solo</a:t>
            </a:r>
            <a:r>
              <a:rPr lang="es-CO" dirty="0" smtClean="0"/>
              <a:t> </a:t>
            </a:r>
            <a:r>
              <a:rPr lang="es-CO" dirty="0"/>
              <a:t>por el atributo </a:t>
            </a:r>
            <a:r>
              <a:rPr lang="es-CO" dirty="0" err="1"/>
              <a:t>pn</a:t>
            </a:r>
            <a:r>
              <a:rPr lang="es-CO" dirty="0"/>
              <a:t> con la relación P.</a:t>
            </a:r>
          </a:p>
          <a:p>
            <a:r>
              <a:rPr lang="es-CO" dirty="0"/>
              <a:t>Usar </a:t>
            </a:r>
            <a:r>
              <a:rPr lang="es-CO" i="1" dirty="0" err="1"/>
              <a:t>inline</a:t>
            </a:r>
            <a:r>
              <a:rPr lang="es-CO" i="1" dirty="0"/>
              <a:t> </a:t>
            </a:r>
            <a:r>
              <a:rPr lang="es-CO" i="1" dirty="0" err="1"/>
              <a:t>views</a:t>
            </a:r>
            <a:r>
              <a:rPr lang="es-CO" dirty="0"/>
              <a:t> </a:t>
            </a:r>
            <a:r>
              <a:rPr lang="es-CO" u="sng" dirty="0" smtClean="0">
                <a:solidFill>
                  <a:srgbClr val="FF0000"/>
                </a:solidFill>
              </a:rPr>
              <a:t>solo</a:t>
            </a:r>
            <a:r>
              <a:rPr lang="es-CO" dirty="0" smtClean="0"/>
              <a:t> </a:t>
            </a:r>
            <a:r>
              <a:rPr lang="es-CO" dirty="0"/>
              <a:t>cuando sea </a:t>
            </a:r>
            <a:r>
              <a:rPr lang="es-CO" dirty="0" smtClean="0"/>
              <a:t>necesario:</a:t>
            </a:r>
          </a:p>
          <a:p>
            <a:pPr marL="0" indent="0">
              <a:buNone/>
            </a:pPr>
            <a:r>
              <a:rPr lang="es-CO" sz="2800" dirty="0" smtClean="0">
                <a:solidFill>
                  <a:schemeClr val="accent2"/>
                </a:solidFill>
                <a:latin typeface="SimSun" pitchFamily="2" charset="-122"/>
              </a:rPr>
              <a:t>  </a:t>
            </a:r>
            <a:r>
              <a:rPr lang="es-CO" sz="2800" dirty="0" smtClean="0">
                <a:solidFill>
                  <a:srgbClr val="FF0000"/>
                </a:solidFill>
                <a:latin typeface="SimSun" pitchFamily="2" charset="-122"/>
              </a:rPr>
              <a:t>SELECT </a:t>
            </a:r>
            <a:r>
              <a:rPr lang="es-CO" sz="2800" dirty="0" err="1">
                <a:solidFill>
                  <a:srgbClr val="FF0000"/>
                </a:solidFill>
                <a:latin typeface="SimSun" pitchFamily="2" charset="-122"/>
              </a:rPr>
              <a:t>sn</a:t>
            </a:r>
            <a:r>
              <a:rPr lang="es-CO" sz="2800" dirty="0">
                <a:solidFill>
                  <a:srgbClr val="FF0000"/>
                </a:solidFill>
                <a:latin typeface="SimSun" pitchFamily="2" charset="-122"/>
              </a:rPr>
              <a:t> FROM (SELECT * FROM s);</a:t>
            </a:r>
          </a:p>
          <a:p>
            <a:r>
              <a:rPr lang="es-CO" dirty="0" smtClean="0"/>
              <a:t>Recuerde, aunque funciona ¡esto es simplemente!: </a:t>
            </a:r>
            <a:r>
              <a:rPr lang="es-CO" sz="2800" dirty="0">
                <a:solidFill>
                  <a:schemeClr val="accent2"/>
                </a:solidFill>
                <a:latin typeface="SimSun" pitchFamily="2" charset="-122"/>
              </a:rPr>
              <a:t>SELECT </a:t>
            </a:r>
            <a:r>
              <a:rPr lang="es-CO" sz="28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CO" sz="2800" dirty="0">
                <a:solidFill>
                  <a:schemeClr val="accent2"/>
                </a:solidFill>
                <a:latin typeface="SimSun" pitchFamily="2" charset="-122"/>
              </a:rPr>
              <a:t> FROM s;</a:t>
            </a:r>
            <a:endParaRPr lang="es-ES_tradnl" sz="2800" dirty="0">
              <a:solidFill>
                <a:schemeClr val="accent2"/>
              </a:solidFill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76250"/>
            <a:ext cx="7772400" cy="56197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			     SP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</a:t>
            </a:r>
            <a:r>
              <a:rPr lang="es-ES" sz="2400" b="1" u="sng"/>
              <a:t>sn</a:t>
            </a:r>
            <a:r>
              <a:rPr lang="es-ES" sz="2400" b="1"/>
              <a:t> 	</a:t>
            </a:r>
            <a:r>
              <a:rPr lang="es-ES" sz="2400" b="1" u="sng"/>
              <a:t>pn</a:t>
            </a:r>
            <a:r>
              <a:rPr lang="es-ES" sz="2400" b="1"/>
              <a:t> 	</a:t>
            </a:r>
            <a:r>
              <a:rPr lang="es-ES" sz="2400" b="1" u="sng"/>
              <a:t>cantidad</a:t>
            </a:r>
            <a:r>
              <a:rPr lang="es-ES" sz="2400" u="sng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P1 	  300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P2 	  200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P3 	  400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P4 	  200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P5 	  100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S1 	P6 	  100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S2 	P1 	  300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S2 	P2 	  400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S3 	P3 	  200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S4 	P2 	  200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S4 	P4 	  300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sz="2400"/>
              <a:t>			S4 	P5 	  400 </a:t>
            </a:r>
          </a:p>
        </p:txBody>
      </p:sp>
      <p:sp>
        <p:nvSpPr>
          <p:cNvPr id="24579" name="AutoShape 3"/>
          <p:cNvSpPr>
            <a:spLocks/>
          </p:cNvSpPr>
          <p:nvPr/>
        </p:nvSpPr>
        <p:spPr bwMode="auto">
          <a:xfrm rot="5400000">
            <a:off x="3024188" y="5192712"/>
            <a:ext cx="431800" cy="1368425"/>
          </a:xfrm>
          <a:prstGeom prst="rightBrace">
            <a:avLst>
              <a:gd name="adj1" fmla="val 264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987675" y="6021388"/>
            <a:ext cx="5572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/>
            <a:r>
              <a:rPr lang="es-MX" sz="2400" dirty="0">
                <a:latin typeface="Times New Roman" pitchFamily="18" charset="0"/>
              </a:rPr>
              <a:t>CP</a:t>
            </a:r>
            <a:endParaRPr lang="es-ES" sz="2400" dirty="0">
              <a:latin typeface="Times New Roman" pitchFamily="18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71550" y="500063"/>
            <a:ext cx="923925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MX" sz="2400">
                <a:latin typeface="Times New Roman" pitchFamily="18" charset="0"/>
              </a:rPr>
              <a:t>CF</a:t>
            </a:r>
          </a:p>
          <a:p>
            <a:pPr algn="ctr" eaLnBrk="0" hangingPunct="0"/>
            <a:r>
              <a:rPr lang="es-MX" sz="2000">
                <a:latin typeface="Times New Roman" pitchFamily="18" charset="0"/>
              </a:rPr>
              <a:t>hacia S</a:t>
            </a:r>
            <a:endParaRPr lang="es-ES" sz="2000">
              <a:latin typeface="Times New Roman" pitchFamily="18" charset="0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195513" y="49213"/>
            <a:ext cx="923925" cy="701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s-MX" sz="2000">
                <a:latin typeface="Times New Roman" pitchFamily="18" charset="0"/>
              </a:rPr>
              <a:t>CF </a:t>
            </a:r>
          </a:p>
          <a:p>
            <a:pPr algn="ctr" eaLnBrk="0" hangingPunct="0"/>
            <a:r>
              <a:rPr lang="es-MX" sz="2000">
                <a:latin typeface="Times New Roman" pitchFamily="18" charset="0"/>
              </a:rPr>
              <a:t>hacia P</a:t>
            </a:r>
            <a:endParaRPr lang="es-ES" sz="2000">
              <a:latin typeface="Times New Roman" pitchFamily="18" charset="0"/>
            </a:endParaRPr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>
            <a:off x="1908175" y="9810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 flipV="1">
            <a:off x="2987675" y="4048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2411413" y="836613"/>
            <a:ext cx="3889375" cy="482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 flipV="1">
            <a:off x="3276600" y="981075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3276600" y="4048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75612" cy="4824412"/>
          </a:xfrm>
        </p:spPr>
        <p:txBody>
          <a:bodyPr/>
          <a:lstStyle/>
          <a:p>
            <a:r>
              <a:rPr lang="es-MX" sz="2800"/>
              <a:t>Nótese que en estos ejemplos, se cambió el nombre del atributo </a:t>
            </a:r>
            <a:r>
              <a:rPr lang="es-MX" sz="2800">
                <a:solidFill>
                  <a:schemeClr val="accent2"/>
                </a:solidFill>
              </a:rPr>
              <a:t>s#</a:t>
            </a:r>
            <a:r>
              <a:rPr lang="es-MX" sz="2800"/>
              <a:t> por </a:t>
            </a:r>
            <a:r>
              <a:rPr lang="es-MX" sz="2800">
                <a:solidFill>
                  <a:schemeClr val="accent2"/>
                </a:solidFill>
              </a:rPr>
              <a:t>sn</a:t>
            </a:r>
            <a:r>
              <a:rPr lang="es-MX" sz="2800"/>
              <a:t> y del atributo </a:t>
            </a:r>
            <a:r>
              <a:rPr lang="es-MX" sz="2800">
                <a:solidFill>
                  <a:schemeClr val="accent2"/>
                </a:solidFill>
              </a:rPr>
              <a:t>p#</a:t>
            </a:r>
            <a:r>
              <a:rPr lang="es-MX" sz="2800"/>
              <a:t> por </a:t>
            </a:r>
            <a:r>
              <a:rPr lang="es-MX" sz="2800">
                <a:solidFill>
                  <a:schemeClr val="accent2"/>
                </a:solidFill>
              </a:rPr>
              <a:t>pn</a:t>
            </a:r>
            <a:r>
              <a:rPr lang="es-MX" sz="2800"/>
              <a:t>, ya que el carácter </a:t>
            </a:r>
            <a:r>
              <a:rPr lang="es-MX" sz="2800">
                <a:solidFill>
                  <a:srgbClr val="FF3300"/>
                </a:solidFill>
              </a:rPr>
              <a:t>#</a:t>
            </a:r>
            <a:r>
              <a:rPr lang="es-MX" sz="2800"/>
              <a:t> está reservado en SQL (aunque en algunos SGBD funciona).</a:t>
            </a:r>
          </a:p>
          <a:p>
            <a:pPr>
              <a:buFontTx/>
              <a:buNone/>
            </a:pPr>
            <a:endParaRPr lang="es-MX" sz="2800"/>
          </a:p>
          <a:p>
            <a:r>
              <a:rPr lang="es-MX" sz="2800"/>
              <a:t>Obtener todos los datos de los proveedores de París que tengan una situación mayor a 10</a:t>
            </a:r>
          </a:p>
          <a:p>
            <a:pPr>
              <a:buFontTx/>
              <a:buNone/>
            </a:pPr>
            <a:r>
              <a:rPr lang="es-MX" sz="2800">
                <a:solidFill>
                  <a:schemeClr val="accent2"/>
                </a:solidFill>
                <a:latin typeface="SimSun" pitchFamily="2" charset="-122"/>
              </a:rPr>
              <a:t>	SELECT *</a:t>
            </a:r>
          </a:p>
          <a:p>
            <a:pPr>
              <a:buFontTx/>
              <a:buNone/>
            </a:pPr>
            <a:r>
              <a:rPr lang="es-MX" sz="2800">
                <a:solidFill>
                  <a:schemeClr val="accent2"/>
                </a:solidFill>
                <a:latin typeface="SimSun" pitchFamily="2" charset="-122"/>
              </a:rPr>
              <a:t>	FROM s </a:t>
            </a:r>
          </a:p>
          <a:p>
            <a:pPr>
              <a:buFontTx/>
              <a:buNone/>
            </a:pPr>
            <a:r>
              <a:rPr lang="es-MX" sz="2800">
                <a:solidFill>
                  <a:schemeClr val="accent2"/>
                </a:solidFill>
                <a:latin typeface="SimSun" pitchFamily="2" charset="-122"/>
              </a:rPr>
              <a:t>	WHERE ciudad = </a:t>
            </a:r>
            <a:r>
              <a:rPr lang="es-ES" sz="2800">
                <a:solidFill>
                  <a:schemeClr val="accent2"/>
                </a:solidFill>
                <a:latin typeface="SimSun" pitchFamily="2" charset="-122"/>
              </a:rPr>
              <a:t>'París' AND situacion &gt; 10;</a:t>
            </a:r>
          </a:p>
          <a:p>
            <a:pPr>
              <a:buFontTx/>
              <a:buNone/>
            </a:pPr>
            <a:endParaRPr lang="es-ES" sz="2800">
              <a:solidFill>
                <a:schemeClr val="accent2"/>
              </a:solidFill>
              <a:latin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2400" dirty="0"/>
              <a:t>Obtener </a:t>
            </a:r>
            <a:r>
              <a:rPr lang="es-MX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solo</a:t>
            </a:r>
            <a:r>
              <a:rPr lang="es-MX" sz="2400" dirty="0" smtClean="0"/>
              <a:t> </a:t>
            </a:r>
            <a:r>
              <a:rPr lang="es-MX" sz="2400" dirty="0"/>
              <a:t>los códigos de los proveedores de Londres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ciudad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'Londres';</a:t>
            </a:r>
          </a:p>
          <a:p>
            <a:pPr>
              <a:lnSpc>
                <a:spcPct val="80000"/>
              </a:lnSpc>
            </a:pPr>
            <a:endParaRPr lang="es-MX" sz="2400" dirty="0"/>
          </a:p>
          <a:p>
            <a:pPr>
              <a:lnSpc>
                <a:spcPct val="80000"/>
              </a:lnSpc>
            </a:pPr>
            <a:r>
              <a:rPr lang="es-MX" sz="2400" dirty="0"/>
              <a:t>Imprimir todos los datos de los productos que no tienen color asignado (color es nulo)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SELECT *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FROM p</a:t>
            </a: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WHERE color IS NULL;</a:t>
            </a:r>
          </a:p>
          <a:p>
            <a:pPr>
              <a:lnSpc>
                <a:spcPct val="8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/>
              <a:t>Nota: La comparación </a:t>
            </a:r>
            <a:r>
              <a:rPr lang="es-MX" sz="24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color = NULL</a:t>
            </a:r>
            <a:r>
              <a:rPr lang="es-MX" sz="2400" dirty="0"/>
              <a:t>, </a:t>
            </a:r>
            <a:r>
              <a:rPr lang="es-MX" sz="2400" b="1" u="sng" dirty="0">
                <a:solidFill>
                  <a:srgbClr val="FF3300"/>
                </a:solidFill>
              </a:rPr>
              <a:t>no</a:t>
            </a:r>
            <a:r>
              <a:rPr lang="es-MX" sz="2400" u="sng" dirty="0">
                <a:solidFill>
                  <a:srgbClr val="FF3300"/>
                </a:solidFill>
              </a:rPr>
              <a:t> devuelve verdadero aunque color </a:t>
            </a:r>
            <a:r>
              <a:rPr lang="es-MX" sz="2400" u="sng" dirty="0" smtClean="0">
                <a:solidFill>
                  <a:srgbClr val="FF3300"/>
                </a:solidFill>
              </a:rPr>
              <a:t>esté en NULL</a:t>
            </a:r>
            <a:endParaRPr lang="es-MX" sz="2400" u="sng" dirty="0">
              <a:solidFill>
                <a:srgbClr val="FF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MX" sz="2400" dirty="0"/>
              <a:t>También, existe el operador </a:t>
            </a:r>
            <a:r>
              <a:rPr lang="es-MX" sz="2400" dirty="0">
                <a:solidFill>
                  <a:schemeClr val="accent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IS NOT NULL</a:t>
            </a:r>
            <a:r>
              <a:rPr lang="es-MX" sz="2400" dirty="0"/>
              <a:t>.</a:t>
            </a:r>
            <a:endParaRPr lang="es-ES" sz="2400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96136" y="3573016"/>
            <a:ext cx="2232025" cy="120032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CO" b="1" dirty="0"/>
              <a:t>Éste es uno de los errores más comunes </a:t>
            </a:r>
            <a:r>
              <a:rPr lang="es-CO" b="1" dirty="0" smtClean="0"/>
              <a:t>que se cometen en </a:t>
            </a:r>
            <a:r>
              <a:rPr lang="es-CO" b="1" dirty="0"/>
              <a:t>SQL</a:t>
            </a:r>
            <a:endParaRPr lang="es-ES_tradnl" b="1" dirty="0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V="1">
            <a:off x="4572000" y="4149725"/>
            <a:ext cx="12239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229600" cy="4897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Imprimir todos los datos de los proveedores que suministran el producto </a:t>
            </a:r>
            <a:r>
              <a:rPr lang="es-MX" sz="2400" dirty="0" smtClean="0"/>
              <a:t>P2. Veamos tres soluciones:</a:t>
            </a:r>
            <a:endParaRPr lang="es-MX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latin typeface="SimSun" pitchFamily="2" charset="-122"/>
              </a:rPr>
              <a:t>a)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	SELECT s.*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	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,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	WHERE sp.sn = s.sn AND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latin typeface="SimSun" pitchFamily="2" charset="-122"/>
              </a:rPr>
              <a:t>b)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	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	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	WHERE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EXISTS(SELECT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sz="2400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	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sp.sn = s.sn AND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	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sp.pn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);</a:t>
            </a:r>
            <a:endParaRPr lang="es-ES" sz="2400" dirty="0">
              <a:solidFill>
                <a:schemeClr val="accent2"/>
              </a:solidFill>
              <a:latin typeface="SimSun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2884488" y="4005263"/>
            <a:ext cx="3600450" cy="0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H="1">
            <a:off x="6505575" y="4005263"/>
            <a:ext cx="0" cy="1079500"/>
          </a:xfrm>
          <a:prstGeom prst="line">
            <a:avLst/>
          </a:prstGeom>
          <a:noFill/>
          <a:ln w="9525">
            <a:solidFill>
              <a:srgbClr val="800080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6516688" y="3644900"/>
            <a:ext cx="5032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031038" y="3429000"/>
            <a:ext cx="1490662" cy="366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CO"/>
              <a:t>Correlación</a:t>
            </a:r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s-MX" dirty="0">
                <a:latin typeface="SimSun" pitchFamily="2" charset="-122"/>
              </a:rPr>
              <a:t>c)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	SELECT * </a:t>
            </a:r>
          </a:p>
          <a:p>
            <a:pPr>
              <a:buFontTx/>
              <a:buNone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	 	FROM s</a:t>
            </a:r>
          </a:p>
          <a:p>
            <a:pPr>
              <a:buFontTx/>
              <a:buNone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		WHERE </a:t>
            </a:r>
            <a:r>
              <a:rPr lang="es-MX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IN (SELECT </a:t>
            </a:r>
            <a:r>
              <a:rPr lang="es-MX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</a:t>
            </a:r>
          </a:p>
          <a:p>
            <a:pPr>
              <a:buFontTx/>
              <a:buNone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dirty="0" smtClean="0">
                <a:solidFill>
                  <a:schemeClr val="accent2"/>
                </a:solidFill>
                <a:latin typeface="SimSun" pitchFamily="2" charset="-122"/>
              </a:rPr>
              <a:t>          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s-MX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s-MX" dirty="0">
              <a:solidFill>
                <a:schemeClr val="accent2"/>
              </a:solidFill>
              <a:latin typeface="SimSun" pitchFamily="2" charset="-122"/>
            </a:endParaRPr>
          </a:p>
          <a:p>
            <a:pPr>
              <a:buFontTx/>
              <a:buNone/>
            </a:pP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s-MX" dirty="0" smtClean="0">
                <a:solidFill>
                  <a:schemeClr val="accent2"/>
                </a:solidFill>
                <a:latin typeface="SimSun" pitchFamily="2" charset="-122"/>
              </a:rPr>
              <a:t>          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>
              <a:buFontTx/>
              <a:buNone/>
            </a:pPr>
            <a:endParaRPr lang="es-ES" dirty="0">
              <a:solidFill>
                <a:schemeClr val="accent2"/>
              </a:solidFill>
              <a:latin typeface="SimSun" pitchFamily="2" charset="-122"/>
            </a:endParaRP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400" dirty="0"/>
              <a:t>Imprimir todos los datos de los proveedores que </a:t>
            </a:r>
            <a:r>
              <a:rPr lang="es-MX" sz="2400" dirty="0">
                <a:solidFill>
                  <a:srgbClr val="FF0000"/>
                </a:solidFill>
              </a:rPr>
              <a:t>NO</a:t>
            </a:r>
            <a:r>
              <a:rPr lang="es-MX" sz="2400" dirty="0"/>
              <a:t> suministran el producto P2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latin typeface="SimSun" pitchFamily="2" charset="-122"/>
              </a:rPr>
              <a:t>a)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 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 WHERE NOT EXISTS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* FROM SP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sp.sn = s.sn AND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    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sp.pn 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latin typeface="SimSun" pitchFamily="2" charset="-122"/>
              </a:rPr>
              <a:t>b)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SELECT 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 FROM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	 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NOT IN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sn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FROM SP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             	  </a:t>
            </a:r>
            <a:r>
              <a:rPr lang="es-MX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s-MX" sz="2400" dirty="0" err="1">
                <a:solidFill>
                  <a:schemeClr val="accent2"/>
                </a:solidFill>
                <a:latin typeface="SimSun" pitchFamily="2" charset="-122"/>
              </a:rPr>
              <a:t>pn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 = 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P2</a:t>
            </a:r>
            <a:r>
              <a:rPr lang="es-ES" sz="2400" dirty="0">
                <a:solidFill>
                  <a:schemeClr val="accent2"/>
                </a:solidFill>
                <a:latin typeface="SimSun" pitchFamily="2" charset="-122"/>
              </a:rPr>
              <a:t>'</a:t>
            </a:r>
            <a:r>
              <a:rPr lang="es-MX" sz="2400" dirty="0">
                <a:solidFill>
                  <a:schemeClr val="accent2"/>
                </a:solidFill>
                <a:latin typeface="SimSun" pitchFamily="2" charset="-122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507412" cy="5576888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lang="es-MX" sz="1800" dirty="0"/>
              <a:t>Obtener </a:t>
            </a:r>
            <a:r>
              <a:rPr lang="es-MX" sz="1800" dirty="0" smtClean="0"/>
              <a:t>todos </a:t>
            </a:r>
            <a:r>
              <a:rPr lang="es-MX" sz="1800" dirty="0"/>
              <a:t>los datos de los proveedores que suministran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s-MX" sz="1800" dirty="0"/>
              <a:t>	todos los productos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/>
              <a:t>a)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solución</a:t>
            </a:r>
            <a:r>
              <a:rPr lang="en-US" sz="1800" dirty="0"/>
              <a:t> </a:t>
            </a:r>
            <a:r>
              <a:rPr lang="en-US" sz="1800" dirty="0" err="1"/>
              <a:t>basada</a:t>
            </a:r>
            <a:r>
              <a:rPr lang="en-US" sz="1800" dirty="0"/>
              <a:t> en </a:t>
            </a:r>
            <a:r>
              <a:rPr lang="en-US" sz="1800" dirty="0" err="1"/>
              <a:t>cálculo</a:t>
            </a:r>
            <a:r>
              <a:rPr lang="en-US" sz="1800" dirty="0"/>
              <a:t> </a:t>
            </a:r>
            <a:r>
              <a:rPr lang="en-US" sz="1800" dirty="0" err="1"/>
              <a:t>usando</a:t>
            </a:r>
            <a:r>
              <a:rPr lang="en-US" sz="1800" dirty="0"/>
              <a:t> </a:t>
            </a:r>
            <a:r>
              <a:rPr lang="en-US" sz="1800" dirty="0" err="1"/>
              <a:t>doble</a:t>
            </a:r>
            <a:r>
              <a:rPr lang="en-US" sz="1800" dirty="0"/>
              <a:t> </a:t>
            </a:r>
            <a:r>
              <a:rPr lang="en-US" sz="1800" dirty="0">
                <a:latin typeface="SimSun" pitchFamily="2" charset="-122"/>
              </a:rPr>
              <a:t>NOT EXISTS</a:t>
            </a:r>
            <a:r>
              <a:rPr lang="en-US" sz="1800" dirty="0"/>
              <a:t>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SELECT *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FROM 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WHERE NOT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EXISTS(SELECT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*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FROM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p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WHERE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NOT EXISTS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(SELECT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*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FROM </a:t>
            </a:r>
            <a:r>
              <a:rPr lang="en-US" sz="2400" dirty="0" err="1">
                <a:solidFill>
                  <a:schemeClr val="accent2"/>
                </a:solidFill>
                <a:latin typeface="SimSun" pitchFamily="2" charset="-122"/>
              </a:rPr>
              <a:t>sp</a:t>
            </a:r>
            <a:endParaRPr lang="en-U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WHERE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sp.pn = p.pn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			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                         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AND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       </a:t>
            </a: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sp.sn = s.sn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                   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)</a:t>
            </a:r>
            <a:endParaRPr lang="en-U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SimSun" pitchFamily="2" charset="-122"/>
              </a:rPr>
              <a:t>       </a:t>
            </a:r>
            <a:r>
              <a:rPr lang="en-US" sz="2400" dirty="0" smtClean="0">
                <a:solidFill>
                  <a:schemeClr val="accent2"/>
                </a:solidFill>
                <a:latin typeface="SimSun" pitchFamily="2" charset="-122"/>
              </a:rPr>
              <a:t>          );</a:t>
            </a:r>
            <a:endParaRPr lang="en-US" sz="2400" dirty="0">
              <a:solidFill>
                <a:schemeClr val="accent2"/>
              </a:solidFill>
              <a:latin typeface="SimSun" pitchFamily="2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800" dirty="0">
              <a:solidFill>
                <a:schemeClr val="accent2"/>
              </a:solidFill>
              <a:latin typeface="SimSun" pitchFamily="2" charset="-122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578</Words>
  <Application>Microsoft Office PowerPoint</Application>
  <PresentationFormat>Presentación en pantalla (4:3)</PresentationFormat>
  <Paragraphs>221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SimSun</vt:lpstr>
      <vt:lpstr>Arial</vt:lpstr>
      <vt:lpstr>Times New Roman</vt:lpstr>
      <vt:lpstr>Diseño predeterminado</vt:lpstr>
      <vt:lpstr>Más ejemplos en SQL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Francisco Moreno</dc:creator>
  <cp:lastModifiedBy>pete96</cp:lastModifiedBy>
  <cp:revision>63</cp:revision>
  <dcterms:created xsi:type="dcterms:W3CDTF">2005-06-13T21:41:35Z</dcterms:created>
  <dcterms:modified xsi:type="dcterms:W3CDTF">2015-05-21T16:54:35Z</dcterms:modified>
</cp:coreProperties>
</file>