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2e81d51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32e81d51d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Real map and robots on the right. Global and local maps on the left. You can see the paths that the robots are taking (going to unknown frontiers). At one point the robots get stuck between each other for some time. That is something we can improve on. Local mapping is measured by the individual robot (transparent purple map) then placed onto the global map (solid gray map)</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future directions, right now our program can only work efficiently when the initial positions of the robot in the environment are known(transformations between local maps is computationally expensive), which isn’t always the case in real world applications. So a large step moving forward would be to improve that functionality in order to make the transformations between local maps more computationally efficient. Also improving our path planning algorithms to have the robots explore different frontiers will help to make the mapping portion much more efficient as well. One last future direction is learning to use the localization of one robot to improve the localization of the other robots. A problem in SLAM is that small localization errors can compile over time or simply a wildly large error in between instances (the robot suddenly “moving” 2 meters forward despite moving 1 m/s) can cause the localization to be very negatively impacted. Perhaps some means of triangulating the localization data between multiple robots will allow for the individual localizations to be more robust </a:t>
            </a:r>
            <a:endParaRPr/>
          </a:p>
        </p:txBody>
      </p:sp>
      <p:sp>
        <p:nvSpPr>
          <p:cNvPr id="205" name="Google Shape;2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SLAM (Simultaneous Localization and Mapping) is a problem in autonomous mobile robotics where the autonomous agent constructs a map of an unknown environment (mapping) while also determining its location in said environment (localization). It has been an important problem with no catch all solution, but there have been solutions found through research that do work well. It can be applied in different travel modalities e.g. air (UAVs) underwater, ground (land robots/self driving vehicles)</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proposal is that, in the coming years, robots will be working in a collaborative, multi-agent system. Because of this, it is important that the different agents in the system can share their SLAM data/estimations in order to have a more accurate map/localization measurement in the environment, more efficiently and have those measurements be robust. So our project is to create a package that can have multiple robots in a system build a shared map of the environment. It will help with mapping environments that are large/complex</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drive.google.com/file/d/1DFDc78jBVn1eVdHZp9FAoL_mrq98U3DC/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github.com/ROBOTIS-GIT/turtlebot3" TargetMode="External"/><Relationship Id="rId4" Type="http://schemas.openxmlformats.org/officeDocument/2006/relationships/hyperlink" Target="http://wiki.ros.org/gmapping" TargetMode="External"/><Relationship Id="rId5" Type="http://schemas.openxmlformats.org/officeDocument/2006/relationships/hyperlink" Target="http://wiki.ros.org/explore_lite" TargetMode="External"/><Relationship Id="rId6" Type="http://schemas.openxmlformats.org/officeDocument/2006/relationships/hyperlink" Target="http://wiki.ros.org/multirobot_map_merge" TargetMode="External"/><Relationship Id="rId7" Type="http://schemas.openxmlformats.org/officeDocument/2006/relationships/hyperlink" Target="http://wiki.ros.org/move_bas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hyperlink" Target="https://emanual.robotis.com/docs/en/platform/turtlebot3/features/#specifica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11118533" y="918266"/>
            <a:ext cx="706127" cy="5863534"/>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3"/>
          <p:cNvSpPr/>
          <p:nvPr/>
        </p:nvSpPr>
        <p:spPr>
          <a:xfrm>
            <a:off x="11117879" y="643467"/>
            <a:ext cx="420307" cy="5668919"/>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group of people in clothing&#10;&#10;Description automatically generated with low confidence" id="86" name="Google Shape;86;p13"/>
          <p:cNvPicPr preferRelativeResize="0"/>
          <p:nvPr/>
        </p:nvPicPr>
        <p:blipFill rotWithShape="1">
          <a:blip r:embed="rId3">
            <a:alphaModFix/>
          </a:blip>
          <a:srcRect b="7608" l="0" r="0" t="0"/>
          <a:stretch/>
        </p:blipFill>
        <p:spPr>
          <a:xfrm>
            <a:off x="6578346" y="1255409"/>
            <a:ext cx="4114928" cy="4105949"/>
          </a:xfrm>
          <a:prstGeom prst="rect">
            <a:avLst/>
          </a:prstGeom>
          <a:noFill/>
          <a:ln>
            <a:noFill/>
          </a:ln>
        </p:spPr>
      </p:pic>
      <p:sp>
        <p:nvSpPr>
          <p:cNvPr id="87" name="Google Shape;87;p13"/>
          <p:cNvSpPr txBox="1"/>
          <p:nvPr/>
        </p:nvSpPr>
        <p:spPr>
          <a:xfrm>
            <a:off x="2324554" y="1571379"/>
            <a:ext cx="3267900" cy="661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2D3B45"/>
                </a:solidFill>
                <a:latin typeface="Calibri"/>
                <a:ea typeface="Calibri"/>
                <a:cs typeface="Calibri"/>
                <a:sym typeface="Calibri"/>
              </a:rPr>
              <a:t>EECE5554</a:t>
            </a:r>
            <a:endParaRPr sz="1600"/>
          </a:p>
          <a:p>
            <a:pPr indent="0" lvl="0" marL="0" marR="0" rtl="0" algn="ctr">
              <a:spcBef>
                <a:spcPts val="600"/>
              </a:spcBef>
              <a:spcAft>
                <a:spcPts val="0"/>
              </a:spcAft>
              <a:buNone/>
            </a:pPr>
            <a:r>
              <a:rPr lang="en-US" sz="1600">
                <a:solidFill>
                  <a:srgbClr val="2D3B45"/>
                </a:solidFill>
                <a:latin typeface="Calibri"/>
                <a:ea typeface="Calibri"/>
                <a:cs typeface="Calibri"/>
                <a:sym typeface="Calibri"/>
              </a:rPr>
              <a:t>Robotics Sensing &amp; Navigation</a:t>
            </a:r>
            <a:endParaRPr b="0" i="0" sz="1600">
              <a:solidFill>
                <a:srgbClr val="2D3B45"/>
              </a:solidFill>
              <a:latin typeface="Calibri"/>
              <a:ea typeface="Calibri"/>
              <a:cs typeface="Calibri"/>
              <a:sym typeface="Calibri"/>
            </a:endParaRPr>
          </a:p>
        </p:txBody>
      </p:sp>
      <p:sp>
        <p:nvSpPr>
          <p:cNvPr id="88" name="Google Shape;88;p13"/>
          <p:cNvSpPr txBox="1"/>
          <p:nvPr/>
        </p:nvSpPr>
        <p:spPr>
          <a:xfrm>
            <a:off x="2805871" y="2327140"/>
            <a:ext cx="2305200" cy="269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52">
                <a:solidFill>
                  <a:schemeClr val="dk1"/>
                </a:solidFill>
                <a:latin typeface="Calibri"/>
                <a:ea typeface="Calibri"/>
                <a:cs typeface="Calibri"/>
                <a:sym typeface="Calibri"/>
              </a:rPr>
              <a:t>FINAL PRESENTATION</a:t>
            </a:r>
            <a:endParaRPr sz="1800">
              <a:solidFill>
                <a:schemeClr val="dk1"/>
              </a:solidFill>
              <a:latin typeface="Calibri"/>
              <a:ea typeface="Calibri"/>
              <a:cs typeface="Calibri"/>
              <a:sym typeface="Calibri"/>
            </a:endParaRPr>
          </a:p>
        </p:txBody>
      </p:sp>
      <p:sp>
        <p:nvSpPr>
          <p:cNvPr id="89" name="Google Shape;89;p13"/>
          <p:cNvSpPr txBox="1"/>
          <p:nvPr/>
        </p:nvSpPr>
        <p:spPr>
          <a:xfrm>
            <a:off x="1427450" y="2771050"/>
            <a:ext cx="5062200" cy="876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48">
                <a:solidFill>
                  <a:schemeClr val="dk1"/>
                </a:solidFill>
                <a:latin typeface="Calibri"/>
                <a:ea typeface="Calibri"/>
                <a:cs typeface="Calibri"/>
                <a:sym typeface="Calibri"/>
              </a:rPr>
              <a:t>Collaborative SLAM for Multi-Robot System</a:t>
            </a:r>
            <a:endParaRPr sz="3700">
              <a:solidFill>
                <a:schemeClr val="dk1"/>
              </a:solidFill>
              <a:latin typeface="Calibri"/>
              <a:ea typeface="Calibri"/>
              <a:cs typeface="Calibri"/>
              <a:sym typeface="Calibri"/>
            </a:endParaRPr>
          </a:p>
        </p:txBody>
      </p:sp>
      <p:sp>
        <p:nvSpPr>
          <p:cNvPr id="90" name="Google Shape;90;p13"/>
          <p:cNvSpPr txBox="1"/>
          <p:nvPr/>
        </p:nvSpPr>
        <p:spPr>
          <a:xfrm>
            <a:off x="2491103" y="3760510"/>
            <a:ext cx="2934900" cy="1286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52">
                <a:solidFill>
                  <a:schemeClr val="dk1"/>
                </a:solidFill>
                <a:latin typeface="Calibri"/>
                <a:ea typeface="Calibri"/>
                <a:cs typeface="Calibri"/>
                <a:sym typeface="Calibri"/>
              </a:rPr>
              <a:t>By</a:t>
            </a:r>
            <a:endParaRPr/>
          </a:p>
          <a:p>
            <a:pPr indent="0" lvl="0" marL="0" marR="0" rtl="0" algn="ctr">
              <a:spcBef>
                <a:spcPts val="600"/>
              </a:spcBef>
              <a:spcAft>
                <a:spcPts val="0"/>
              </a:spcAft>
              <a:buNone/>
            </a:pPr>
            <a:r>
              <a:rPr lang="en-US" sz="1152">
                <a:solidFill>
                  <a:schemeClr val="dk1"/>
                </a:solidFill>
                <a:latin typeface="Calibri"/>
                <a:ea typeface="Calibri"/>
                <a:cs typeface="Calibri"/>
                <a:sym typeface="Calibri"/>
              </a:rPr>
              <a:t>Krishna Prasath Senthil Kumaran</a:t>
            </a:r>
            <a:endParaRPr/>
          </a:p>
          <a:p>
            <a:pPr indent="0" lvl="0" marL="0" marR="0" rtl="0" algn="ctr">
              <a:spcBef>
                <a:spcPts val="600"/>
              </a:spcBef>
              <a:spcAft>
                <a:spcPts val="0"/>
              </a:spcAft>
              <a:buNone/>
            </a:pPr>
            <a:r>
              <a:rPr lang="en-US" sz="1152">
                <a:solidFill>
                  <a:schemeClr val="dk1"/>
                </a:solidFill>
                <a:latin typeface="Calibri"/>
                <a:ea typeface="Calibri"/>
                <a:cs typeface="Calibri"/>
                <a:sym typeface="Calibri"/>
              </a:rPr>
              <a:t>Laleth Indirani Nehrukumar</a:t>
            </a:r>
            <a:endParaRPr/>
          </a:p>
          <a:p>
            <a:pPr indent="0" lvl="0" marL="0" marR="0" rtl="0" algn="ctr">
              <a:spcBef>
                <a:spcPts val="600"/>
              </a:spcBef>
              <a:spcAft>
                <a:spcPts val="0"/>
              </a:spcAft>
              <a:buNone/>
            </a:pPr>
            <a:r>
              <a:rPr lang="en-US" sz="1152">
                <a:solidFill>
                  <a:schemeClr val="dk1"/>
                </a:solidFill>
                <a:latin typeface="Calibri"/>
                <a:ea typeface="Calibri"/>
                <a:cs typeface="Calibri"/>
                <a:sym typeface="Calibri"/>
              </a:rPr>
              <a:t>Nikhil Chowdary Gutlapalli</a:t>
            </a:r>
            <a:endParaRPr sz="1152">
              <a:solidFill>
                <a:schemeClr val="dk1"/>
              </a:solidFill>
              <a:latin typeface="Calibri"/>
              <a:ea typeface="Calibri"/>
              <a:cs typeface="Calibri"/>
              <a:sym typeface="Calibri"/>
            </a:endParaRPr>
          </a:p>
          <a:p>
            <a:pPr indent="0" lvl="0" marL="0" marR="0" rtl="0" algn="ctr">
              <a:spcBef>
                <a:spcPts val="600"/>
              </a:spcBef>
              <a:spcAft>
                <a:spcPts val="0"/>
              </a:spcAft>
              <a:buNone/>
            </a:pPr>
            <a:r>
              <a:rPr lang="en-US" sz="1152">
                <a:solidFill>
                  <a:schemeClr val="dk1"/>
                </a:solidFill>
                <a:latin typeface="Calibri"/>
                <a:ea typeface="Calibri"/>
                <a:cs typeface="Calibri"/>
                <a:sym typeface="Calibri"/>
              </a:rPr>
              <a:t>Richard Kumahia</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p:nvPr/>
        </p:nvSpPr>
        <p:spPr>
          <a:xfrm>
            <a:off x="327803" y="586594"/>
            <a:ext cx="11516265" cy="5753821"/>
          </a:xfrm>
          <a:prstGeom prst="rect">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2"/>
          <p:cNvSpPr txBox="1"/>
          <p:nvPr/>
        </p:nvSpPr>
        <p:spPr>
          <a:xfrm>
            <a:off x="560717" y="948905"/>
            <a:ext cx="42096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Map Merging</a:t>
            </a:r>
            <a:endParaRPr/>
          </a:p>
        </p:txBody>
      </p:sp>
      <p:sp>
        <p:nvSpPr>
          <p:cNvPr id="161" name="Google Shape;161;p22"/>
          <p:cNvSpPr txBox="1"/>
          <p:nvPr/>
        </p:nvSpPr>
        <p:spPr>
          <a:xfrm>
            <a:off x="1164566" y="1533680"/>
            <a:ext cx="9963600" cy="18378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15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multirobot_map_merge - provides global map for multiple robots</a:t>
            </a:r>
            <a:endParaRPr sz="1800">
              <a:solidFill>
                <a:schemeClr val="dk1"/>
              </a:solidFill>
              <a:latin typeface="Calibri"/>
              <a:ea typeface="Calibri"/>
              <a:cs typeface="Calibri"/>
              <a:sym typeface="Calibri"/>
            </a:endParaRPr>
          </a:p>
          <a:p>
            <a:pPr indent="-285750" lvl="0" marL="285750" marR="0" rtl="0" algn="just">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Inspired by computer vision image stitching techniques for creating photo panoramas</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Subscribed topics </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 &lt;robot_namespace&gt;/map - Local map for specific robot</a:t>
            </a:r>
            <a:endParaRPr b="0" i="0" sz="18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Published topics</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/map - Merged map from all robots in the system</a:t>
            </a:r>
            <a:endParaRPr/>
          </a:p>
        </p:txBody>
      </p:sp>
      <p:pic>
        <p:nvPicPr>
          <p:cNvPr id="162" name="Google Shape;162;p22"/>
          <p:cNvPicPr preferRelativeResize="0"/>
          <p:nvPr/>
        </p:nvPicPr>
        <p:blipFill rotWithShape="1">
          <a:blip r:embed="rId3">
            <a:alphaModFix/>
          </a:blip>
          <a:srcRect b="0" l="0" r="0" t="0"/>
          <a:stretch/>
        </p:blipFill>
        <p:spPr>
          <a:xfrm>
            <a:off x="3187857" y="3700732"/>
            <a:ext cx="6782443" cy="23457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23"/>
          <p:cNvGrpSpPr/>
          <p:nvPr/>
        </p:nvGrpSpPr>
        <p:grpSpPr>
          <a:xfrm>
            <a:off x="2195060" y="2574445"/>
            <a:ext cx="8868109" cy="1169421"/>
            <a:chOff x="1686103" y="2499861"/>
            <a:chExt cx="7798280" cy="1028344"/>
          </a:xfrm>
        </p:grpSpPr>
        <p:sp>
          <p:nvSpPr>
            <p:cNvPr id="168" name="Google Shape;168;p23"/>
            <p:cNvSpPr txBox="1"/>
            <p:nvPr/>
          </p:nvSpPr>
          <p:spPr>
            <a:xfrm>
              <a:off x="1696487" y="2499861"/>
              <a:ext cx="7777500" cy="92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4800">
                  <a:solidFill>
                    <a:schemeClr val="dk1"/>
                  </a:solidFill>
                  <a:latin typeface="Calibri"/>
                  <a:ea typeface="Calibri"/>
                  <a:cs typeface="Calibri"/>
                  <a:sym typeface="Calibri"/>
                </a:rPr>
                <a:t>ROS Software Structure</a:t>
              </a:r>
              <a:endParaRPr sz="4800">
                <a:solidFill>
                  <a:schemeClr val="dk1"/>
                </a:solidFill>
                <a:latin typeface="Calibri"/>
                <a:ea typeface="Calibri"/>
                <a:cs typeface="Calibri"/>
                <a:sym typeface="Calibri"/>
              </a:endParaRPr>
            </a:p>
          </p:txBody>
        </p:sp>
        <p:cxnSp>
          <p:nvCxnSpPr>
            <p:cNvPr id="169" name="Google Shape;169;p23"/>
            <p:cNvCxnSpPr/>
            <p:nvPr/>
          </p:nvCxnSpPr>
          <p:spPr>
            <a:xfrm>
              <a:off x="1686103" y="3506638"/>
              <a:ext cx="7798280" cy="0"/>
            </a:xfrm>
            <a:prstGeom prst="straightConnector1">
              <a:avLst/>
            </a:prstGeom>
            <a:noFill/>
            <a:ln cap="flat" cmpd="sng" w="9525">
              <a:solidFill>
                <a:schemeClr val="dk1"/>
              </a:solidFill>
              <a:prstDash val="solid"/>
              <a:miter lim="800000"/>
              <a:headEnd len="sm" w="sm" type="none"/>
              <a:tailEnd len="sm" w="sm" type="none"/>
            </a:ln>
          </p:spPr>
        </p:cxnSp>
        <p:cxnSp>
          <p:nvCxnSpPr>
            <p:cNvPr id="170" name="Google Shape;170;p23"/>
            <p:cNvCxnSpPr/>
            <p:nvPr/>
          </p:nvCxnSpPr>
          <p:spPr>
            <a:xfrm>
              <a:off x="6383547" y="3519578"/>
              <a:ext cx="3100836" cy="8627"/>
            </a:xfrm>
            <a:prstGeom prst="straightConnector1">
              <a:avLst/>
            </a:prstGeom>
            <a:noFill/>
            <a:ln cap="flat" cmpd="sng" w="76200">
              <a:solidFill>
                <a:schemeClr val="accent1"/>
              </a:solidFill>
              <a:prstDash val="solid"/>
              <a:miter lim="800000"/>
              <a:headEnd len="sm" w="sm" type="none"/>
              <a:tailEnd len="sm" w="sm"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4"/>
          <p:cNvSpPr txBox="1"/>
          <p:nvPr/>
        </p:nvSpPr>
        <p:spPr>
          <a:xfrm>
            <a:off x="560738" y="948900"/>
            <a:ext cx="108714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High Level Structure:</a:t>
            </a:r>
            <a:endParaRPr/>
          </a:p>
        </p:txBody>
      </p:sp>
      <p:pic>
        <p:nvPicPr>
          <p:cNvPr id="176" name="Google Shape;176;p24"/>
          <p:cNvPicPr preferRelativeResize="0"/>
          <p:nvPr/>
        </p:nvPicPr>
        <p:blipFill rotWithShape="1">
          <a:blip r:embed="rId3">
            <a:alphaModFix/>
          </a:blip>
          <a:srcRect b="2867" l="2247" r="3333" t="2810"/>
          <a:stretch/>
        </p:blipFill>
        <p:spPr>
          <a:xfrm>
            <a:off x="2459425" y="1827150"/>
            <a:ext cx="7074051" cy="473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pic>
        <p:nvPicPr>
          <p:cNvPr descr="Diagram, engineering drawing&#10;&#10;Description automatically generated" id="181" name="Google Shape;181;p25"/>
          <p:cNvPicPr preferRelativeResize="0"/>
          <p:nvPr/>
        </p:nvPicPr>
        <p:blipFill rotWithShape="1">
          <a:blip r:embed="rId3">
            <a:alphaModFix/>
          </a:blip>
          <a:srcRect b="0" l="0" r="0" t="0"/>
          <a:stretch/>
        </p:blipFill>
        <p:spPr>
          <a:xfrm>
            <a:off x="1472707" y="643466"/>
            <a:ext cx="9246586" cy="55710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26"/>
          <p:cNvGrpSpPr/>
          <p:nvPr/>
        </p:nvGrpSpPr>
        <p:grpSpPr>
          <a:xfrm>
            <a:off x="2195060" y="2635875"/>
            <a:ext cx="9163579" cy="1107996"/>
            <a:chOff x="1686103" y="2553877"/>
            <a:chExt cx="8058105" cy="974329"/>
          </a:xfrm>
        </p:grpSpPr>
        <p:sp>
          <p:nvSpPr>
            <p:cNvPr id="187" name="Google Shape;187;p26"/>
            <p:cNvSpPr txBox="1"/>
            <p:nvPr/>
          </p:nvSpPr>
          <p:spPr>
            <a:xfrm>
              <a:off x="1966776" y="2553877"/>
              <a:ext cx="7777432" cy="974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chemeClr val="dk1"/>
                  </a:solidFill>
                  <a:latin typeface="Calibri"/>
                  <a:ea typeface="Calibri"/>
                  <a:cs typeface="Calibri"/>
                  <a:sym typeface="Calibri"/>
                </a:rPr>
                <a:t>Result</a:t>
              </a:r>
              <a:endParaRPr/>
            </a:p>
          </p:txBody>
        </p:sp>
        <p:cxnSp>
          <p:nvCxnSpPr>
            <p:cNvPr id="188" name="Google Shape;188;p26"/>
            <p:cNvCxnSpPr/>
            <p:nvPr/>
          </p:nvCxnSpPr>
          <p:spPr>
            <a:xfrm>
              <a:off x="1686103" y="3506638"/>
              <a:ext cx="7798280" cy="0"/>
            </a:xfrm>
            <a:prstGeom prst="straightConnector1">
              <a:avLst/>
            </a:prstGeom>
            <a:noFill/>
            <a:ln cap="flat" cmpd="sng" w="9525">
              <a:solidFill>
                <a:schemeClr val="dk1"/>
              </a:solidFill>
              <a:prstDash val="solid"/>
              <a:miter lim="800000"/>
              <a:headEnd len="sm" w="sm" type="none"/>
              <a:tailEnd len="sm" w="sm" type="none"/>
            </a:ln>
          </p:spPr>
        </p:cxnSp>
        <p:cxnSp>
          <p:nvCxnSpPr>
            <p:cNvPr id="189" name="Google Shape;189;p26"/>
            <p:cNvCxnSpPr/>
            <p:nvPr/>
          </p:nvCxnSpPr>
          <p:spPr>
            <a:xfrm>
              <a:off x="6383547" y="3519578"/>
              <a:ext cx="3100836" cy="8627"/>
            </a:xfrm>
            <a:prstGeom prst="straightConnector1">
              <a:avLst/>
            </a:prstGeom>
            <a:noFill/>
            <a:ln cap="flat" cmpd="sng" w="76200">
              <a:solidFill>
                <a:schemeClr val="accent1"/>
              </a:solidFill>
              <a:prstDash val="solid"/>
              <a:miter lim="800000"/>
              <a:headEnd len="sm" w="sm" type="none"/>
              <a:tailEnd len="sm" w="sm"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7" title="nik.mp4">
            <a:hlinkClick r:id="rId3"/>
          </p:cNvPr>
          <p:cNvPicPr preferRelativeResize="0"/>
          <p:nvPr/>
        </p:nvPicPr>
        <p:blipFill>
          <a:blip r:embed="rId4">
            <a:alphaModFix/>
          </a:blip>
          <a:stretch>
            <a:fillRect/>
          </a:stretch>
        </p:blipFill>
        <p:spPr>
          <a:xfrm>
            <a:off x="1524014" y="0"/>
            <a:ext cx="9143981"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28"/>
          <p:cNvGrpSpPr/>
          <p:nvPr/>
        </p:nvGrpSpPr>
        <p:grpSpPr>
          <a:xfrm>
            <a:off x="2195060" y="2242968"/>
            <a:ext cx="9232589" cy="1569660"/>
            <a:chOff x="1686103" y="2208371"/>
            <a:chExt cx="8118790" cy="1380299"/>
          </a:xfrm>
        </p:grpSpPr>
        <p:sp>
          <p:nvSpPr>
            <p:cNvPr id="200" name="Google Shape;200;p28"/>
            <p:cNvSpPr txBox="1"/>
            <p:nvPr/>
          </p:nvSpPr>
          <p:spPr>
            <a:xfrm>
              <a:off x="2027461" y="2208371"/>
              <a:ext cx="7777432" cy="13802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Future </a:t>
              </a:r>
              <a:endParaRPr/>
            </a:p>
            <a:p>
              <a:pPr indent="0" lvl="0" marL="0" marR="0" rtl="0" algn="l">
                <a:spcBef>
                  <a:spcPts val="0"/>
                </a:spcBef>
                <a:spcAft>
                  <a:spcPts val="0"/>
                </a:spcAft>
                <a:buNone/>
              </a:pPr>
              <a:r>
                <a:rPr lang="en-US" sz="4800">
                  <a:solidFill>
                    <a:schemeClr val="dk1"/>
                  </a:solidFill>
                  <a:latin typeface="Calibri"/>
                  <a:ea typeface="Calibri"/>
                  <a:cs typeface="Calibri"/>
                  <a:sym typeface="Calibri"/>
                </a:rPr>
                <a:t>Directions</a:t>
              </a:r>
              <a:endParaRPr/>
            </a:p>
          </p:txBody>
        </p:sp>
        <p:cxnSp>
          <p:nvCxnSpPr>
            <p:cNvPr id="201" name="Google Shape;201;p28"/>
            <p:cNvCxnSpPr/>
            <p:nvPr/>
          </p:nvCxnSpPr>
          <p:spPr>
            <a:xfrm>
              <a:off x="1686103" y="3506638"/>
              <a:ext cx="7798280" cy="0"/>
            </a:xfrm>
            <a:prstGeom prst="straightConnector1">
              <a:avLst/>
            </a:prstGeom>
            <a:noFill/>
            <a:ln cap="flat" cmpd="sng" w="9525">
              <a:solidFill>
                <a:schemeClr val="dk1"/>
              </a:solidFill>
              <a:prstDash val="solid"/>
              <a:miter lim="800000"/>
              <a:headEnd len="sm" w="sm" type="none"/>
              <a:tailEnd len="sm" w="sm" type="none"/>
            </a:ln>
          </p:spPr>
        </p:cxnSp>
        <p:cxnSp>
          <p:nvCxnSpPr>
            <p:cNvPr id="202" name="Google Shape;202;p28"/>
            <p:cNvCxnSpPr/>
            <p:nvPr/>
          </p:nvCxnSpPr>
          <p:spPr>
            <a:xfrm>
              <a:off x="6383547" y="3519578"/>
              <a:ext cx="3100836" cy="8627"/>
            </a:xfrm>
            <a:prstGeom prst="straightConnector1">
              <a:avLst/>
            </a:prstGeom>
            <a:noFill/>
            <a:ln cap="flat" cmpd="sng" w="76200">
              <a:solidFill>
                <a:schemeClr val="accent1"/>
              </a:solidFill>
              <a:prstDash val="solid"/>
              <a:miter lim="800000"/>
              <a:headEnd len="sm" w="sm" type="none"/>
              <a:tailEnd len="sm" w="sm"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p:nvPr/>
        </p:nvSpPr>
        <p:spPr>
          <a:xfrm>
            <a:off x="327803" y="586594"/>
            <a:ext cx="11516265" cy="5753821"/>
          </a:xfrm>
          <a:prstGeom prst="rect">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8" name="Google Shape;208;p29"/>
          <p:cNvGrpSpPr/>
          <p:nvPr/>
        </p:nvGrpSpPr>
        <p:grpSpPr>
          <a:xfrm>
            <a:off x="1031947" y="2184278"/>
            <a:ext cx="10260000" cy="2295000"/>
            <a:chOff x="324581" y="571139"/>
            <a:chExt cx="10260000" cy="2295000"/>
          </a:xfrm>
        </p:grpSpPr>
        <p:sp>
          <p:nvSpPr>
            <p:cNvPr id="209" name="Google Shape;209;p29"/>
            <p:cNvSpPr/>
            <p:nvPr/>
          </p:nvSpPr>
          <p:spPr>
            <a:xfrm>
              <a:off x="675581" y="571139"/>
              <a:ext cx="1098000" cy="1098000"/>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909581" y="805139"/>
              <a:ext cx="630000" cy="6300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324581" y="2011139"/>
              <a:ext cx="180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txBox="1"/>
            <p:nvPr/>
          </p:nvSpPr>
          <p:spPr>
            <a:xfrm>
              <a:off x="324581" y="2011139"/>
              <a:ext cx="18000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lang="en-US" sz="1100" cap="none">
                  <a:solidFill>
                    <a:schemeClr val="dk1"/>
                  </a:solidFill>
                  <a:latin typeface="Calibri"/>
                  <a:ea typeface="Calibri"/>
                  <a:cs typeface="Calibri"/>
                  <a:sym typeface="Calibri"/>
                </a:rPr>
                <a:t>TO IMPROVE THE PACKAGE TO MERGE MAPS WHEN THE INITIAL POSITION OF ROBOTS ARE NOT KNOWN</a:t>
              </a:r>
              <a:endParaRPr sz="1100">
                <a:solidFill>
                  <a:schemeClr val="dk1"/>
                </a:solidFill>
                <a:latin typeface="Calibri"/>
                <a:ea typeface="Calibri"/>
                <a:cs typeface="Calibri"/>
                <a:sym typeface="Calibri"/>
              </a:endParaRPr>
            </a:p>
          </p:txBody>
        </p:sp>
        <p:sp>
          <p:nvSpPr>
            <p:cNvPr id="213" name="Google Shape;213;p29"/>
            <p:cNvSpPr/>
            <p:nvPr/>
          </p:nvSpPr>
          <p:spPr>
            <a:xfrm>
              <a:off x="2790581" y="571139"/>
              <a:ext cx="1098000" cy="1098000"/>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3024581" y="805139"/>
              <a:ext cx="630000" cy="63000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2439581" y="2011139"/>
              <a:ext cx="180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txBox="1"/>
            <p:nvPr/>
          </p:nvSpPr>
          <p:spPr>
            <a:xfrm>
              <a:off x="2439581" y="2011139"/>
              <a:ext cx="18000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lang="en-US" sz="1100" cap="none">
                  <a:solidFill>
                    <a:schemeClr val="dk1"/>
                  </a:solidFill>
                  <a:latin typeface="Calibri"/>
                  <a:ea typeface="Calibri"/>
                  <a:cs typeface="Calibri"/>
                  <a:sym typeface="Calibri"/>
                </a:rPr>
                <a:t>IMPROVE NAVIGATION USING LOCAL MAPS WHEN GLOBAL MAP IS UNAVAILABLE OR NOT MERGED YET</a:t>
              </a:r>
              <a:endParaRPr sz="1100">
                <a:solidFill>
                  <a:schemeClr val="dk1"/>
                </a:solidFill>
                <a:latin typeface="Calibri"/>
                <a:ea typeface="Calibri"/>
                <a:cs typeface="Calibri"/>
                <a:sym typeface="Calibri"/>
              </a:endParaRPr>
            </a:p>
          </p:txBody>
        </p:sp>
        <p:sp>
          <p:nvSpPr>
            <p:cNvPr id="217" name="Google Shape;217;p29"/>
            <p:cNvSpPr/>
            <p:nvPr/>
          </p:nvSpPr>
          <p:spPr>
            <a:xfrm>
              <a:off x="4905581" y="571139"/>
              <a:ext cx="1098000" cy="1098000"/>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5139581" y="805139"/>
              <a:ext cx="630000" cy="6300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4554581" y="2011139"/>
              <a:ext cx="180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txBox="1"/>
            <p:nvPr/>
          </p:nvSpPr>
          <p:spPr>
            <a:xfrm>
              <a:off x="4554581" y="2011139"/>
              <a:ext cx="18000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lang="en-US" sz="1100" cap="none">
                  <a:solidFill>
                    <a:schemeClr val="dk1"/>
                  </a:solidFill>
                  <a:latin typeface="Calibri"/>
                  <a:ea typeface="Calibri"/>
                  <a:cs typeface="Calibri"/>
                  <a:sym typeface="Calibri"/>
                </a:rPr>
                <a:t>IMPROVE PATH PLANNING TO MAKE DIFFERENT ROBOTS EXPLORE DIFFERENT FRONTIERS</a:t>
              </a:r>
              <a:endParaRPr sz="1100">
                <a:solidFill>
                  <a:schemeClr val="dk1"/>
                </a:solidFill>
                <a:latin typeface="Calibri"/>
                <a:ea typeface="Calibri"/>
                <a:cs typeface="Calibri"/>
                <a:sym typeface="Calibri"/>
              </a:endParaRPr>
            </a:p>
          </p:txBody>
        </p:sp>
        <p:sp>
          <p:nvSpPr>
            <p:cNvPr id="221" name="Google Shape;221;p29"/>
            <p:cNvSpPr/>
            <p:nvPr/>
          </p:nvSpPr>
          <p:spPr>
            <a:xfrm>
              <a:off x="7020581" y="571139"/>
              <a:ext cx="1098000" cy="1098000"/>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7254581" y="805139"/>
              <a:ext cx="630000" cy="63000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6669581" y="2011139"/>
              <a:ext cx="180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txBox="1"/>
            <p:nvPr/>
          </p:nvSpPr>
          <p:spPr>
            <a:xfrm>
              <a:off x="6669581" y="2011139"/>
              <a:ext cx="18000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lang="en-US" sz="1100" cap="none">
                  <a:solidFill>
                    <a:schemeClr val="dk1"/>
                  </a:solidFill>
                  <a:latin typeface="Calibri"/>
                  <a:ea typeface="Calibri"/>
                  <a:cs typeface="Calibri"/>
                  <a:sym typeface="Calibri"/>
                </a:rPr>
                <a:t>WORK ON LOCALIZATION PART OF THE SLAM</a:t>
              </a:r>
              <a:endParaRPr sz="1100">
                <a:solidFill>
                  <a:schemeClr val="dk1"/>
                </a:solidFill>
                <a:latin typeface="Calibri"/>
                <a:ea typeface="Calibri"/>
                <a:cs typeface="Calibri"/>
                <a:sym typeface="Calibri"/>
              </a:endParaRPr>
            </a:p>
          </p:txBody>
        </p:sp>
        <p:sp>
          <p:nvSpPr>
            <p:cNvPr id="225" name="Google Shape;225;p29"/>
            <p:cNvSpPr/>
            <p:nvPr/>
          </p:nvSpPr>
          <p:spPr>
            <a:xfrm>
              <a:off x="9135581" y="571139"/>
              <a:ext cx="1098000" cy="1098000"/>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9369581" y="805139"/>
              <a:ext cx="630000" cy="630000"/>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8784581" y="2011139"/>
              <a:ext cx="180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txBox="1"/>
            <p:nvPr/>
          </p:nvSpPr>
          <p:spPr>
            <a:xfrm>
              <a:off x="8784581" y="2011139"/>
              <a:ext cx="18000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lang="en-US" sz="1100" cap="none">
                  <a:solidFill>
                    <a:schemeClr val="dk1"/>
                  </a:solidFill>
                  <a:latin typeface="Calibri"/>
                  <a:ea typeface="Calibri"/>
                  <a:cs typeface="Calibri"/>
                  <a:sym typeface="Calibri"/>
                </a:rPr>
                <a:t>HOW TO USE LOCAL MAPS AND THE POSITION ON ONE ROBOT IN MAP TO IMPROVE THE LOCALIZATION OF OTHER ROBOTS</a:t>
              </a:r>
              <a:endParaRPr sz="1100">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p:nvPr/>
        </p:nvSpPr>
        <p:spPr>
          <a:xfrm>
            <a:off x="327803" y="586594"/>
            <a:ext cx="11516265" cy="5753821"/>
          </a:xfrm>
          <a:prstGeom prst="rect">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mm</a:t>
            </a:r>
            <a:endParaRPr sz="1800">
              <a:solidFill>
                <a:schemeClr val="lt1"/>
              </a:solidFill>
              <a:latin typeface="Calibri"/>
              <a:ea typeface="Calibri"/>
              <a:cs typeface="Calibri"/>
              <a:sym typeface="Calibri"/>
            </a:endParaRPr>
          </a:p>
        </p:txBody>
      </p:sp>
      <p:sp>
        <p:nvSpPr>
          <p:cNvPr id="234" name="Google Shape;234;p30"/>
          <p:cNvSpPr txBox="1"/>
          <p:nvPr/>
        </p:nvSpPr>
        <p:spPr>
          <a:xfrm>
            <a:off x="560717" y="948905"/>
            <a:ext cx="42096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References</a:t>
            </a:r>
            <a:endParaRPr/>
          </a:p>
        </p:txBody>
      </p:sp>
      <p:sp>
        <p:nvSpPr>
          <p:cNvPr id="235" name="Google Shape;235;p30"/>
          <p:cNvSpPr txBox="1"/>
          <p:nvPr/>
        </p:nvSpPr>
        <p:spPr>
          <a:xfrm>
            <a:off x="1164566" y="1533680"/>
            <a:ext cx="9963600" cy="20319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u="sng">
                <a:solidFill>
                  <a:schemeClr val="hlink"/>
                </a:solidFill>
                <a:latin typeface="Calibri"/>
                <a:ea typeface="Calibri"/>
                <a:cs typeface="Calibri"/>
                <a:sym typeface="Calibri"/>
                <a:hlinkClick r:id="rId3"/>
              </a:rPr>
              <a:t>https://github.com/ROBOTIS-GIT/turtlebot3</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Calibri"/>
              <a:buChar char="•"/>
            </a:pPr>
            <a:r>
              <a:rPr lang="en-US" sz="1800" u="sng">
                <a:solidFill>
                  <a:schemeClr val="hlink"/>
                </a:solidFill>
                <a:latin typeface="Calibri"/>
                <a:ea typeface="Calibri"/>
                <a:cs typeface="Calibri"/>
                <a:sym typeface="Calibri"/>
                <a:hlinkClick r:id="rId4"/>
              </a:rPr>
              <a:t>http://wiki.ros.org/gmapping</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Calibri"/>
              <a:buChar char="•"/>
            </a:pPr>
            <a:r>
              <a:rPr lang="en-US" sz="1800" u="sng">
                <a:solidFill>
                  <a:schemeClr val="hlink"/>
                </a:solidFill>
                <a:latin typeface="Calibri"/>
                <a:ea typeface="Calibri"/>
                <a:cs typeface="Calibri"/>
                <a:sym typeface="Calibri"/>
                <a:hlinkClick r:id="rId5"/>
              </a:rPr>
              <a:t>http://wiki.ros.org/explore_lite</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Calibri"/>
              <a:buChar char="•"/>
            </a:pPr>
            <a:r>
              <a:rPr lang="en-US" sz="1800" u="sng">
                <a:solidFill>
                  <a:schemeClr val="hlink"/>
                </a:solidFill>
                <a:latin typeface="Calibri"/>
                <a:ea typeface="Calibri"/>
                <a:cs typeface="Calibri"/>
                <a:sym typeface="Calibri"/>
                <a:hlinkClick r:id="rId6"/>
              </a:rPr>
              <a:t>http://wiki.ros.org/multirobot_map_merge</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Calibri"/>
              <a:buChar char="•"/>
            </a:pPr>
            <a:r>
              <a:rPr lang="en-US" sz="1800" u="sng">
                <a:solidFill>
                  <a:schemeClr val="hlink"/>
                </a:solidFill>
                <a:latin typeface="Calibri"/>
                <a:ea typeface="Calibri"/>
                <a:cs typeface="Calibri"/>
                <a:sym typeface="Calibri"/>
                <a:hlinkClick r:id="rId7"/>
              </a:rPr>
              <a:t>http://wiki.ros.org/move_base</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31"/>
          <p:cNvSpPr txBox="1"/>
          <p:nvPr/>
        </p:nvSpPr>
        <p:spPr>
          <a:xfrm>
            <a:off x="1524856" y="2760453"/>
            <a:ext cx="9142288" cy="1134132"/>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lang="en-US" sz="7200">
                <a:solidFill>
                  <a:srgbClr val="0070C0"/>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descr="robot de dibujo de estilo de dibujos animados plano de negocios que toca  las sienes, recuerda algo, se siente cansado y agotado. Inteligencia  artificial robótica. tecnología electrónica. ilustración vectorial de  diseño gráfico" id="95" name="Google Shape;95;p14"/>
          <p:cNvPicPr preferRelativeResize="0"/>
          <p:nvPr/>
        </p:nvPicPr>
        <p:blipFill rotWithShape="1">
          <a:blip r:embed="rId3">
            <a:alphaModFix/>
          </a:blip>
          <a:srcRect b="-1645" l="27995" r="29782" t="3099"/>
          <a:stretch/>
        </p:blipFill>
        <p:spPr>
          <a:xfrm>
            <a:off x="8643126" y="1440707"/>
            <a:ext cx="2599968" cy="4045593"/>
          </a:xfrm>
          <a:prstGeom prst="rect">
            <a:avLst/>
          </a:prstGeom>
          <a:noFill/>
          <a:ln>
            <a:noFill/>
          </a:ln>
        </p:spPr>
      </p:pic>
      <p:sp>
        <p:nvSpPr>
          <p:cNvPr id="96" name="Google Shape;96;p14"/>
          <p:cNvSpPr txBox="1"/>
          <p:nvPr/>
        </p:nvSpPr>
        <p:spPr>
          <a:xfrm>
            <a:off x="560717" y="948905"/>
            <a:ext cx="35972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What is SLAM?</a:t>
            </a:r>
            <a:endParaRPr/>
          </a:p>
        </p:txBody>
      </p:sp>
      <p:sp>
        <p:nvSpPr>
          <p:cNvPr id="97" name="Google Shape;97;p14"/>
          <p:cNvSpPr txBox="1"/>
          <p:nvPr/>
        </p:nvSpPr>
        <p:spPr>
          <a:xfrm>
            <a:off x="1164566" y="2104844"/>
            <a:ext cx="7082288" cy="2308324"/>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fundamental problem in mobile robotics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a:t>
            </a:r>
            <a:r>
              <a:rPr b="0" i="0" lang="en-US" sz="1800" u="none" strike="noStrike">
                <a:solidFill>
                  <a:schemeClr val="dk1"/>
                </a:solidFill>
                <a:latin typeface="Calibri"/>
                <a:ea typeface="Calibri"/>
                <a:cs typeface="Calibri"/>
                <a:sym typeface="Calibri"/>
              </a:rPr>
              <a:t>ole in construction of autonomous robots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a map of its surroundings while simultaneously localizing itself within the map</a:t>
            </a:r>
            <a:endParaRPr/>
          </a:p>
        </p:txBody>
      </p:sp>
      <p:sp>
        <p:nvSpPr>
          <p:cNvPr id="98" name="Google Shape;98;p14"/>
          <p:cNvSpPr/>
          <p:nvPr/>
        </p:nvSpPr>
        <p:spPr>
          <a:xfrm>
            <a:off x="327803" y="586594"/>
            <a:ext cx="11516265" cy="5753821"/>
          </a:xfrm>
          <a:prstGeom prst="rect">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Premium Vector | Modern robotic characters standing together robots  discussing during meeting artificial intelligence technology concept full  length" id="103" name="Google Shape;103;p15"/>
          <p:cNvPicPr preferRelativeResize="0"/>
          <p:nvPr/>
        </p:nvPicPr>
        <p:blipFill rotWithShape="1">
          <a:blip r:embed="rId3">
            <a:alphaModFix/>
          </a:blip>
          <a:srcRect b="0" l="0" r="0" t="0"/>
          <a:stretch/>
        </p:blipFill>
        <p:spPr>
          <a:xfrm>
            <a:off x="7694762" y="1629145"/>
            <a:ext cx="3668718" cy="3668718"/>
          </a:xfrm>
          <a:prstGeom prst="rect">
            <a:avLst/>
          </a:prstGeom>
          <a:noFill/>
          <a:ln>
            <a:noFill/>
          </a:ln>
        </p:spPr>
      </p:pic>
      <p:sp>
        <p:nvSpPr>
          <p:cNvPr id="104" name="Google Shape;104;p15"/>
          <p:cNvSpPr txBox="1"/>
          <p:nvPr/>
        </p:nvSpPr>
        <p:spPr>
          <a:xfrm>
            <a:off x="560717" y="948905"/>
            <a:ext cx="35972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Proposal</a:t>
            </a:r>
            <a:endParaRPr/>
          </a:p>
        </p:txBody>
      </p:sp>
      <p:sp>
        <p:nvSpPr>
          <p:cNvPr id="105" name="Google Shape;105;p15"/>
          <p:cNvSpPr txBox="1"/>
          <p:nvPr/>
        </p:nvSpPr>
        <p:spPr>
          <a:xfrm>
            <a:off x="1043795" y="1533680"/>
            <a:ext cx="6650967" cy="397031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the future, there will be multiple robots deployed in a space and will be expected to work collaboratively</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Collaborative perception is an important problem for the future of robotics</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Collaborative SLAM is a natural extension of both SLAM and collaborative robotics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project aims to create a package as a tool for multiple robots to build a shared map of the environment</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can significantly improve the accuracy and speed of the mapping process</a:t>
            </a:r>
            <a:endParaRPr/>
          </a:p>
        </p:txBody>
      </p:sp>
      <p:sp>
        <p:nvSpPr>
          <p:cNvPr id="106" name="Google Shape;106;p15"/>
          <p:cNvSpPr/>
          <p:nvPr/>
        </p:nvSpPr>
        <p:spPr>
          <a:xfrm>
            <a:off x="327803" y="586594"/>
            <a:ext cx="11516265" cy="5753821"/>
          </a:xfrm>
          <a:prstGeom prst="rect">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16"/>
          <p:cNvGrpSpPr/>
          <p:nvPr/>
        </p:nvGrpSpPr>
        <p:grpSpPr>
          <a:xfrm>
            <a:off x="2195060" y="2854717"/>
            <a:ext cx="8868109" cy="889149"/>
            <a:chOff x="1686103" y="2746321"/>
            <a:chExt cx="7798280" cy="781884"/>
          </a:xfrm>
        </p:grpSpPr>
        <p:sp>
          <p:nvSpPr>
            <p:cNvPr id="112" name="Google Shape;112;p16"/>
            <p:cNvSpPr txBox="1"/>
            <p:nvPr/>
          </p:nvSpPr>
          <p:spPr>
            <a:xfrm>
              <a:off x="1696487" y="2746321"/>
              <a:ext cx="7777500" cy="7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Method of Implementation</a:t>
              </a:r>
              <a:endParaRPr/>
            </a:p>
          </p:txBody>
        </p:sp>
        <p:cxnSp>
          <p:nvCxnSpPr>
            <p:cNvPr id="113" name="Google Shape;113;p16"/>
            <p:cNvCxnSpPr/>
            <p:nvPr/>
          </p:nvCxnSpPr>
          <p:spPr>
            <a:xfrm>
              <a:off x="1686103" y="3506638"/>
              <a:ext cx="7798280" cy="0"/>
            </a:xfrm>
            <a:prstGeom prst="straightConnector1">
              <a:avLst/>
            </a:prstGeom>
            <a:noFill/>
            <a:ln cap="flat" cmpd="sng" w="9525">
              <a:solidFill>
                <a:schemeClr val="dk1"/>
              </a:solidFill>
              <a:prstDash val="solid"/>
              <a:miter lim="800000"/>
              <a:headEnd len="sm" w="sm" type="none"/>
              <a:tailEnd len="sm" w="sm" type="none"/>
            </a:ln>
          </p:spPr>
        </p:cxnSp>
        <p:cxnSp>
          <p:nvCxnSpPr>
            <p:cNvPr id="114" name="Google Shape;114;p16"/>
            <p:cNvCxnSpPr/>
            <p:nvPr/>
          </p:nvCxnSpPr>
          <p:spPr>
            <a:xfrm>
              <a:off x="6383547" y="3519578"/>
              <a:ext cx="3100836" cy="8627"/>
            </a:xfrm>
            <a:prstGeom prst="straightConnector1">
              <a:avLst/>
            </a:prstGeom>
            <a:noFill/>
            <a:ln cap="flat" cmpd="sng" w="76200">
              <a:solidFill>
                <a:schemeClr val="accent1"/>
              </a:solidFill>
              <a:prstDash val="solid"/>
              <a:miter lim="800000"/>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TurtleBot3 Waffle Pi Robotis - Robots and Robotics" id="119" name="Google Shape;119;p17"/>
          <p:cNvPicPr preferRelativeResize="0"/>
          <p:nvPr/>
        </p:nvPicPr>
        <p:blipFill rotWithShape="1">
          <a:blip r:embed="rId3">
            <a:alphaModFix/>
          </a:blip>
          <a:srcRect b="0" l="0" r="0" t="0"/>
          <a:stretch/>
        </p:blipFill>
        <p:spPr>
          <a:xfrm>
            <a:off x="6777128" y="737217"/>
            <a:ext cx="4092155" cy="4092155"/>
          </a:xfrm>
          <a:prstGeom prst="rect">
            <a:avLst/>
          </a:prstGeom>
          <a:noFill/>
          <a:ln>
            <a:noFill/>
          </a:ln>
        </p:spPr>
      </p:pic>
      <p:sp>
        <p:nvSpPr>
          <p:cNvPr id="120" name="Google Shape;120;p17"/>
          <p:cNvSpPr/>
          <p:nvPr/>
        </p:nvSpPr>
        <p:spPr>
          <a:xfrm>
            <a:off x="327803" y="586594"/>
            <a:ext cx="11516265" cy="5753821"/>
          </a:xfrm>
          <a:prstGeom prst="rect">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7"/>
          <p:cNvSpPr txBox="1"/>
          <p:nvPr/>
        </p:nvSpPr>
        <p:spPr>
          <a:xfrm>
            <a:off x="560717" y="948905"/>
            <a:ext cx="42096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Turtlebot3 - Waffle Pie</a:t>
            </a:r>
            <a:endParaRPr/>
          </a:p>
        </p:txBody>
      </p:sp>
      <p:sp>
        <p:nvSpPr>
          <p:cNvPr id="122" name="Google Shape;122;p17"/>
          <p:cNvSpPr txBox="1"/>
          <p:nvPr/>
        </p:nvSpPr>
        <p:spPr>
          <a:xfrm>
            <a:off x="1164567" y="2104844"/>
            <a:ext cx="5891842" cy="2308324"/>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modular differential drive robot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LIDAR and camera for sensing</a:t>
            </a:r>
            <a:endParaRPr b="0" i="0" sz="1800" u="none" strike="noStrike">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u="sng">
                <a:solidFill>
                  <a:schemeClr val="hlink"/>
                </a:solidFill>
                <a:latin typeface="Calibri"/>
                <a:ea typeface="Calibri"/>
                <a:cs typeface="Calibri"/>
                <a:sym typeface="Calibri"/>
                <a:hlinkClick r:id="rId4"/>
              </a:rPr>
              <a:t>https://emanual.robotis.com/docs/en/platform/turtlebot3/features/#specifications</a:t>
            </a:r>
            <a:r>
              <a:rPr lang="en-US" sz="1800">
                <a:solidFill>
                  <a:schemeClr val="dk1"/>
                </a:solidFill>
                <a:latin typeface="Calibri"/>
                <a:ea typeface="Calibri"/>
                <a:cs typeface="Calibri"/>
                <a:sym typeface="Calibri"/>
              </a:rPr>
              <a:t> – for more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p:nvPr/>
        </p:nvSpPr>
        <p:spPr>
          <a:xfrm>
            <a:off x="327803" y="586594"/>
            <a:ext cx="11516265" cy="5753821"/>
          </a:xfrm>
          <a:prstGeom prst="rect">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8"/>
          <p:cNvSpPr txBox="1"/>
          <p:nvPr/>
        </p:nvSpPr>
        <p:spPr>
          <a:xfrm>
            <a:off x="560717" y="948905"/>
            <a:ext cx="42096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ROS Package</a:t>
            </a:r>
            <a:endParaRPr/>
          </a:p>
        </p:txBody>
      </p:sp>
      <p:sp>
        <p:nvSpPr>
          <p:cNvPr id="129" name="Google Shape;129;p18"/>
          <p:cNvSpPr txBox="1"/>
          <p:nvPr/>
        </p:nvSpPr>
        <p:spPr>
          <a:xfrm>
            <a:off x="1069675" y="1820173"/>
            <a:ext cx="7082400" cy="28629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Create a ROS package to implement SLAM and autonomous navigation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Implement multiple robots </a:t>
            </a:r>
            <a:r>
              <a:rPr lang="en-US" sz="1800">
                <a:solidFill>
                  <a:schemeClr val="dk1"/>
                </a:solidFill>
                <a:latin typeface="Calibri"/>
                <a:ea typeface="Calibri"/>
                <a:cs typeface="Calibri"/>
                <a:sym typeface="Calibri"/>
              </a:rPr>
              <a:t>simultaneously.</a:t>
            </a:r>
            <a:endParaRPr b="0" i="0" sz="1800" u="none" strike="noStrike">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Builds local maps individually by each robot and merge them to create a new global map</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Simulate collaborative mapping in Gazebo and Rviz</a:t>
            </a:r>
            <a:endParaRPr sz="1800">
              <a:solidFill>
                <a:schemeClr val="dk1"/>
              </a:solidFill>
              <a:latin typeface="Calibri"/>
              <a:ea typeface="Calibri"/>
              <a:cs typeface="Calibri"/>
              <a:sym typeface="Calibri"/>
            </a:endParaRPr>
          </a:p>
        </p:txBody>
      </p:sp>
      <p:pic>
        <p:nvPicPr>
          <p:cNvPr descr="Gazebo : Media" id="130" name="Google Shape;130;p18"/>
          <p:cNvPicPr preferRelativeResize="0"/>
          <p:nvPr/>
        </p:nvPicPr>
        <p:blipFill rotWithShape="1">
          <a:blip r:embed="rId3">
            <a:alphaModFix/>
          </a:blip>
          <a:srcRect b="0" l="0" r="0" t="0"/>
          <a:stretch/>
        </p:blipFill>
        <p:spPr>
          <a:xfrm>
            <a:off x="7665648" y="1388852"/>
            <a:ext cx="3807007" cy="44904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9"/>
          <p:cNvGrpSpPr/>
          <p:nvPr/>
        </p:nvGrpSpPr>
        <p:grpSpPr>
          <a:xfrm>
            <a:off x="2195060" y="2821343"/>
            <a:ext cx="8868109" cy="922523"/>
            <a:chOff x="1686103" y="2716973"/>
            <a:chExt cx="7798280" cy="811232"/>
          </a:xfrm>
        </p:grpSpPr>
        <p:sp>
          <p:nvSpPr>
            <p:cNvPr id="136" name="Google Shape;136;p19"/>
            <p:cNvSpPr txBox="1"/>
            <p:nvPr/>
          </p:nvSpPr>
          <p:spPr>
            <a:xfrm>
              <a:off x="1696520" y="2716973"/>
              <a:ext cx="7777500" cy="7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Mapping and Navigation</a:t>
              </a:r>
              <a:endParaRPr/>
            </a:p>
          </p:txBody>
        </p:sp>
        <p:cxnSp>
          <p:nvCxnSpPr>
            <p:cNvPr id="137" name="Google Shape;137;p19"/>
            <p:cNvCxnSpPr/>
            <p:nvPr/>
          </p:nvCxnSpPr>
          <p:spPr>
            <a:xfrm>
              <a:off x="1686103" y="3506638"/>
              <a:ext cx="7798280" cy="0"/>
            </a:xfrm>
            <a:prstGeom prst="straightConnector1">
              <a:avLst/>
            </a:prstGeom>
            <a:noFill/>
            <a:ln cap="flat" cmpd="sng" w="9525">
              <a:solidFill>
                <a:schemeClr val="dk1"/>
              </a:solidFill>
              <a:prstDash val="solid"/>
              <a:miter lim="800000"/>
              <a:headEnd len="sm" w="sm" type="none"/>
              <a:tailEnd len="sm" w="sm" type="none"/>
            </a:ln>
          </p:spPr>
        </p:cxnSp>
        <p:cxnSp>
          <p:nvCxnSpPr>
            <p:cNvPr id="138" name="Google Shape;138;p19"/>
            <p:cNvCxnSpPr/>
            <p:nvPr/>
          </p:nvCxnSpPr>
          <p:spPr>
            <a:xfrm>
              <a:off x="6383547" y="3519578"/>
              <a:ext cx="3100836" cy="8627"/>
            </a:xfrm>
            <a:prstGeom prst="straightConnector1">
              <a:avLst/>
            </a:prstGeom>
            <a:noFill/>
            <a:ln cap="flat" cmpd="sng" w="76200">
              <a:solidFill>
                <a:schemeClr val="accent1"/>
              </a:solidFill>
              <a:prstDash val="solid"/>
              <a:miter lim="800000"/>
              <a:headEnd len="sm" w="sm" type="none"/>
              <a:tailEnd len="sm" w="sm"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p:nvPr/>
        </p:nvSpPr>
        <p:spPr>
          <a:xfrm>
            <a:off x="327803" y="586594"/>
            <a:ext cx="11516265" cy="5753821"/>
          </a:xfrm>
          <a:prstGeom prst="rect">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20"/>
          <p:cNvSpPr txBox="1"/>
          <p:nvPr/>
        </p:nvSpPr>
        <p:spPr>
          <a:xfrm>
            <a:off x="560717" y="948905"/>
            <a:ext cx="42096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SLAM</a:t>
            </a:r>
            <a:endParaRPr/>
          </a:p>
        </p:txBody>
      </p:sp>
      <p:sp>
        <p:nvSpPr>
          <p:cNvPr id="145" name="Google Shape;145;p20"/>
          <p:cNvSpPr txBox="1"/>
          <p:nvPr/>
        </p:nvSpPr>
        <p:spPr>
          <a:xfrm>
            <a:off x="1164566" y="1533680"/>
            <a:ext cx="9963600" cy="45252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Gmapping - laser-based SLAM</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Create a 2D occupancy grid map from laser and pose data collected by a mobile robot</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Modified Rao-Blackwellized particle filters as effective means to solve the SLAM problem</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Subscribed topics </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 /tf  -Transforms necessary to relate frames for laser, base, and odometry</a:t>
            </a:r>
            <a:endParaRPr b="0" i="0" sz="18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/odom - Odometry from robot wheels</a:t>
            </a:r>
            <a:endParaRPr sz="1800">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/scan - Laser scans to create the map</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Published topics</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/map_metadata - Get the map data from this topic, which is latched, and updated periodically</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/map - Get the map data from this topic, which is latched, and updated periodically</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~entropy - Estimate of the entropy of the distribution over the robot's pose (a higher value indicates greater uncertainty)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1"/>
          <p:cNvPicPr preferRelativeResize="0"/>
          <p:nvPr/>
        </p:nvPicPr>
        <p:blipFill rotWithShape="1">
          <a:blip r:embed="rId3">
            <a:alphaModFix/>
          </a:blip>
          <a:srcRect b="0" l="0" r="0" t="0"/>
          <a:stretch/>
        </p:blipFill>
        <p:spPr>
          <a:xfrm>
            <a:off x="5277434" y="4748930"/>
            <a:ext cx="6586763" cy="935158"/>
          </a:xfrm>
          <a:prstGeom prst="rect">
            <a:avLst/>
          </a:prstGeom>
          <a:noFill/>
          <a:ln>
            <a:noFill/>
          </a:ln>
        </p:spPr>
      </p:pic>
      <p:sp>
        <p:nvSpPr>
          <p:cNvPr id="151" name="Google Shape;151;p21"/>
          <p:cNvSpPr/>
          <p:nvPr/>
        </p:nvSpPr>
        <p:spPr>
          <a:xfrm>
            <a:off x="327803" y="586594"/>
            <a:ext cx="11516265" cy="5753821"/>
          </a:xfrm>
          <a:prstGeom prst="rect">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21"/>
          <p:cNvSpPr txBox="1"/>
          <p:nvPr/>
        </p:nvSpPr>
        <p:spPr>
          <a:xfrm>
            <a:off x="560717" y="948905"/>
            <a:ext cx="42096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Exploration</a:t>
            </a:r>
            <a:endParaRPr/>
          </a:p>
        </p:txBody>
      </p:sp>
      <p:sp>
        <p:nvSpPr>
          <p:cNvPr id="153" name="Google Shape;153;p21"/>
          <p:cNvSpPr txBox="1"/>
          <p:nvPr/>
        </p:nvSpPr>
        <p:spPr>
          <a:xfrm>
            <a:off x="1164566" y="1533680"/>
            <a:ext cx="9963509" cy="147732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explore_lite - greedy frontier-based exploration</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Commands for robot movement are send to move_base node</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54" name="Google Shape;154;p21"/>
          <p:cNvSpPr txBox="1"/>
          <p:nvPr/>
        </p:nvSpPr>
        <p:spPr>
          <a:xfrm>
            <a:off x="1164566" y="2526933"/>
            <a:ext cx="9790981" cy="286232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Subscribed topics </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 /costmap - Map which will be used for exploration planning</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/costmap_updates - Incremental updates on costmap (usually not used)</a:t>
            </a:r>
            <a:endParaRPr/>
          </a:p>
          <a:p>
            <a:pPr indent="-228600" lvl="1" marL="800100" marR="0" rtl="0" algn="just">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Published topics</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~frontiers - Visualization of frontiers considered by exploring algorithm. Each frontier is visualized by frontier points in blue, size represents the cost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Actions called</a:t>
            </a:r>
            <a:endParaRPr/>
          </a:p>
          <a:p>
            <a:pPr indent="-342900" lvl="1" marL="800100" marR="0" rtl="0" algn="just">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move_base -  API for posting goals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