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F4167B-AFAD-4273-8E24-1B852B7FCC66}" type="datetime1">
              <a: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08/12/2022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76E26A-D270-4A32-AB08-2DC735E05AE5}" type="slidenum">
              <a:t>‹nº›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958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6609877-FE75-446F-AC23-254F127A17A3}" type="datetime1">
              <a:rPr lang="pt-BR"/>
              <a:pPr lvl="0"/>
              <a:t>08/12/2022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ço Reservado para Anotaçõ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DEB3022-3375-4A6A-8C52-1B0D65862AE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8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8E151D-61A6-4B23-93E6-0B1F158E2A73}" type="slidenum">
              <a:t>1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95AD8D-81C3-4AFB-B897-2CBC57D36CF1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888F74-4A83-4269-9675-30D97035725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89D587-C933-4BB8-A89C-7EA50932FD6D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9CDD85-F6AE-4066-B249-276340F4D84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96EC3-C307-4641-A4C9-6D739375C147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E558BC-206B-4630-994E-A5A328272C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0F1276-8DBF-4923-B28F-9BDA8843B914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80BC29-9809-4E94-90BD-4463E47CA2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484599-C5F7-4A22-8240-4439D80A9D47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A44377-E1E6-42FE-845C-2F4EC589B68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4175FC-EC81-49C3-B6E4-D13A6C05D39B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459A7-9659-4E71-83F3-53B3959C6CA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DC208F-85D8-42A4-B84E-33403D72B8A5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8" name="Espaço Reservado para Rodapé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ço Reservado para Número de Slid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1B1F5E-3B8E-45BE-8E56-FC86569BD64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F9EF6B-3035-4AD7-B43B-461D7C48C71B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557C1-9AAF-4A5B-91A2-21A00DCF4A7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EF8909-CEF3-463B-AE95-BCDC45D5EC2E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3" name="Espaço Reservado para Rodapé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364F70-D9B2-48DC-85B9-6D74D7FF710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30D1B-7E13-4F7C-965C-62966549738F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6E0914-C3A8-467B-A152-7F694E1E8D9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BB80AB-279F-4FD7-BDD9-22B827653ADE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280757-9B49-4A2B-9961-2014A1D37A8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B9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A93A2A5-21DE-4521-9C09-69A6F6E6FBEA}" type="datetime1">
              <a:rPr lang="en-US"/>
              <a:pPr lvl="0"/>
              <a:t>12/8/2022</a:t>
            </a:fld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DA4E5AB-96F7-40D4-8813-72F146BA8E69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5"/>
          <p:cNvSpPr/>
          <p:nvPr/>
        </p:nvSpPr>
        <p:spPr>
          <a:xfrm rot="2759995">
            <a:off x="9642718" y="340652"/>
            <a:ext cx="3491023" cy="86832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7030A0"/>
          </a:solidFill>
          <a:ln w="15873" cap="rnd">
            <a:solidFill>
              <a:srgbClr val="B0294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1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TEMA</a:t>
            </a:r>
          </a:p>
        </p:txBody>
      </p:sp>
      <p:pic>
        <p:nvPicPr>
          <p:cNvPr id="3" name="Tinta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8" y="191452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nta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3" y="112395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Tinta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254317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Tinta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596" y="136782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Tinta 1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46" y="352425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Tinta 1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3" y="2647946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Tinta 1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525" y="1019171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Tinta 1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7928" y="94297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Tinta 1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3778" y="282892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Tinta 1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903" y="1552578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Tinta 1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771" y="501015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Tinta 1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9" y="4286249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Tinta 2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73" y="65722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Tinta 2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49" y="1219196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Tinta 2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574" y="2505071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Tinta 3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321" y="3448046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Tinta 3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0" y="380047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Tinta 3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0" y="272415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Tinta 3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4846" y="2924178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Tinta 3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796" y="4057650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3" name="Tinta 3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700" y="4705346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4" name="Tinta 3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679" y="461010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" name="Tinta 3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28" y="4524378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" name="Tinta 4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3" y="385762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7" name="Tinta 4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78" y="37147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Tinta 4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278" y="285750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Tinta 4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0" y="4686299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Tinta 4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96" y="1895478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Tinta 4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2914650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Tinta 4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8" y="3876671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Tinta 5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171" y="381000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Tinta 5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3" y="437197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Tinta 5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3" y="4505321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Tinta 5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725" y="4076696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Tinta 5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078" y="3495678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Tinta 5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0321" y="2441109"/>
            <a:ext cx="9528" cy="449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Tinta 5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6" y="158115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Tinta 5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96" y="112395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Tinta 5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6" y="31432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Tinta 5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325" y="361946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Tinta 6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1171575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4" name="Tinta 6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3900" y="1562096"/>
            <a:ext cx="9528" cy="154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5" name="Tinta 6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96" y="4610103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6" name="Tinta 6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6210" y="3743251"/>
            <a:ext cx="16139" cy="381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7" name="Tinta 6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46" y="2419346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8" name="Tinta 6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028" y="3429000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0" name="Tinta 6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9651" y="2981328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1" name="Tinta 6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4" y="1933571"/>
            <a:ext cx="9528" cy="95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2" name="Forma Livre 64"/>
          <p:cNvSpPr/>
          <p:nvPr/>
        </p:nvSpPr>
        <p:spPr>
          <a:xfrm>
            <a:off x="-312377" y="5134538"/>
            <a:ext cx="13914123" cy="32156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14120"/>
              <a:gd name="f7" fmla="val 3215640"/>
              <a:gd name="f8" fmla="val 12862560"/>
              <a:gd name="f9" fmla="val 45720"/>
              <a:gd name="f10" fmla="val 4328160"/>
              <a:gd name="f11" fmla="val 15240"/>
              <a:gd name="f12" fmla="val 4145280"/>
              <a:gd name="f13" fmla="val 274320"/>
              <a:gd name="f14" fmla="val 3916680"/>
              <a:gd name="f15" fmla="val 30480"/>
              <a:gd name="f16" fmla="val 91440"/>
              <a:gd name="f17" fmla="val 3154680"/>
              <a:gd name="f18" fmla="val 12893040"/>
              <a:gd name="f19" fmla="val 12786360"/>
              <a:gd name="f20" fmla="+- 0 0 -90"/>
              <a:gd name="f21" fmla="*/ f3 1 13914120"/>
              <a:gd name="f22" fmla="*/ f4 1 3215640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3914120"/>
              <a:gd name="f31" fmla="*/ f27 1 3215640"/>
              <a:gd name="f32" fmla="*/ 12862560 f28 1"/>
              <a:gd name="f33" fmla="*/ 45720 f27 1"/>
              <a:gd name="f34" fmla="*/ 4328160 f28 1"/>
              <a:gd name="f35" fmla="*/ 15240 f27 1"/>
              <a:gd name="f36" fmla="*/ 4145280 f28 1"/>
              <a:gd name="f37" fmla="*/ 274320 f27 1"/>
              <a:gd name="f38" fmla="*/ 3916680 f28 1"/>
              <a:gd name="f39" fmla="*/ 30480 f27 1"/>
              <a:gd name="f40" fmla="*/ 0 f28 1"/>
              <a:gd name="f41" fmla="*/ 91440 f28 1"/>
              <a:gd name="f42" fmla="*/ 3154680 f27 1"/>
              <a:gd name="f43" fmla="*/ 13914120 f28 1"/>
              <a:gd name="f44" fmla="*/ 3215640 f27 1"/>
              <a:gd name="f45" fmla="*/ 12893040 f28 1"/>
              <a:gd name="f46" fmla="*/ 0 f27 1"/>
              <a:gd name="f47" fmla="*/ 12786360 f28 1"/>
              <a:gd name="f48" fmla="+- f29 0 f1"/>
              <a:gd name="f49" fmla="*/ f32 1 13914120"/>
              <a:gd name="f50" fmla="*/ f33 1 3215640"/>
              <a:gd name="f51" fmla="*/ f34 1 13914120"/>
              <a:gd name="f52" fmla="*/ f35 1 3215640"/>
              <a:gd name="f53" fmla="*/ f36 1 13914120"/>
              <a:gd name="f54" fmla="*/ f37 1 3215640"/>
              <a:gd name="f55" fmla="*/ f38 1 13914120"/>
              <a:gd name="f56" fmla="*/ f39 1 3215640"/>
              <a:gd name="f57" fmla="*/ f40 1 13914120"/>
              <a:gd name="f58" fmla="*/ f41 1 13914120"/>
              <a:gd name="f59" fmla="*/ f42 1 3215640"/>
              <a:gd name="f60" fmla="*/ f43 1 13914120"/>
              <a:gd name="f61" fmla="*/ f44 1 3215640"/>
              <a:gd name="f62" fmla="*/ f45 1 13914120"/>
              <a:gd name="f63" fmla="*/ f46 1 3215640"/>
              <a:gd name="f64" fmla="*/ f47 1 13914120"/>
              <a:gd name="f65" fmla="*/ f23 1 f30"/>
              <a:gd name="f66" fmla="*/ f24 1 f30"/>
              <a:gd name="f67" fmla="*/ f23 1 f31"/>
              <a:gd name="f68" fmla="*/ f25 1 f31"/>
              <a:gd name="f69" fmla="*/ f49 1 f30"/>
              <a:gd name="f70" fmla="*/ f50 1 f31"/>
              <a:gd name="f71" fmla="*/ f51 1 f30"/>
              <a:gd name="f72" fmla="*/ f52 1 f31"/>
              <a:gd name="f73" fmla="*/ f53 1 f30"/>
              <a:gd name="f74" fmla="*/ f54 1 f31"/>
              <a:gd name="f75" fmla="*/ f55 1 f30"/>
              <a:gd name="f76" fmla="*/ f56 1 f31"/>
              <a:gd name="f77" fmla="*/ f57 1 f30"/>
              <a:gd name="f78" fmla="*/ f58 1 f30"/>
              <a:gd name="f79" fmla="*/ f59 1 f31"/>
              <a:gd name="f80" fmla="*/ f60 1 f30"/>
              <a:gd name="f81" fmla="*/ f61 1 f31"/>
              <a:gd name="f82" fmla="*/ f62 1 f30"/>
              <a:gd name="f83" fmla="*/ f63 1 f31"/>
              <a:gd name="f84" fmla="*/ f64 1 f30"/>
              <a:gd name="f85" fmla="*/ f65 f21 1"/>
              <a:gd name="f86" fmla="*/ f66 f21 1"/>
              <a:gd name="f87" fmla="*/ f68 f22 1"/>
              <a:gd name="f88" fmla="*/ f67 f22 1"/>
              <a:gd name="f89" fmla="*/ f69 f21 1"/>
              <a:gd name="f90" fmla="*/ f70 f22 1"/>
              <a:gd name="f91" fmla="*/ f71 f21 1"/>
              <a:gd name="f92" fmla="*/ f72 f22 1"/>
              <a:gd name="f93" fmla="*/ f73 f21 1"/>
              <a:gd name="f94" fmla="*/ f74 f22 1"/>
              <a:gd name="f95" fmla="*/ f75 f21 1"/>
              <a:gd name="f96" fmla="*/ f76 f22 1"/>
              <a:gd name="f97" fmla="*/ f77 f21 1"/>
              <a:gd name="f98" fmla="*/ f78 f21 1"/>
              <a:gd name="f99" fmla="*/ f79 f22 1"/>
              <a:gd name="f100" fmla="*/ f80 f21 1"/>
              <a:gd name="f101" fmla="*/ f81 f22 1"/>
              <a:gd name="f102" fmla="*/ f82 f21 1"/>
              <a:gd name="f103" fmla="*/ f83 f22 1"/>
              <a:gd name="f104" fmla="*/ f8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89" y="f90"/>
              </a:cxn>
              <a:cxn ang="f48">
                <a:pos x="f91" y="f92"/>
              </a:cxn>
              <a:cxn ang="f48">
                <a:pos x="f93" y="f94"/>
              </a:cxn>
              <a:cxn ang="f48">
                <a:pos x="f95" y="f96"/>
              </a:cxn>
              <a:cxn ang="f48">
                <a:pos x="f97" y="f92"/>
              </a:cxn>
              <a:cxn ang="f48">
                <a:pos x="f98" y="f99"/>
              </a:cxn>
              <a:cxn ang="f48">
                <a:pos x="f100" y="f101"/>
              </a:cxn>
              <a:cxn ang="f48">
                <a:pos x="f102" y="f103"/>
              </a:cxn>
              <a:cxn ang="f48">
                <a:pos x="f104" y="f92"/>
              </a:cxn>
              <a:cxn ang="f48">
                <a:pos x="f89" y="f90"/>
              </a:cxn>
            </a:cxnLst>
            <a:rect l="f85" t="f88" r="f86" b="f87"/>
            <a:pathLst>
              <a:path w="13914120" h="3215640">
                <a:moveTo>
                  <a:pt x="f8" y="f9"/>
                </a:move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5" y="f11"/>
                </a:lnTo>
                <a:lnTo>
                  <a:pt x="f16" y="f17"/>
                </a:lnTo>
                <a:lnTo>
                  <a:pt x="f6" y="f7"/>
                </a:lnTo>
                <a:lnTo>
                  <a:pt x="f18" y="f5"/>
                </a:lnTo>
                <a:lnTo>
                  <a:pt x="f19" y="f11"/>
                </a:lnTo>
                <a:lnTo>
                  <a:pt x="f8" y="f9"/>
                </a:lnTo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Subtítulo 2"/>
          <p:cNvSpPr txBox="1">
            <a:spLocks noGrp="1"/>
          </p:cNvSpPr>
          <p:nvPr>
            <p:ph type="subTitle" idx="1"/>
          </p:nvPr>
        </p:nvSpPr>
        <p:spPr>
          <a:xfrm>
            <a:off x="1085850" y="5498086"/>
            <a:ext cx="9144000" cy="1655758"/>
          </a:xfrm>
        </p:spPr>
        <p:txBody>
          <a:bodyPr>
            <a:noAutofit/>
          </a:bodyPr>
          <a:lstStyle/>
          <a:p>
            <a:pPr lvl="0">
              <a:spcBef>
                <a:spcPts val="500"/>
              </a:spcBef>
            </a:pPr>
            <a:r>
              <a:rPr lang="pt-BR" sz="2200" b="1"/>
              <a:t>PetFast é um projeto que ajuda na adoção e nos cuidados da saúde dos animais de estimação, além de possibilitar a localização de </a:t>
            </a:r>
            <a:r>
              <a:rPr lang="pt-BR" sz="2200" b="1" i="1"/>
              <a:t>petshops</a:t>
            </a:r>
            <a:r>
              <a:rPr lang="pt-BR" sz="2200" b="1"/>
              <a:t> e veterinários</a:t>
            </a:r>
            <a:endParaRPr lang="pt-BR" sz="2200"/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1" y="915141"/>
            <a:ext cx="7259353" cy="4083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 descr="Cachorro deitado na grama&#10;&#10;Descrição gerad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51" t="9091" r="1" b="1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ítulo 1"/>
          <p:cNvSpPr txBox="1">
            <a:spLocks noGrp="1"/>
          </p:cNvSpPr>
          <p:nvPr>
            <p:ph type="title"/>
          </p:nvPr>
        </p:nvSpPr>
        <p:spPr>
          <a:xfrm rot="840013">
            <a:off x="7432499" y="1003746"/>
            <a:ext cx="5706532" cy="1354665"/>
          </a:xfrm>
        </p:spPr>
        <p:txBody>
          <a:bodyPr/>
          <a:lstStyle/>
          <a:p>
            <a:pPr lvl="0"/>
            <a:r>
              <a:rPr lang="pt-BR" sz="6000" b="1" i="1">
                <a:solidFill>
                  <a:srgbClr val="FFFFFF"/>
                </a:solidFill>
                <a:latin typeface="Adobe Devanagari" pitchFamily="18"/>
                <a:cs typeface="Adobe Devanagari" pitchFamily="18"/>
              </a:rPr>
              <a:t>PORQUE</a:t>
            </a:r>
            <a:r>
              <a:rPr lang="pt-BR" sz="6000" b="1" i="1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" name="Retângulo Arredondado 5"/>
          <p:cNvSpPr/>
          <p:nvPr/>
        </p:nvSpPr>
        <p:spPr>
          <a:xfrm>
            <a:off x="5496129" y="2023896"/>
            <a:ext cx="5933870" cy="358950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B9D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723467" y="2116671"/>
            <a:ext cx="5706532" cy="3496729"/>
          </a:xfrm>
        </p:spPr>
        <p:txBody>
          <a:bodyPr/>
          <a:lstStyle/>
          <a:p>
            <a:pPr marL="0" lvl="0" indent="0">
              <a:buNone/>
            </a:pPr>
            <a:r>
              <a:rPr lang="pt-BR" b="1" dirty="0"/>
              <a:t>No Brasil não existem muitos sites que oferecem uma facilidade no acesso de recursos para adoção e doação de animais, então muitas pessoas acabam comprando seus animais de estimação ao invés de adotar um animal que foi abandonado e precisava de um lar.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pt-BR" sz="4000" b="1">
                <a:solidFill>
                  <a:srgbClr val="FFFFFF"/>
                </a:solidFill>
              </a:rPr>
              <a:t>DIFICULDADES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213006" y="2728121"/>
            <a:ext cx="9966950" cy="3636513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pt-BR" sz="2400" b="1"/>
              <a:t>Atualmente, quando se tenta adotar um novo pet, você se deparará com diversas falhas em relação a comunicação com os centros de adoção. Nosso site visa facilitar a comunicação com as ONG’S de adoção, para que a experiência de adotar um novo pet seja o mais agradável possível. </a:t>
            </a:r>
          </a:p>
        </p:txBody>
      </p:sp>
      <p:cxnSp>
        <p:nvCxnSpPr>
          <p:cNvPr id="4" name="Conector reto 5"/>
          <p:cNvCxnSpPr/>
          <p:nvPr/>
        </p:nvCxnSpPr>
        <p:spPr>
          <a:xfrm>
            <a:off x="935476" y="2471796"/>
            <a:ext cx="0" cy="192024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5" name="Conector reto 9"/>
          <p:cNvCxnSpPr/>
          <p:nvPr/>
        </p:nvCxnSpPr>
        <p:spPr>
          <a:xfrm flipH="1">
            <a:off x="935476" y="4392036"/>
            <a:ext cx="10244481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6" name="Conector reto 16"/>
          <p:cNvCxnSpPr/>
          <p:nvPr/>
        </p:nvCxnSpPr>
        <p:spPr>
          <a:xfrm flipV="1">
            <a:off x="935476" y="2471796"/>
            <a:ext cx="4006179" cy="1095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7" name="Conector reto 19"/>
          <p:cNvCxnSpPr/>
          <p:nvPr/>
        </p:nvCxnSpPr>
        <p:spPr>
          <a:xfrm>
            <a:off x="11179957" y="2462323"/>
            <a:ext cx="0" cy="192971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Conector reto 26"/>
          <p:cNvCxnSpPr/>
          <p:nvPr/>
        </p:nvCxnSpPr>
        <p:spPr>
          <a:xfrm flipV="1">
            <a:off x="4941655" y="2196525"/>
            <a:ext cx="1021403" cy="28622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9" name="Conector reto 30"/>
          <p:cNvCxnSpPr/>
          <p:nvPr/>
        </p:nvCxnSpPr>
        <p:spPr>
          <a:xfrm flipH="1" flipV="1">
            <a:off x="5952250" y="2196525"/>
            <a:ext cx="880530" cy="27464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0" name="Conector reto 33"/>
          <p:cNvCxnSpPr/>
          <p:nvPr/>
        </p:nvCxnSpPr>
        <p:spPr>
          <a:xfrm flipV="1">
            <a:off x="6832780" y="2456846"/>
            <a:ext cx="4347177" cy="1432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pic>
        <p:nvPicPr>
          <p:cNvPr id="11" name="Picture 4" descr="Desenho do ponto de interrogação PNG transparente - Stick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140954">
            <a:off x="10066137" y="4909970"/>
            <a:ext cx="1225177" cy="12251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4" descr="Desenho do ponto de interrogação PNG transparente - Stick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9148731">
            <a:off x="7230168" y="214028"/>
            <a:ext cx="1225177" cy="12251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4" descr="Desenho do ponto de interrogação PNG transparente - Stick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0940966">
            <a:off x="725109" y="4725282"/>
            <a:ext cx="1225177" cy="12251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1"/>
          <p:cNvSpPr txBox="1"/>
          <p:nvPr/>
        </p:nvSpPr>
        <p:spPr>
          <a:xfrm>
            <a:off x="5806010" y="164573"/>
            <a:ext cx="6385986" cy="4792169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400" b="1" i="0" u="none" strike="noStrike" kern="1200" cap="none" spc="0" baseline="0">
                <a:solidFill>
                  <a:srgbClr val="FEFEFE"/>
                </a:solidFill>
                <a:uFillTx/>
                <a:latin typeface="Century Gothic"/>
              </a:rPr>
              <a:t>Não existem muitos sites que tenham tantas funcionalidades        	e que disponibilizam 			tanta facilidade 			de uso como o nosso </a:t>
            </a:r>
            <a:r>
              <a:rPr lang="pt-BR" sz="4400" b="1" i="1" u="none" strike="noStrike" kern="1200" cap="none" spc="0" baseline="0">
                <a:solidFill>
                  <a:srgbClr val="FEFEFE"/>
                </a:solidFill>
                <a:uFillTx/>
                <a:latin typeface="Century Gothic"/>
              </a:rPr>
              <a:t>PetFast</a:t>
            </a:r>
            <a:endParaRPr lang="pt-BR" sz="4400" b="1" i="0" u="none" strike="noStrike" kern="1200" cap="none" spc="0" baseline="0">
              <a:solidFill>
                <a:srgbClr val="FEFEFE"/>
              </a:solidFill>
              <a:uFillTx/>
              <a:latin typeface="Century Gothic"/>
            </a:endParaRPr>
          </a:p>
        </p:txBody>
      </p:sp>
      <p:sp>
        <p:nvSpPr>
          <p:cNvPr id="4" name="Triângulo isósceles 8"/>
          <p:cNvSpPr/>
          <p:nvPr/>
        </p:nvSpPr>
        <p:spPr>
          <a:xfrm rot="5400013">
            <a:off x="-1172183" y="24319"/>
            <a:ext cx="9221824" cy="6877458"/>
          </a:xfrm>
          <a:custGeom>
            <a:avLst>
              <a:gd name="f8" fmla="val 4939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49392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0" y="1722162"/>
            <a:ext cx="5865775" cy="4351336"/>
          </a:xfrm>
        </p:spPr>
        <p:txBody>
          <a:bodyPr/>
          <a:lstStyle/>
          <a:p>
            <a:pPr marL="0" lvl="0" indent="0">
              <a:buNone/>
            </a:pPr>
            <a:r>
              <a:rPr lang="pt-BR" b="1" i="1" cap="all">
                <a:solidFill>
                  <a:srgbClr val="FFFFFF"/>
                </a:solidFill>
                <a:latin typeface="Arial Narrow" pitchFamily="34"/>
              </a:rPr>
              <a:t>° Catalogo de PetShops</a:t>
            </a:r>
            <a:endParaRPr lang="pt-BR">
              <a:solidFill>
                <a:srgbClr val="FFFFFF"/>
              </a:solidFill>
              <a:latin typeface="Arial Narrow" pitchFamily="34"/>
            </a:endParaRPr>
          </a:p>
          <a:p>
            <a:pPr marL="0" lvl="0" indent="0">
              <a:buNone/>
            </a:pPr>
            <a:endParaRPr lang="pt-BR">
              <a:solidFill>
                <a:srgbClr val="FFFFFF"/>
              </a:solidFill>
              <a:latin typeface="Arial Narrow" pitchFamily="34"/>
            </a:endParaRPr>
          </a:p>
          <a:p>
            <a:pPr marL="0" lvl="0" indent="0">
              <a:buNone/>
            </a:pPr>
            <a:endParaRPr lang="pt-BR">
              <a:solidFill>
                <a:srgbClr val="FFFFFF"/>
              </a:solidFill>
              <a:latin typeface="Arial Narrow" pitchFamily="34"/>
            </a:endParaRPr>
          </a:p>
          <a:p>
            <a:pPr marL="0" lvl="0" indent="0">
              <a:buNone/>
            </a:pPr>
            <a:r>
              <a:rPr lang="pt-BR" b="1" i="1" cap="all">
                <a:solidFill>
                  <a:srgbClr val="FFFFFF"/>
                </a:solidFill>
                <a:latin typeface="Arial Narrow" pitchFamily="34"/>
              </a:rPr>
              <a:t>° Variedade de Veterinários</a:t>
            </a:r>
            <a:endParaRPr lang="en-US" cap="all">
              <a:solidFill>
                <a:srgbClr val="FFFFFF"/>
              </a:solidFill>
              <a:latin typeface="Arial Narrow" pitchFamily="34"/>
            </a:endParaRPr>
          </a:p>
          <a:p>
            <a:pPr marL="0" lvl="0" indent="0">
              <a:buNone/>
            </a:pPr>
            <a:endParaRPr lang="pt-BR">
              <a:solidFill>
                <a:srgbClr val="FFFFFF"/>
              </a:solidFill>
              <a:latin typeface="Arial Narrow" pitchFamily="34"/>
            </a:endParaRPr>
          </a:p>
          <a:p>
            <a:pPr marL="0" lvl="0" indent="0">
              <a:buNone/>
            </a:pPr>
            <a:endParaRPr lang="pt-BR">
              <a:solidFill>
                <a:srgbClr val="FFFFFF"/>
              </a:solidFill>
              <a:latin typeface="Arial Narrow" pitchFamily="34"/>
            </a:endParaRPr>
          </a:p>
          <a:p>
            <a:pPr marL="0" lvl="0" indent="0">
              <a:buNone/>
            </a:pPr>
            <a:r>
              <a:rPr lang="pt-BR" b="1" i="1" cap="all">
                <a:solidFill>
                  <a:srgbClr val="FFFFFF"/>
                </a:solidFill>
                <a:latin typeface="Arial Narrow" pitchFamily="34"/>
              </a:rPr>
              <a:t>° Acesso a ONGs</a:t>
            </a:r>
            <a:endParaRPr lang="en-US" cap="all">
              <a:solidFill>
                <a:srgbClr val="FFFFFF"/>
              </a:solidFill>
              <a:latin typeface="Arial Narrow" pitchFamily="34"/>
            </a:endParaRPr>
          </a:p>
          <a:p>
            <a:pPr marL="0" lvl="0" indent="0">
              <a:buNone/>
            </a:pPr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315199" y="256690"/>
            <a:ext cx="10572000" cy="970452"/>
          </a:xfrm>
        </p:spPr>
        <p:txBody>
          <a:bodyPr/>
          <a:lstStyle/>
          <a:p>
            <a:pPr lvl="0"/>
            <a:r>
              <a:rPr lang="pt-BR" sz="5400" b="1">
                <a:solidFill>
                  <a:srgbClr val="FFFFFF"/>
                </a:solidFill>
              </a:rPr>
              <a:t>Metodologia</a:t>
            </a:r>
            <a:endParaRPr lang="pt-BR" b="1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2785628" y="1766611"/>
            <a:ext cx="8392399" cy="645657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pt-BR" sz="2400" b="1">
                <a:solidFill>
                  <a:srgbClr val="FFFFFF"/>
                </a:solidFill>
              </a:rPr>
              <a:t>Para realização, foi utilizado os seguintes recursos:</a:t>
            </a:r>
          </a:p>
        </p:txBody>
      </p:sp>
      <p:pic>
        <p:nvPicPr>
          <p:cNvPr id="4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600450"/>
            <a:ext cx="2390771" cy="23907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8" y="3598922"/>
            <a:ext cx="1657350" cy="23081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8" descr="Logotipo&#10;&#10;Descrição gerad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3" y="3600450"/>
            <a:ext cx="3552828" cy="22193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030A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Freeform: Shape 12"/>
          <p:cNvSpPr>
            <a:spLocks noMove="1" noResize="1"/>
          </p:cNvSpPr>
          <p:nvPr/>
        </p:nvSpPr>
        <p:spPr>
          <a:xfrm rot="5400013">
            <a:off x="6276354" y="942367"/>
            <a:ext cx="6858000" cy="49732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4973267"/>
              <a:gd name="f8" fmla="val 4674422"/>
              <a:gd name="f9" fmla="val 4674817"/>
              <a:gd name="f10" fmla="val 3850107"/>
              <a:gd name="f11" fmla="val 3469107"/>
              <a:gd name="f12" fmla="val 4960567"/>
              <a:gd name="f13" fmla="val 3460640"/>
              <a:gd name="f14" fmla="val 4963742"/>
              <a:gd name="f15" fmla="val 3447940"/>
              <a:gd name="f16" fmla="val 4968505"/>
              <a:gd name="f17" fmla="val 3437357"/>
              <a:gd name="f18" fmla="val 3424657"/>
              <a:gd name="f19" fmla="val 3414074"/>
              <a:gd name="f20" fmla="val 3401373"/>
              <a:gd name="f21" fmla="val 3388674"/>
              <a:gd name="f22" fmla="val 3380207"/>
              <a:gd name="f23" fmla="val 2999207"/>
              <a:gd name="f24" fmla="val 1003190"/>
              <a:gd name="f25" fmla="+- 0 0 -90"/>
              <a:gd name="f26" fmla="*/ f3 1 6858000"/>
              <a:gd name="f27" fmla="*/ f4 1 4973267"/>
              <a:gd name="f28" fmla="+- f7 0 f5"/>
              <a:gd name="f29" fmla="+- f6 0 f5"/>
              <a:gd name="f30" fmla="*/ f25 f0 1"/>
              <a:gd name="f31" fmla="*/ f29 1 6858000"/>
              <a:gd name="f32" fmla="*/ f28 1 4973267"/>
              <a:gd name="f33" fmla="*/ 0 f29 1"/>
              <a:gd name="f34" fmla="*/ 4674422 f28 1"/>
              <a:gd name="f35" fmla="*/ 0 f28 1"/>
              <a:gd name="f36" fmla="*/ 6858000 f29 1"/>
              <a:gd name="f37" fmla="*/ 4674817 f28 1"/>
              <a:gd name="f38" fmla="*/ 3850107 f29 1"/>
              <a:gd name="f39" fmla="*/ 3469107 f29 1"/>
              <a:gd name="f40" fmla="*/ 4960567 f28 1"/>
              <a:gd name="f41" fmla="*/ 3460640 f29 1"/>
              <a:gd name="f42" fmla="*/ 4963742 f28 1"/>
              <a:gd name="f43" fmla="*/ 3447940 f29 1"/>
              <a:gd name="f44" fmla="*/ 4968505 f28 1"/>
              <a:gd name="f45" fmla="*/ 3437357 f29 1"/>
              <a:gd name="f46" fmla="*/ 4973267 f28 1"/>
              <a:gd name="f47" fmla="*/ 3424657 f29 1"/>
              <a:gd name="f48" fmla="*/ 3414074 f29 1"/>
              <a:gd name="f49" fmla="*/ 3401373 f29 1"/>
              <a:gd name="f50" fmla="*/ 3388674 f29 1"/>
              <a:gd name="f51" fmla="*/ 3380207 f29 1"/>
              <a:gd name="f52" fmla="*/ 2999207 f29 1"/>
              <a:gd name="f53" fmla="*/ 1003190 f29 1"/>
              <a:gd name="f54" fmla="*/ f30 1 f2"/>
              <a:gd name="f55" fmla="*/ f33 1 6858000"/>
              <a:gd name="f56" fmla="*/ f34 1 4973267"/>
              <a:gd name="f57" fmla="*/ f35 1 4973267"/>
              <a:gd name="f58" fmla="*/ f36 1 6858000"/>
              <a:gd name="f59" fmla="*/ f37 1 4973267"/>
              <a:gd name="f60" fmla="*/ f38 1 6858000"/>
              <a:gd name="f61" fmla="*/ f39 1 6858000"/>
              <a:gd name="f62" fmla="*/ f40 1 4973267"/>
              <a:gd name="f63" fmla="*/ f41 1 6858000"/>
              <a:gd name="f64" fmla="*/ f42 1 4973267"/>
              <a:gd name="f65" fmla="*/ f43 1 6858000"/>
              <a:gd name="f66" fmla="*/ f44 1 4973267"/>
              <a:gd name="f67" fmla="*/ f45 1 6858000"/>
              <a:gd name="f68" fmla="*/ f46 1 4973267"/>
              <a:gd name="f69" fmla="*/ f47 1 6858000"/>
              <a:gd name="f70" fmla="*/ f48 1 6858000"/>
              <a:gd name="f71" fmla="*/ f49 1 6858000"/>
              <a:gd name="f72" fmla="*/ f50 1 6858000"/>
              <a:gd name="f73" fmla="*/ f51 1 6858000"/>
              <a:gd name="f74" fmla="*/ f52 1 6858000"/>
              <a:gd name="f75" fmla="*/ f53 1 6858000"/>
              <a:gd name="f76" fmla="*/ f5 1 f31"/>
              <a:gd name="f77" fmla="*/ f6 1 f31"/>
              <a:gd name="f78" fmla="*/ f5 1 f32"/>
              <a:gd name="f79" fmla="*/ f7 1 f32"/>
              <a:gd name="f80" fmla="+- f54 0 f1"/>
              <a:gd name="f81" fmla="*/ f55 1 f31"/>
              <a:gd name="f82" fmla="*/ f56 1 f32"/>
              <a:gd name="f83" fmla="*/ f57 1 f32"/>
              <a:gd name="f84" fmla="*/ f58 1 f31"/>
              <a:gd name="f85" fmla="*/ f59 1 f32"/>
              <a:gd name="f86" fmla="*/ f60 1 f31"/>
              <a:gd name="f87" fmla="*/ f61 1 f31"/>
              <a:gd name="f88" fmla="*/ f62 1 f32"/>
              <a:gd name="f89" fmla="*/ f63 1 f31"/>
              <a:gd name="f90" fmla="*/ f64 1 f32"/>
              <a:gd name="f91" fmla="*/ f65 1 f31"/>
              <a:gd name="f92" fmla="*/ f66 1 f32"/>
              <a:gd name="f93" fmla="*/ f67 1 f31"/>
              <a:gd name="f94" fmla="*/ f68 1 f32"/>
              <a:gd name="f95" fmla="*/ f69 1 f31"/>
              <a:gd name="f96" fmla="*/ f70 1 f31"/>
              <a:gd name="f97" fmla="*/ f71 1 f31"/>
              <a:gd name="f98" fmla="*/ f72 1 f31"/>
              <a:gd name="f99" fmla="*/ f73 1 f31"/>
              <a:gd name="f100" fmla="*/ f74 1 f31"/>
              <a:gd name="f101" fmla="*/ f75 1 f31"/>
              <a:gd name="f102" fmla="*/ f76 f26 1"/>
              <a:gd name="f103" fmla="*/ f77 f26 1"/>
              <a:gd name="f104" fmla="*/ f79 f27 1"/>
              <a:gd name="f105" fmla="*/ f78 f27 1"/>
              <a:gd name="f106" fmla="*/ f81 f26 1"/>
              <a:gd name="f107" fmla="*/ f82 f27 1"/>
              <a:gd name="f108" fmla="*/ f83 f27 1"/>
              <a:gd name="f109" fmla="*/ f84 f26 1"/>
              <a:gd name="f110" fmla="*/ f85 f27 1"/>
              <a:gd name="f111" fmla="*/ f86 f26 1"/>
              <a:gd name="f112" fmla="*/ f87 f26 1"/>
              <a:gd name="f113" fmla="*/ f88 f27 1"/>
              <a:gd name="f114" fmla="*/ f89 f26 1"/>
              <a:gd name="f115" fmla="*/ f90 f27 1"/>
              <a:gd name="f116" fmla="*/ f91 f26 1"/>
              <a:gd name="f117" fmla="*/ f92 f27 1"/>
              <a:gd name="f118" fmla="*/ f93 f26 1"/>
              <a:gd name="f119" fmla="*/ f94 f27 1"/>
              <a:gd name="f120" fmla="*/ f95 f26 1"/>
              <a:gd name="f121" fmla="*/ f96 f26 1"/>
              <a:gd name="f122" fmla="*/ f97 f26 1"/>
              <a:gd name="f123" fmla="*/ f98 f26 1"/>
              <a:gd name="f124" fmla="*/ f99 f26 1"/>
              <a:gd name="f125" fmla="*/ f100 f26 1"/>
              <a:gd name="f126" fmla="*/ f10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0">
                <a:pos x="f106" y="f107"/>
              </a:cxn>
              <a:cxn ang="f80">
                <a:pos x="f106" y="f108"/>
              </a:cxn>
              <a:cxn ang="f80">
                <a:pos x="f109" y="f108"/>
              </a:cxn>
              <a:cxn ang="f80">
                <a:pos x="f109" y="f110"/>
              </a:cxn>
              <a:cxn ang="f80">
                <a:pos x="f111" y="f110"/>
              </a:cxn>
              <a:cxn ang="f80">
                <a:pos x="f112" y="f113"/>
              </a:cxn>
              <a:cxn ang="f80">
                <a:pos x="f114" y="f115"/>
              </a:cxn>
              <a:cxn ang="f80">
                <a:pos x="f116" y="f117"/>
              </a:cxn>
              <a:cxn ang="f80">
                <a:pos x="f118" y="f119"/>
              </a:cxn>
              <a:cxn ang="f80">
                <a:pos x="f120" y="f119"/>
              </a:cxn>
              <a:cxn ang="f80">
                <a:pos x="f121" y="f119"/>
              </a:cxn>
              <a:cxn ang="f80">
                <a:pos x="f122" y="f117"/>
              </a:cxn>
              <a:cxn ang="f80">
                <a:pos x="f123" y="f115"/>
              </a:cxn>
              <a:cxn ang="f80">
                <a:pos x="f124" y="f113"/>
              </a:cxn>
              <a:cxn ang="f80">
                <a:pos x="f125" y="f110"/>
              </a:cxn>
              <a:cxn ang="f80">
                <a:pos x="f126" y="f110"/>
              </a:cxn>
              <a:cxn ang="f80">
                <a:pos x="f126" y="f107"/>
              </a:cxn>
            </a:cxnLst>
            <a:rect l="f102" t="f105" r="f103" b="f104"/>
            <a:pathLst>
              <a:path w="6858000" h="4973267">
                <a:moveTo>
                  <a:pt x="f5" y="f8"/>
                </a:moveTo>
                <a:lnTo>
                  <a:pt x="f5" y="f5"/>
                </a:lnTo>
                <a:lnTo>
                  <a:pt x="f6" y="f5"/>
                </a:lnTo>
                <a:lnTo>
                  <a:pt x="f6" y="f9"/>
                </a:lnTo>
                <a:lnTo>
                  <a:pt x="f10" y="f9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7"/>
                </a:lnTo>
                <a:lnTo>
                  <a:pt x="f18" y="f7"/>
                </a:lnTo>
                <a:lnTo>
                  <a:pt x="f19" y="f7"/>
                </a:lnTo>
                <a:lnTo>
                  <a:pt x="f20" y="f16"/>
                </a:lnTo>
                <a:lnTo>
                  <a:pt x="f21" y="f14"/>
                </a:lnTo>
                <a:lnTo>
                  <a:pt x="f22" y="f12"/>
                </a:lnTo>
                <a:lnTo>
                  <a:pt x="f23" y="f9"/>
                </a:lnTo>
                <a:lnTo>
                  <a:pt x="f24" y="f9"/>
                </a:lnTo>
                <a:lnTo>
                  <a:pt x="f24" y="f8"/>
                </a:lnTo>
                <a:close/>
              </a:path>
            </a:pathLst>
          </a:custGeom>
          <a:pattFill prst="pct90">
            <a:fgClr>
              <a:srgbClr val="FFB9DE"/>
            </a:fgClr>
            <a:bgClr>
              <a:schemeClr val="bg1"/>
            </a:bgClr>
          </a:pattFill>
          <a:ln w="9528" cap="rnd">
            <a:solidFill>
              <a:srgbClr val="F03B5E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7823588" y="1026724"/>
            <a:ext cx="4092799" cy="4804550"/>
          </a:xfrm>
        </p:spPr>
        <p:txBody>
          <a:bodyPr/>
          <a:lstStyle/>
          <a:p>
            <a:pPr lvl="0"/>
            <a:r>
              <a:rPr lang="pt-BR" sz="4000" b="1">
                <a:solidFill>
                  <a:srgbClr val="FFFFFF"/>
                </a:solidFill>
                <a:latin typeface="Arial Black" pitchFamily="34"/>
              </a:rPr>
              <a:t>FINALIZAÇÃO</a:t>
            </a:r>
            <a:endParaRPr lang="pt-BR" sz="3600" b="1">
              <a:solidFill>
                <a:srgbClr val="FFFFFF"/>
              </a:solidFill>
              <a:latin typeface="Arial Black" pitchFamily="34"/>
            </a:endParaRPr>
          </a:p>
        </p:txBody>
      </p:sp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65329" y="1941124"/>
            <a:ext cx="6261262" cy="4804550"/>
          </a:xfrm>
        </p:spPr>
        <p:txBody>
          <a:bodyPr/>
          <a:lstStyle/>
          <a:p>
            <a:pPr marL="0" lvl="0" indent="0">
              <a:buNone/>
            </a:pPr>
            <a:r>
              <a:rPr lang="pt-BR" b="1">
                <a:solidFill>
                  <a:srgbClr val="FFFFFF"/>
                </a:solidFill>
              </a:rPr>
              <a:t>Por meio dos catálogos presentes no </a:t>
            </a:r>
            <a:r>
              <a:rPr lang="pt-BR" b="1" i="1">
                <a:solidFill>
                  <a:srgbClr val="FFFFFF"/>
                </a:solidFill>
              </a:rPr>
              <a:t>site </a:t>
            </a:r>
            <a:r>
              <a:rPr lang="pt-BR" b="1">
                <a:solidFill>
                  <a:srgbClr val="FFFFFF"/>
                </a:solidFill>
              </a:rPr>
              <a:t>na forma de ONGs, </a:t>
            </a:r>
            <a:r>
              <a:rPr lang="pt-BR" b="1" i="1">
                <a:solidFill>
                  <a:srgbClr val="FFFFFF"/>
                </a:solidFill>
              </a:rPr>
              <a:t>Petshops</a:t>
            </a:r>
            <a:r>
              <a:rPr lang="pt-BR" b="1">
                <a:solidFill>
                  <a:srgbClr val="FFFFFF"/>
                </a:solidFill>
              </a:rPr>
              <a:t>, e veterinários, é muito simples uma pessoa sem nenhuma experiência se habituar a esse meio e começar sua experiência com um animal de estimação da melhor forma possível. </a:t>
            </a:r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11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03B5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810002" y="1449150"/>
            <a:ext cx="10572000" cy="3732452"/>
          </a:xfrm>
        </p:spPr>
        <p:txBody>
          <a:bodyPr/>
          <a:lstStyle/>
          <a:p>
            <a:endParaRPr lang="pt-BR"/>
          </a:p>
        </p:txBody>
      </p:sp>
      <p:pic>
        <p:nvPicPr>
          <p:cNvPr id="5" name="Imagem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40000"/>
          </a:blip>
          <a:srcRect t="12716" r="1" b="11728"/>
          <a:stretch>
            <a:fillRect/>
          </a:stretch>
        </p:blipFill>
        <p:spPr>
          <a:xfrm>
            <a:off x="18" y="9"/>
            <a:ext cx="12191978" cy="6857990"/>
          </a:xfrm>
          <a:solidFill>
            <a:srgbClr val="7030A0"/>
          </a:solidFill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141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Adobe Devanagari</vt:lpstr>
      <vt:lpstr>Arial</vt:lpstr>
      <vt:lpstr>Arial Black</vt:lpstr>
      <vt:lpstr>Arial Narrow</vt:lpstr>
      <vt:lpstr>Calibri</vt:lpstr>
      <vt:lpstr>Calibri Light</vt:lpstr>
      <vt:lpstr>Century Gothic</vt:lpstr>
      <vt:lpstr>Tema do Office</vt:lpstr>
      <vt:lpstr>Apresentação do PowerPoint</vt:lpstr>
      <vt:lpstr>PORQUE?</vt:lpstr>
      <vt:lpstr>DIFICULDADES</vt:lpstr>
      <vt:lpstr>Apresentação do PowerPoint</vt:lpstr>
      <vt:lpstr>Metodologia</vt:lpstr>
      <vt:lpstr>FINALIZAÇÃO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216</cp:revision>
  <dcterms:created xsi:type="dcterms:W3CDTF">2022-12-05T12:13:23Z</dcterms:created>
  <dcterms:modified xsi:type="dcterms:W3CDTF">2022-12-08T12:58:20Z</dcterms:modified>
</cp:coreProperties>
</file>