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1" r:id="rId3"/>
    <p:sldId id="266" r:id="rId4"/>
    <p:sldId id="268" r:id="rId5"/>
    <p:sldId id="26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609"/>
    <p:restoredTop sz="94750"/>
  </p:normalViewPr>
  <p:slideViewPr>
    <p:cSldViewPr snapToGrid="0" snapToObjects="1">
      <p:cViewPr varScale="1">
        <p:scale>
          <a:sx n="110" d="100"/>
          <a:sy n="110" d="100"/>
        </p:scale>
        <p:origin x="20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7A0FE-F1F9-7D4C-9EA5-292E14B10E57}" type="datetimeFigureOut">
              <a:rPr lang="en-419" smtClean="0"/>
              <a:t>19/5/25</a:t>
            </a:fld>
            <a:endParaRPr lang="en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CCF38-4779-FE40-A34E-87916795E9E5}" type="slidenum">
              <a:rPr lang="en-419" smtClean="0"/>
              <a:t>‹#›</a:t>
            </a:fld>
            <a:endParaRPr lang="en-419"/>
          </a:p>
        </p:txBody>
      </p:sp>
    </p:spTree>
    <p:extLst>
      <p:ext uri="{BB962C8B-B14F-4D97-AF65-F5344CB8AC3E}">
        <p14:creationId xmlns:p14="http://schemas.microsoft.com/office/powerpoint/2010/main" val="2705901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F38-4779-FE40-A34E-87916795E9E5}" type="slidenum">
              <a:rPr lang="en-419" smtClean="0"/>
              <a:t>2</a:t>
            </a:fld>
            <a:endParaRPr lang="en-419"/>
          </a:p>
        </p:txBody>
      </p:sp>
    </p:spTree>
    <p:extLst>
      <p:ext uri="{BB962C8B-B14F-4D97-AF65-F5344CB8AC3E}">
        <p14:creationId xmlns:p14="http://schemas.microsoft.com/office/powerpoint/2010/main" val="408213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CCF38-4779-FE40-A34E-87916795E9E5}" type="slidenum">
              <a:rPr lang="en-419" smtClean="0"/>
              <a:t>3</a:t>
            </a:fld>
            <a:endParaRPr lang="en-419"/>
          </a:p>
        </p:txBody>
      </p:sp>
    </p:spTree>
    <p:extLst>
      <p:ext uri="{BB962C8B-B14F-4D97-AF65-F5344CB8AC3E}">
        <p14:creationId xmlns:p14="http://schemas.microsoft.com/office/powerpoint/2010/main" val="245768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19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0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6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66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8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56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9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1A4E2-7FD8-A942-AA5A-5B16F4436C71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F2016-CEF7-704C-BB38-AE936CF52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8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17438B-7CAC-324F-9B51-F41FB351D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653072"/>
            <a:ext cx="6858000" cy="1655762"/>
          </a:xfrm>
        </p:spPr>
        <p:txBody>
          <a:bodyPr/>
          <a:lstStyle/>
          <a:p>
            <a:r>
              <a:rPr lang="en-US" dirty="0"/>
              <a:t>1ASI0572 – Desarrollo de </a:t>
            </a:r>
            <a:r>
              <a:rPr lang="en-US" dirty="0" err="1"/>
              <a:t>Soluciones</a:t>
            </a:r>
            <a:r>
              <a:rPr lang="en-US" dirty="0"/>
              <a:t> IoT</a:t>
            </a:r>
          </a:p>
          <a:p>
            <a:r>
              <a:rPr lang="en-US" dirty="0" err="1"/>
              <a:t>Examen</a:t>
            </a:r>
            <a:r>
              <a:rPr lang="en-US" dirty="0"/>
              <a:t> </a:t>
            </a:r>
            <a:r>
              <a:rPr lang="en-US" dirty="0" err="1"/>
              <a:t>parcial</a:t>
            </a:r>
            <a:endParaRPr lang="en-US" dirty="0"/>
          </a:p>
          <a:p>
            <a:r>
              <a:rPr lang="en-US" dirty="0"/>
              <a:t>202510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1A5259-9496-B44B-AB27-84FDC4BE85DD}"/>
              </a:ext>
            </a:extLst>
          </p:cNvPr>
          <p:cNvSpPr txBox="1"/>
          <p:nvPr/>
        </p:nvSpPr>
        <p:spPr>
          <a:xfrm>
            <a:off x="790809" y="1806552"/>
            <a:ext cx="2360015" cy="1145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b="1" dirty="0"/>
              <a:t>NRC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2971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41ED0-D076-0F43-87DA-E40D33162F7B}"/>
              </a:ext>
            </a:extLst>
          </p:cNvPr>
          <p:cNvSpPr txBox="1"/>
          <p:nvPr/>
        </p:nvSpPr>
        <p:spPr>
          <a:xfrm>
            <a:off x="4428780" y="1806550"/>
            <a:ext cx="7145642" cy="21815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>
            <a:defPPr>
              <a:defRPr lang="en-US"/>
            </a:defPPr>
          </a:lstStyle>
          <a:p>
            <a:pPr algn="ctr"/>
            <a:r>
              <a:rPr lang="en-US" b="1" dirty="0" err="1"/>
              <a:t>Estudiante</a:t>
            </a:r>
            <a:endParaRPr lang="en-US" b="1" dirty="0"/>
          </a:p>
          <a:p>
            <a:r>
              <a:rPr lang="en-US" b="1" dirty="0"/>
              <a:t>	Código</a:t>
            </a:r>
            <a:r>
              <a:rPr lang="en-US" dirty="0"/>
              <a:t>:</a:t>
            </a:r>
          </a:p>
          <a:p>
            <a:r>
              <a:rPr lang="en-US" dirty="0"/>
              <a:t>	u202210148</a:t>
            </a:r>
          </a:p>
          <a:p>
            <a:endParaRPr lang="en-US" dirty="0"/>
          </a:p>
          <a:p>
            <a:r>
              <a:rPr lang="en-US" b="1" dirty="0"/>
              <a:t>	</a:t>
            </a:r>
            <a:r>
              <a:rPr lang="en-US" b="1" dirty="0" err="1"/>
              <a:t>Apellidos</a:t>
            </a:r>
            <a:r>
              <a:rPr lang="en-US" b="1" dirty="0"/>
              <a:t> y </a:t>
            </a:r>
            <a:r>
              <a:rPr lang="en-US" b="1" dirty="0" err="1"/>
              <a:t>Nombres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 err="1"/>
              <a:t>Kunimoto</a:t>
            </a:r>
            <a:r>
              <a:rPr lang="en-US" dirty="0"/>
              <a:t> Watanabe, Mathias Tsuneo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C8FCF2-6CEF-655D-9938-DBA717F8443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6634" y="508784"/>
            <a:ext cx="1432166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6BC-E228-E44F-982B-B0A04F9B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Pregunta</a:t>
            </a:r>
            <a:r>
              <a:rPr lang="en-US" sz="2400" dirty="0"/>
              <a:t> 1. Definition of system requirements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F679-4C17-CF41-8CCA-1C05BC7A2CB3}"/>
              </a:ext>
            </a:extLst>
          </p:cNvPr>
          <p:cNvSpPr txBox="1"/>
          <p:nvPr/>
        </p:nvSpPr>
        <p:spPr>
          <a:xfrm>
            <a:off x="838200" y="1468800"/>
            <a:ext cx="2711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 of system requirements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AA2C2BF-6451-1EB8-BA36-9DA486AD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63890"/>
              </p:ext>
            </p:extLst>
          </p:nvPr>
        </p:nvGraphicFramePr>
        <p:xfrm>
          <a:off x="838201" y="1877696"/>
          <a:ext cx="10515599" cy="48092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7540">
                  <a:extLst>
                    <a:ext uri="{9D8B030D-6E8A-4147-A177-3AD203B41FA5}">
                      <a16:colId xmlns:a16="http://schemas.microsoft.com/office/drawing/2014/main" val="3971044772"/>
                    </a:ext>
                  </a:extLst>
                </a:gridCol>
                <a:gridCol w="8108059">
                  <a:extLst>
                    <a:ext uri="{9D8B030D-6E8A-4147-A177-3AD203B41FA5}">
                      <a16:colId xmlns:a16="http://schemas.microsoft.com/office/drawing/2014/main" val="1445503684"/>
                    </a:ext>
                  </a:extLst>
                </a:gridCol>
              </a:tblGrid>
              <a:tr h="511591">
                <a:tc>
                  <a:txBody>
                    <a:bodyPr/>
                    <a:lstStyle/>
                    <a:p>
                      <a:r>
                        <a:rPr lang="en-PE" dirty="0"/>
                        <a:t>System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E" dirty="0"/>
                        <a:t>Especificación de requisitos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33989"/>
                  </a:ext>
                </a:extLst>
              </a:tr>
              <a:tr h="1206711">
                <a:tc>
                  <a:txBody>
                    <a:bodyPr/>
                    <a:lstStyle/>
                    <a:p>
                      <a:r>
                        <a:rPr lang="en-PE" dirty="0"/>
                        <a:t>Capacidades de suministro de energía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Dado a la </a:t>
                      </a:r>
                      <a:r>
                        <a:rPr lang="en-US" dirty="0" err="1"/>
                        <a:t>solución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planteada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sobre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automoviles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realizan</a:t>
                      </a:r>
                      <a:r>
                        <a:rPr lang="en-US" dirty="0"/>
                        <a:t> miles de </a:t>
                      </a:r>
                      <a:r>
                        <a:rPr lang="en-US" dirty="0" err="1"/>
                        <a:t>millones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viajes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escolares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anulmente</a:t>
                      </a:r>
                      <a:r>
                        <a:rPr lang="en-US" dirty="0"/>
                        <a:t>, se </a:t>
                      </a:r>
                      <a:r>
                        <a:rPr lang="en-US" dirty="0" err="1"/>
                        <a:t>menciona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sensors ultra </a:t>
                      </a:r>
                      <a:r>
                        <a:rPr lang="en-US" dirty="0" err="1"/>
                        <a:t>sonicos</a:t>
                      </a:r>
                      <a:r>
                        <a:rPr lang="en-US" dirty="0"/>
                        <a:t> y de liquid flow sensor.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suministros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mencionan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esta</a:t>
                      </a:r>
                      <a:r>
                        <a:rPr lang="en-US" dirty="0"/>
                        <a:t> entre un </a:t>
                      </a:r>
                      <a:r>
                        <a:rPr lang="en-US" dirty="0" err="1"/>
                        <a:t>rango</a:t>
                      </a:r>
                      <a:r>
                        <a:rPr lang="en-US" dirty="0"/>
                        <a:t> de 5-18V y para </a:t>
                      </a:r>
                      <a:r>
                        <a:rPr lang="en-US" dirty="0" err="1"/>
                        <a:t>ello</a:t>
                      </a:r>
                      <a:r>
                        <a:rPr lang="en-US" dirty="0"/>
                        <a:t> se </a:t>
                      </a:r>
                      <a:r>
                        <a:rPr lang="en-US" dirty="0" err="1"/>
                        <a:t>necesita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Fuente de </a:t>
                      </a:r>
                      <a:r>
                        <a:rPr lang="en-US" dirty="0" err="1"/>
                        <a:t>energia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por</a:t>
                      </a:r>
                      <a:r>
                        <a:rPr lang="en-US" dirty="0"/>
                        <a:t> lo </a:t>
                      </a:r>
                      <a:r>
                        <a:rPr lang="en-US" dirty="0" err="1"/>
                        <a:t>menos</a:t>
                      </a:r>
                      <a:r>
                        <a:rPr lang="en-US" dirty="0"/>
                        <a:t> 220V  para </a:t>
                      </a:r>
                      <a:r>
                        <a:rPr lang="en-US" dirty="0" err="1"/>
                        <a:t>poder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hacer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correcto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energía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sensores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propuestos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36124"/>
                  </a:ext>
                </a:extLst>
              </a:tr>
              <a:tr h="1206711">
                <a:tc>
                  <a:txBody>
                    <a:bodyPr/>
                    <a:lstStyle/>
                    <a:p>
                      <a:r>
                        <a:rPr lang="en-PE" dirty="0"/>
                        <a:t>Restricciones de time-delay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 respect al </a:t>
                      </a:r>
                      <a:r>
                        <a:rPr lang="en-US" dirty="0" err="1"/>
                        <a:t>sistema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menciona</a:t>
                      </a:r>
                      <a:r>
                        <a:rPr lang="en-US" dirty="0"/>
                        <a:t> que </a:t>
                      </a:r>
                      <a:r>
                        <a:rPr lang="en-US" dirty="0" err="1"/>
                        <a:t>debemos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brindar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mejores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tiempos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respuesta</a:t>
                      </a:r>
                      <a:r>
                        <a:rPr lang="en-US" dirty="0"/>
                        <a:t> para </a:t>
                      </a:r>
                      <a:r>
                        <a:rPr lang="en-US" dirty="0" err="1"/>
                        <a:t>dar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estabilidad</a:t>
                      </a:r>
                      <a:r>
                        <a:rPr lang="en-US" dirty="0"/>
                        <a:t> y </a:t>
                      </a:r>
                      <a:r>
                        <a:rPr lang="en-US" dirty="0" err="1"/>
                        <a:t>funcionamiento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sistemas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Sensor de </a:t>
                      </a:r>
                      <a:r>
                        <a:rPr lang="en-US" dirty="0" err="1"/>
                        <a:t>retardo</a:t>
                      </a:r>
                      <a:r>
                        <a:rPr lang="en-US" dirty="0"/>
                        <a:t>: El </a:t>
                      </a:r>
                      <a:r>
                        <a:rPr lang="en-US" dirty="0" err="1"/>
                        <a:t>sistema</a:t>
                      </a:r>
                      <a:r>
                        <a:rPr lang="en-US" dirty="0"/>
                        <a:t> del sensor </a:t>
                      </a:r>
                      <a:r>
                        <a:rPr lang="en-US" dirty="0" err="1"/>
                        <a:t>debe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hacer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uso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lectura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cada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segundo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ESPN32 data aggregation: El </a:t>
                      </a:r>
                      <a:r>
                        <a:rPr lang="en-US" dirty="0" err="1"/>
                        <a:t>sistema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este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microcontrolador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debe</a:t>
                      </a:r>
                      <a:r>
                        <a:rPr lang="en-US" dirty="0"/>
                        <a:t> ser de un </a:t>
                      </a:r>
                      <a:r>
                        <a:rPr lang="en-US" dirty="0" err="1"/>
                        <a:t>tiempo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maximo</a:t>
                      </a:r>
                      <a:r>
                        <a:rPr lang="en-US" dirty="0"/>
                        <a:t> de 0.5 s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Raspberry Pi: La </a:t>
                      </a:r>
                      <a:r>
                        <a:rPr lang="en-US" dirty="0" err="1"/>
                        <a:t>concentra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información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los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debe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tener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tolerancia</a:t>
                      </a:r>
                      <a:r>
                        <a:rPr lang="en-US" dirty="0"/>
                        <a:t> de 1-3 </a:t>
                      </a:r>
                      <a:r>
                        <a:rPr lang="en-US" dirty="0" err="1"/>
                        <a:t>segundos</a:t>
                      </a:r>
                      <a:r>
                        <a:rPr lang="en-US" dirty="0"/>
                        <a:t> para que sea </a:t>
                      </a:r>
                      <a:r>
                        <a:rPr lang="en-US" dirty="0" err="1"/>
                        <a:t>estable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54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95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6BC-E228-E44F-982B-B0A04F9B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Pregunta</a:t>
            </a:r>
            <a:r>
              <a:rPr lang="en-US" sz="2400" dirty="0"/>
              <a:t> 2. Definition of physical layer requirements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F679-4C17-CF41-8CCA-1C05BC7A2CB3}"/>
              </a:ext>
            </a:extLst>
          </p:cNvPr>
          <p:cNvSpPr txBox="1"/>
          <p:nvPr/>
        </p:nvSpPr>
        <p:spPr>
          <a:xfrm>
            <a:off x="838200" y="1469973"/>
            <a:ext cx="3181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 of physical layer requirements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AA2C2BF-6451-1EB8-BA36-9DA486AD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56540"/>
              </p:ext>
            </p:extLst>
          </p:nvPr>
        </p:nvGraphicFramePr>
        <p:xfrm>
          <a:off x="838200" y="1777750"/>
          <a:ext cx="10515600" cy="37819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404">
                  <a:extLst>
                    <a:ext uri="{9D8B030D-6E8A-4147-A177-3AD203B41FA5}">
                      <a16:colId xmlns:a16="http://schemas.microsoft.com/office/drawing/2014/main" val="3971044772"/>
                    </a:ext>
                  </a:extLst>
                </a:gridCol>
                <a:gridCol w="6852196">
                  <a:extLst>
                    <a:ext uri="{9D8B030D-6E8A-4147-A177-3AD203B41FA5}">
                      <a16:colId xmlns:a16="http://schemas.microsoft.com/office/drawing/2014/main" val="1445503684"/>
                    </a:ext>
                  </a:extLst>
                </a:gridCol>
              </a:tblGrid>
              <a:tr h="454949">
                <a:tc>
                  <a:txBody>
                    <a:bodyPr/>
                    <a:lstStyle/>
                    <a:p>
                      <a:r>
                        <a:rPr lang="en-PE" sz="1100" dirty="0"/>
                        <a:t>Physical Layer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E" sz="1100" dirty="0"/>
                        <a:t>Especificación de requisitos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33989"/>
                  </a:ext>
                </a:extLst>
              </a:tr>
              <a:tr h="523414">
                <a:tc>
                  <a:txBody>
                    <a:bodyPr/>
                    <a:lstStyle/>
                    <a:p>
                      <a:r>
                        <a:rPr lang="en-US" sz="1100" dirty="0" err="1"/>
                        <a:t>Número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tipos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nodos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sensores</a:t>
                      </a:r>
                      <a:r>
                        <a:rPr lang="en-US" sz="1100" dirty="0"/>
                        <a:t> y actuators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effectLst/>
                        </a:rPr>
                        <a:t>Sensores</a:t>
                      </a:r>
                      <a:r>
                        <a:rPr lang="en-US" sz="1200" dirty="0">
                          <a:effectLst/>
                        </a:rPr>
                        <a:t>: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la </a:t>
                      </a:r>
                      <a:r>
                        <a:rPr lang="en-US" sz="1200" dirty="0" err="1">
                          <a:effectLst/>
                        </a:rPr>
                        <a:t>capacidad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vehiculos</a:t>
                      </a:r>
                      <a:r>
                        <a:rPr lang="en-US" sz="1200" dirty="0">
                          <a:effectLst/>
                        </a:rPr>
                        <a:t> que </a:t>
                      </a:r>
                      <a:r>
                        <a:rPr lang="en-US" sz="1200" dirty="0" err="1">
                          <a:effectLst/>
                        </a:rPr>
                        <a:t>flota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aproximadamente</a:t>
                      </a:r>
                      <a:r>
                        <a:rPr lang="en-US" sz="1200" dirty="0">
                          <a:effectLst/>
                        </a:rPr>
                        <a:t> es no </a:t>
                      </a:r>
                      <a:r>
                        <a:rPr lang="en-US" sz="1200" dirty="0" err="1">
                          <a:effectLst/>
                        </a:rPr>
                        <a:t>menor</a:t>
                      </a:r>
                      <a:r>
                        <a:rPr lang="en-US" sz="1200" dirty="0">
                          <a:effectLst/>
                        </a:rPr>
                        <a:t> a 44,500 </a:t>
                      </a:r>
                      <a:r>
                        <a:rPr lang="en-US" sz="1200" dirty="0" err="1">
                          <a:effectLst/>
                        </a:rPr>
                        <a:t>vehiculos</a:t>
                      </a:r>
                      <a:r>
                        <a:rPr lang="en-US" sz="1200" dirty="0">
                          <a:effectLst/>
                        </a:rPr>
                        <a:t>,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donde</a:t>
                      </a:r>
                      <a:r>
                        <a:rPr lang="en-US" sz="1200" dirty="0">
                          <a:effectLst/>
                        </a:rPr>
                        <a:t> con </a:t>
                      </a:r>
                      <a:r>
                        <a:rPr lang="en-US" sz="1200" dirty="0" err="1">
                          <a:effectLst/>
                        </a:rPr>
                        <a:t>esta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capacidad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contamos</a:t>
                      </a:r>
                      <a:r>
                        <a:rPr lang="en-US" sz="1200" dirty="0">
                          <a:effectLst/>
                        </a:rPr>
                        <a:t> con </a:t>
                      </a:r>
                      <a:r>
                        <a:rPr lang="en-US" sz="1200" dirty="0" err="1">
                          <a:effectLst/>
                        </a:rPr>
                        <a:t>los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sensores</a:t>
                      </a:r>
                      <a:r>
                        <a:rPr lang="en-US" sz="1200" dirty="0">
                          <a:effectLst/>
                        </a:rPr>
                        <a:t> de YF-S201, HC-SR04, ESP32 microcontroller</a:t>
                      </a:r>
                    </a:p>
                    <a:p>
                      <a:r>
                        <a:rPr lang="en-US" sz="1200" b="1" dirty="0" err="1">
                          <a:effectLst/>
                        </a:rPr>
                        <a:t>Actuadores</a:t>
                      </a:r>
                      <a:r>
                        <a:rPr lang="en-US" sz="1200" dirty="0">
                          <a:effectLst/>
                        </a:rPr>
                        <a:t>:</a:t>
                      </a:r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No se </a:t>
                      </a:r>
                      <a:r>
                        <a:rPr lang="en-US" sz="1200" dirty="0" err="1">
                          <a:effectLst/>
                        </a:rPr>
                        <a:t>menciona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el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caso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pero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un </a:t>
                      </a:r>
                      <a:r>
                        <a:rPr lang="en-US" sz="1200" dirty="0" err="1">
                          <a:effectLst/>
                        </a:rPr>
                        <a:t>caso</a:t>
                      </a:r>
                      <a:r>
                        <a:rPr lang="en-US" sz="1200" dirty="0">
                          <a:effectLst/>
                        </a:rPr>
                        <a:t> future </a:t>
                      </a:r>
                      <a:r>
                        <a:rPr lang="en-US" sz="1200" dirty="0" err="1">
                          <a:effectLst/>
                        </a:rPr>
                        <a:t>podría</a:t>
                      </a:r>
                      <a:r>
                        <a:rPr lang="en-US" sz="1200" dirty="0">
                          <a:effectLst/>
                        </a:rPr>
                        <a:t> ser un </a:t>
                      </a:r>
                      <a:r>
                        <a:rPr lang="en-US" sz="1200" dirty="0" err="1">
                          <a:effectLst/>
                        </a:rPr>
                        <a:t>electroválvula</a:t>
                      </a:r>
                      <a:r>
                        <a:rPr lang="en-US" sz="1200" dirty="0">
                          <a:effectLst/>
                        </a:rPr>
                        <a:t> para </a:t>
                      </a:r>
                      <a:r>
                        <a:rPr lang="en-US" sz="1200" dirty="0" err="1">
                          <a:effectLst/>
                        </a:rPr>
                        <a:t>corte</a:t>
                      </a:r>
                      <a:r>
                        <a:rPr lang="en-US" sz="1200" dirty="0">
                          <a:effectLst/>
                        </a:rPr>
                        <a:t> de </a:t>
                      </a:r>
                      <a:r>
                        <a:rPr lang="en-US" sz="1200" dirty="0" err="1">
                          <a:effectLst/>
                        </a:rPr>
                        <a:t>flujo</a:t>
                      </a:r>
                      <a:r>
                        <a:rPr lang="en-US" sz="1200" dirty="0">
                          <a:effectLst/>
                        </a:rPr>
                        <a:t> o </a:t>
                      </a:r>
                      <a:r>
                        <a:rPr lang="en-US" sz="1200" dirty="0" err="1">
                          <a:effectLst/>
                        </a:rPr>
                        <a:t>alertas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físicas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tablero</a:t>
                      </a:r>
                      <a:r>
                        <a:rPr lang="en-US" sz="1200" dirty="0">
                          <a:effectLst/>
                        </a:rPr>
                        <a:t> del conductor.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36124"/>
                  </a:ext>
                </a:extLst>
              </a:tr>
              <a:tr h="570147">
                <a:tc>
                  <a:txBody>
                    <a:bodyPr/>
                    <a:lstStyle/>
                    <a:p>
                      <a:r>
                        <a:rPr lang="en-US" sz="1100" dirty="0"/>
                        <a:t>Target uncertainty (</a:t>
                      </a:r>
                      <a:r>
                        <a:rPr lang="en-US" sz="1100" dirty="0" err="1"/>
                        <a:t>incertidumbre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objetivo</a:t>
                      </a:r>
                      <a:r>
                        <a:rPr lang="en-US" sz="1100" dirty="0"/>
                        <a:t>), </a:t>
                      </a:r>
                      <a:r>
                        <a:rPr lang="en-US" sz="1100" dirty="0" err="1"/>
                        <a:t>relacionada</a:t>
                      </a:r>
                      <a:r>
                        <a:rPr lang="en-US" sz="1100" dirty="0"/>
                        <a:t> con las </a:t>
                      </a:r>
                      <a:r>
                        <a:rPr lang="en-US" sz="1100" dirty="0" err="1"/>
                        <a:t>cantidades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físicas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medidas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cada</a:t>
                      </a:r>
                      <a:r>
                        <a:rPr lang="en-US" sz="1100" dirty="0"/>
                        <a:t> sensor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</a:rPr>
                        <a:t>YF-S201: ±10% a </a:t>
                      </a:r>
                      <a:r>
                        <a:rPr lang="en-US" sz="1100" dirty="0" err="1">
                          <a:effectLst/>
                        </a:rPr>
                        <a:t>flujos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bajos</a:t>
                      </a:r>
                      <a:r>
                        <a:rPr lang="en-US" sz="1100" dirty="0">
                          <a:effectLst/>
                        </a:rPr>
                        <a:t>, ±5% a </a:t>
                      </a:r>
                      <a:r>
                        <a:rPr lang="en-US" sz="1100" dirty="0" err="1">
                          <a:effectLst/>
                        </a:rPr>
                        <a:t>flujos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estables</a:t>
                      </a:r>
                      <a:r>
                        <a:rPr lang="en-US" sz="1100" dirty="0">
                          <a:effectLst/>
                        </a:rPr>
                        <a:t>.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HC-SR04: Tiene </a:t>
                      </a:r>
                      <a:r>
                        <a:rPr lang="en-US" sz="1100" dirty="0" err="1">
                          <a:effectLst/>
                        </a:rPr>
                        <a:t>una</a:t>
                      </a:r>
                      <a:r>
                        <a:rPr lang="en-US" sz="1100" dirty="0">
                          <a:effectLst/>
                        </a:rPr>
                        <a:t> precision de ±3 mm y opera </a:t>
                      </a:r>
                      <a:r>
                        <a:rPr lang="en-US" sz="1100" dirty="0" err="1">
                          <a:effectLst/>
                        </a:rPr>
                        <a:t>en</a:t>
                      </a:r>
                      <a:r>
                        <a:rPr lang="en-US" sz="1100" dirty="0">
                          <a:effectLst/>
                        </a:rPr>
                        <a:t> un </a:t>
                      </a:r>
                      <a:r>
                        <a:rPr lang="en-US" sz="1100" dirty="0" err="1">
                          <a:effectLst/>
                        </a:rPr>
                        <a:t>rango</a:t>
                      </a:r>
                      <a:r>
                        <a:rPr lang="en-US" sz="1100" dirty="0">
                          <a:effectLst/>
                        </a:rPr>
                        <a:t> de 2 cm – 4 m.</a:t>
                      </a:r>
                    </a:p>
                    <a:p>
                      <a:r>
                        <a:rPr lang="en-US" sz="1100" dirty="0">
                          <a:effectLst/>
                        </a:rPr>
                        <a:t>ESP32 Microcontroller: Tiene un </a:t>
                      </a:r>
                      <a:r>
                        <a:rPr lang="en-US" sz="1100" dirty="0" err="1">
                          <a:effectLst/>
                        </a:rPr>
                        <a:t>rango</a:t>
                      </a:r>
                      <a:r>
                        <a:rPr lang="en-US" sz="1100" dirty="0">
                          <a:effectLst/>
                        </a:rPr>
                        <a:t> de 160 a 240 </a:t>
                      </a:r>
                      <a:r>
                        <a:rPr lang="en-US" sz="1100" dirty="0" err="1">
                          <a:effectLst/>
                        </a:rPr>
                        <a:t>MHx</a:t>
                      </a:r>
                      <a:endParaRPr lang="en-US" sz="1100" dirty="0">
                        <a:effectLst/>
                      </a:endParaRPr>
                    </a:p>
                    <a:p>
                      <a:endParaRPr lang="en-US" sz="11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54186"/>
                  </a:ext>
                </a:extLst>
              </a:tr>
              <a:tr h="486027">
                <a:tc>
                  <a:txBody>
                    <a:bodyPr/>
                    <a:lstStyle/>
                    <a:p>
                      <a:r>
                        <a:rPr lang="en-US" sz="1100" dirty="0"/>
                        <a:t>Target accuracy and precision (</a:t>
                      </a:r>
                      <a:r>
                        <a:rPr lang="en-US" sz="1100" dirty="0" err="1"/>
                        <a:t>Exactitud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precisión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objetivo</a:t>
                      </a:r>
                      <a:r>
                        <a:rPr lang="en-US" sz="1100" dirty="0"/>
                        <a:t>) de </a:t>
                      </a:r>
                      <a:r>
                        <a:rPr lang="en-US" sz="1100" dirty="0" err="1"/>
                        <a:t>los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actuadores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YF-S201: Opera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un </a:t>
                      </a:r>
                      <a:r>
                        <a:rPr lang="en-US" sz="1200" dirty="0" err="1">
                          <a:effectLst/>
                        </a:rPr>
                        <a:t>rango</a:t>
                      </a:r>
                      <a:r>
                        <a:rPr lang="en-US" sz="1200" dirty="0">
                          <a:effectLst/>
                        </a:rPr>
                        <a:t> de  ≥90%,  con </a:t>
                      </a:r>
                      <a:r>
                        <a:rPr lang="en-US" sz="1200" dirty="0" err="1">
                          <a:effectLst/>
                        </a:rPr>
                        <a:t>una</a:t>
                      </a:r>
                      <a:r>
                        <a:rPr lang="en-US" sz="1200" dirty="0">
                          <a:effectLst/>
                        </a:rPr>
                        <a:t> precision de ≤±5%.</a:t>
                      </a:r>
                    </a:p>
                    <a:p>
                      <a:r>
                        <a:rPr lang="en-US" sz="1200" dirty="0">
                          <a:effectLst/>
                        </a:rPr>
                        <a:t>HC-SR04: Opera e un </a:t>
                      </a:r>
                      <a:r>
                        <a:rPr lang="en-US" sz="1200" dirty="0" err="1">
                          <a:effectLst/>
                        </a:rPr>
                        <a:t>rango</a:t>
                      </a:r>
                      <a:r>
                        <a:rPr lang="en-US" sz="1200" dirty="0">
                          <a:effectLst/>
                        </a:rPr>
                        <a:t> de  ≥95% con </a:t>
                      </a:r>
                      <a:r>
                        <a:rPr lang="en-US" sz="1200" dirty="0" err="1">
                          <a:effectLst/>
                        </a:rPr>
                        <a:t>una</a:t>
                      </a:r>
                      <a:r>
                        <a:rPr lang="en-US" sz="1200" dirty="0">
                          <a:effectLst/>
                        </a:rPr>
                        <a:t> precision: ±1 cm.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83374"/>
                  </a:ext>
                </a:extLst>
              </a:tr>
              <a:tr h="1073108">
                <a:tc>
                  <a:txBody>
                    <a:bodyPr/>
                    <a:lstStyle/>
                    <a:p>
                      <a:r>
                        <a:rPr lang="en-US" sz="1100" dirty="0"/>
                        <a:t>Processing Power (</a:t>
                      </a:r>
                      <a:r>
                        <a:rPr lang="en-US" sz="1100" dirty="0" err="1"/>
                        <a:t>Esfuerzo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computacional</a:t>
                      </a:r>
                      <a:r>
                        <a:rPr lang="en-US" sz="1100" dirty="0"/>
                        <a:t>) para </a:t>
                      </a:r>
                      <a:r>
                        <a:rPr lang="en-US" sz="1100" dirty="0" err="1"/>
                        <a:t>los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algoritmos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procesamiento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que se </a:t>
                      </a:r>
                      <a:r>
                        <a:rPr lang="en-US" sz="1100" dirty="0" err="1"/>
                        <a:t>implementarán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el</a:t>
                      </a:r>
                      <a:r>
                        <a:rPr lang="en-US" sz="1100" dirty="0"/>
                        <a:t> Edge node (y de ser </a:t>
                      </a:r>
                      <a:r>
                        <a:rPr lang="en-US" sz="1100" dirty="0" err="1"/>
                        <a:t>aplicable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el</a:t>
                      </a:r>
                      <a:r>
                        <a:rPr lang="en-US" sz="1100" dirty="0"/>
                        <a:t> Fog node)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Para </a:t>
                      </a:r>
                      <a:r>
                        <a:rPr lang="en-US" sz="1100" dirty="0" err="1"/>
                        <a:t>el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uso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el</a:t>
                      </a:r>
                      <a:r>
                        <a:rPr lang="en-US" sz="1100" dirty="0"/>
                        <a:t> Edge node se require </a:t>
                      </a:r>
                      <a:r>
                        <a:rPr lang="en-US" sz="1100" dirty="0" err="1"/>
                        <a:t>hacer</a:t>
                      </a:r>
                      <a:r>
                        <a:rPr lang="en-US" sz="1100" dirty="0"/>
                        <a:t> un </a:t>
                      </a:r>
                      <a:r>
                        <a:rPr lang="en-US" sz="1100" dirty="0" err="1"/>
                        <a:t>procesamiento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tiempo</a:t>
                      </a:r>
                      <a:r>
                        <a:rPr lang="en-US" sz="1100" dirty="0"/>
                        <a:t> real para </a:t>
                      </a:r>
                      <a:r>
                        <a:rPr lang="en-US" sz="1100" dirty="0" err="1"/>
                        <a:t>así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poder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calcular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tasas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flujo</a:t>
                      </a:r>
                      <a:r>
                        <a:rPr lang="en-US" sz="1100" dirty="0"/>
                        <a:t> o </a:t>
                      </a:r>
                      <a:r>
                        <a:rPr lang="en-US" sz="1100" dirty="0" err="1"/>
                        <a:t>volumenes</a:t>
                      </a:r>
                      <a:r>
                        <a:rPr lang="en-US" sz="1100" dirty="0"/>
                        <a:t> y con respect al Fog node </a:t>
                      </a:r>
                      <a:r>
                        <a:rPr lang="en-US" sz="1100" dirty="0" err="1"/>
                        <a:t>podría</a:t>
                      </a:r>
                      <a:r>
                        <a:rPr lang="en-US" sz="1100" dirty="0"/>
                        <a:t> ser </a:t>
                      </a:r>
                      <a:r>
                        <a:rPr lang="en-US" sz="1100" dirty="0" err="1"/>
                        <a:t>el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procesamiento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modelos</a:t>
                      </a:r>
                      <a:r>
                        <a:rPr lang="en-US" sz="1100" dirty="0"/>
                        <a:t> IA para optimizer las </a:t>
                      </a:r>
                      <a:r>
                        <a:rPr lang="en-US" sz="1100" dirty="0" err="1"/>
                        <a:t>rutas</a:t>
                      </a:r>
                      <a:r>
                        <a:rPr lang="en-US" sz="1100" dirty="0"/>
                        <a:t> o </a:t>
                      </a:r>
                      <a:r>
                        <a:rPr lang="en-US" sz="1100" dirty="0" err="1"/>
                        <a:t>quizas</a:t>
                      </a:r>
                      <a:r>
                        <a:rPr lang="en-US" sz="1100" dirty="0"/>
                        <a:t> la </a:t>
                      </a:r>
                      <a:r>
                        <a:rPr lang="en-US" sz="1100" dirty="0" err="1"/>
                        <a:t>agregación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nuevos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a </a:t>
                      </a:r>
                      <a:r>
                        <a:rPr lang="en-US" sz="1100" dirty="0" err="1"/>
                        <a:t>los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nodos</a:t>
                      </a:r>
                      <a:r>
                        <a:rPr lang="en-US" sz="1100" dirty="0"/>
                        <a:t> o </a:t>
                      </a:r>
                      <a:r>
                        <a:rPr lang="en-US" sz="1100" dirty="0" err="1"/>
                        <a:t>sensores</a:t>
                      </a:r>
                      <a:endParaRPr lang="en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39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1929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6BC-E228-E44F-982B-B0A04F9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800" y="363600"/>
            <a:ext cx="8231571" cy="1325563"/>
          </a:xfrm>
        </p:spPr>
        <p:txBody>
          <a:bodyPr>
            <a:normAutofit/>
          </a:bodyPr>
          <a:lstStyle/>
          <a:p>
            <a:r>
              <a:rPr lang="en-US" sz="2400" dirty="0" err="1"/>
              <a:t>Pregunta</a:t>
            </a:r>
            <a:r>
              <a:rPr lang="en-US" sz="2400" dirty="0"/>
              <a:t> 3. Definition of information layer requirements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F679-4C17-CF41-8CCA-1C05BC7A2CB3}"/>
              </a:ext>
            </a:extLst>
          </p:cNvPr>
          <p:cNvSpPr txBox="1"/>
          <p:nvPr/>
        </p:nvSpPr>
        <p:spPr>
          <a:xfrm>
            <a:off x="838800" y="1468800"/>
            <a:ext cx="346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Definition of information layer requirements </a:t>
            </a: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9AA2C2BF-6451-1EB8-BA36-9DA486AD9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687611"/>
              </p:ext>
            </p:extLst>
          </p:nvPr>
        </p:nvGraphicFramePr>
        <p:xfrm>
          <a:off x="840828" y="1842288"/>
          <a:ext cx="10510344" cy="42174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1572">
                  <a:extLst>
                    <a:ext uri="{9D8B030D-6E8A-4147-A177-3AD203B41FA5}">
                      <a16:colId xmlns:a16="http://schemas.microsoft.com/office/drawing/2014/main" val="3971044772"/>
                    </a:ext>
                  </a:extLst>
                </a:gridCol>
                <a:gridCol w="6848772">
                  <a:extLst>
                    <a:ext uri="{9D8B030D-6E8A-4147-A177-3AD203B41FA5}">
                      <a16:colId xmlns:a16="http://schemas.microsoft.com/office/drawing/2014/main" val="1445503684"/>
                    </a:ext>
                  </a:extLst>
                </a:gridCol>
              </a:tblGrid>
              <a:tr h="280363">
                <a:tc>
                  <a:txBody>
                    <a:bodyPr/>
                    <a:lstStyle/>
                    <a:p>
                      <a:r>
                        <a:rPr lang="en-PE" sz="1100" dirty="0"/>
                        <a:t>Information Layer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E" sz="1100" dirty="0"/>
                        <a:t>Especificación de requisitos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333989"/>
                  </a:ext>
                </a:extLst>
              </a:tr>
              <a:tr h="826744">
                <a:tc>
                  <a:txBody>
                    <a:bodyPr/>
                    <a:lstStyle/>
                    <a:p>
                      <a:r>
                        <a:rPr lang="en-US" sz="1100" dirty="0" err="1"/>
                        <a:t>Definición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usuarios</a:t>
                      </a:r>
                      <a:r>
                        <a:rPr lang="en-US" sz="1100" dirty="0"/>
                        <a:t> finales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effectLst/>
                        </a:rPr>
                        <a:t>Conductores</a:t>
                      </a:r>
                      <a:r>
                        <a:rPr lang="en-US" sz="1100" dirty="0">
                          <a:effectLst/>
                        </a:rPr>
                        <a:t>: </a:t>
                      </a:r>
                      <a:r>
                        <a:rPr lang="en-US" sz="1100" dirty="0" err="1">
                          <a:effectLst/>
                        </a:rPr>
                        <a:t>Equipo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altamente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capacitado</a:t>
                      </a:r>
                      <a:r>
                        <a:rPr lang="en-US" sz="1100" dirty="0">
                          <a:effectLst/>
                        </a:rPr>
                        <a:t> para </a:t>
                      </a:r>
                      <a:r>
                        <a:rPr lang="en-US" sz="1100" dirty="0" err="1">
                          <a:effectLst/>
                        </a:rPr>
                        <a:t>completar</a:t>
                      </a:r>
                      <a:r>
                        <a:rPr lang="en-US" sz="1100" dirty="0">
                          <a:effectLst/>
                        </a:rPr>
                        <a:t> miles de </a:t>
                      </a:r>
                      <a:r>
                        <a:rPr lang="en-US" sz="1100" dirty="0" err="1">
                          <a:effectLst/>
                        </a:rPr>
                        <a:t>millones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viajes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estudiantiles</a:t>
                      </a:r>
                      <a:r>
                        <a:rPr lang="en-US" sz="1100" dirty="0">
                          <a:effectLst/>
                        </a:rPr>
                        <a:t>. </a:t>
                      </a:r>
                    </a:p>
                    <a:p>
                      <a:r>
                        <a:rPr lang="en-US" sz="1100" b="1" dirty="0">
                          <a:effectLst/>
                        </a:rPr>
                        <a:t>Padres de </a:t>
                      </a:r>
                      <a:r>
                        <a:rPr lang="en-US" sz="1100" b="1" dirty="0" err="1">
                          <a:effectLst/>
                        </a:rPr>
                        <a:t>familia</a:t>
                      </a:r>
                      <a:r>
                        <a:rPr lang="en-US" sz="1100" dirty="0">
                          <a:effectLst/>
                        </a:rPr>
                        <a:t>: A traves de la app </a:t>
                      </a:r>
                      <a:r>
                        <a:rPr lang="en-US" sz="1100" dirty="0" err="1">
                          <a:effectLst/>
                        </a:rPr>
                        <a:t>FirstView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los</a:t>
                      </a:r>
                      <a:r>
                        <a:rPr lang="en-US" sz="1100" dirty="0">
                          <a:effectLst/>
                        </a:rPr>
                        <a:t> padres </a:t>
                      </a:r>
                      <a:r>
                        <a:rPr lang="en-US" sz="1100" dirty="0" err="1">
                          <a:effectLst/>
                        </a:rPr>
                        <a:t>podran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ver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el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estado</a:t>
                      </a:r>
                      <a:r>
                        <a:rPr lang="en-US" sz="1100" dirty="0">
                          <a:effectLst/>
                        </a:rPr>
                        <a:t> y </a:t>
                      </a:r>
                      <a:r>
                        <a:rPr lang="en-US" sz="1100" dirty="0" err="1">
                          <a:effectLst/>
                        </a:rPr>
                        <a:t>progreso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cada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vehículo</a:t>
                      </a:r>
                      <a:r>
                        <a:rPr lang="en-US" sz="1100" dirty="0">
                          <a:effectLst/>
                        </a:rPr>
                        <a:t> </a:t>
                      </a:r>
                      <a:r>
                        <a:rPr lang="en-US" sz="1100" dirty="0" err="1">
                          <a:effectLst/>
                        </a:rPr>
                        <a:t>en</a:t>
                      </a:r>
                      <a:r>
                        <a:rPr lang="en-US" sz="1100" dirty="0">
                          <a:effectLst/>
                        </a:rPr>
                        <a:t> un panel de control.</a:t>
                      </a:r>
                    </a:p>
                    <a:p>
                      <a:r>
                        <a:rPr lang="en-US" sz="1100" b="1" dirty="0" err="1">
                          <a:effectLst/>
                        </a:rPr>
                        <a:t>Administradores</a:t>
                      </a:r>
                      <a:r>
                        <a:rPr lang="en-US" sz="1100" b="1" dirty="0">
                          <a:effectLst/>
                        </a:rPr>
                        <a:t> </a:t>
                      </a:r>
                      <a:r>
                        <a:rPr lang="en-US" sz="1100" b="1" dirty="0" err="1">
                          <a:effectLst/>
                        </a:rPr>
                        <a:t>centrales</a:t>
                      </a:r>
                      <a:r>
                        <a:rPr lang="en-US" sz="1100" b="1" dirty="0">
                          <a:effectLst/>
                        </a:rPr>
                        <a:t> de </a:t>
                      </a:r>
                      <a:r>
                        <a:rPr lang="en-US" sz="1100" b="1" dirty="0" err="1">
                          <a:effectLst/>
                        </a:rPr>
                        <a:t>FIRSTstudent</a:t>
                      </a:r>
                      <a:r>
                        <a:rPr lang="en-US" sz="1100" b="1" dirty="0">
                          <a:effectLst/>
                        </a:rPr>
                        <a:t>: </a:t>
                      </a:r>
                      <a:r>
                        <a:rPr lang="en-US" sz="1100" b="0" dirty="0">
                          <a:effectLst/>
                        </a:rPr>
                        <a:t>Persona que </a:t>
                      </a:r>
                      <a:r>
                        <a:rPr lang="en-US" sz="1100" b="0" dirty="0" err="1">
                          <a:effectLst/>
                        </a:rPr>
                        <a:t>administra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como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va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el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sistema</a:t>
                      </a:r>
                      <a:r>
                        <a:rPr lang="en-US" sz="1100" b="0" dirty="0">
                          <a:effectLst/>
                        </a:rPr>
                        <a:t> con </a:t>
                      </a:r>
                      <a:r>
                        <a:rPr lang="en-US" sz="1100" b="0" dirty="0" err="1">
                          <a:effectLst/>
                        </a:rPr>
                        <a:t>los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casos</a:t>
                      </a:r>
                      <a:r>
                        <a:rPr lang="en-US" sz="1100" b="0" dirty="0">
                          <a:effectLst/>
                        </a:rPr>
                        <a:t> de </a:t>
                      </a:r>
                      <a:r>
                        <a:rPr lang="en-US" sz="1100" b="0" dirty="0" err="1">
                          <a:effectLst/>
                        </a:rPr>
                        <a:t>los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vehiculos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por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si</a:t>
                      </a:r>
                      <a:r>
                        <a:rPr lang="en-US" sz="1100" b="0" dirty="0">
                          <a:effectLst/>
                        </a:rPr>
                        <a:t> se </a:t>
                      </a:r>
                      <a:r>
                        <a:rPr lang="en-US" sz="1100" b="0" dirty="0" err="1">
                          <a:effectLst/>
                        </a:rPr>
                        <a:t>presenta</a:t>
                      </a:r>
                      <a:r>
                        <a:rPr lang="en-US" sz="1100" b="0" dirty="0">
                          <a:effectLst/>
                        </a:rPr>
                        <a:t> un </a:t>
                      </a:r>
                      <a:r>
                        <a:rPr lang="en-US" sz="1100" b="0" dirty="0" err="1">
                          <a:effectLst/>
                        </a:rPr>
                        <a:t>fallo</a:t>
                      </a:r>
                      <a:r>
                        <a:rPr lang="en-US" sz="1100" b="0" dirty="0">
                          <a:effectLst/>
                        </a:rPr>
                        <a:t>, </a:t>
                      </a:r>
                      <a:r>
                        <a:rPr lang="en-US" sz="1100" b="0" dirty="0" err="1">
                          <a:effectLst/>
                        </a:rPr>
                        <a:t>el</a:t>
                      </a:r>
                      <a:r>
                        <a:rPr lang="en-US" sz="1100" b="0" dirty="0">
                          <a:effectLst/>
                        </a:rPr>
                        <a:t> es primero que se </a:t>
                      </a:r>
                      <a:r>
                        <a:rPr lang="en-US" sz="1100" b="0" dirty="0" err="1">
                          <a:effectLst/>
                        </a:rPr>
                        <a:t>encarga</a:t>
                      </a:r>
                      <a:endParaRPr lang="en-US" sz="1100" b="0" dirty="0">
                        <a:effectLst/>
                      </a:endParaRPr>
                    </a:p>
                    <a:p>
                      <a:r>
                        <a:rPr lang="en-US" sz="1100" b="1" dirty="0">
                          <a:effectLst/>
                        </a:rPr>
                        <a:t>Personal de </a:t>
                      </a:r>
                      <a:r>
                        <a:rPr lang="en-US" sz="1100" b="1" dirty="0" err="1">
                          <a:effectLst/>
                        </a:rPr>
                        <a:t>operaciones</a:t>
                      </a:r>
                      <a:r>
                        <a:rPr lang="en-US" sz="1100" b="1" dirty="0">
                          <a:effectLst/>
                        </a:rPr>
                        <a:t>: </a:t>
                      </a:r>
                      <a:r>
                        <a:rPr lang="en-US" sz="1100" b="0" dirty="0" err="1">
                          <a:effectLst/>
                        </a:rPr>
                        <a:t>Analisis</a:t>
                      </a:r>
                      <a:r>
                        <a:rPr lang="en-US" sz="1100" b="0" dirty="0">
                          <a:effectLst/>
                        </a:rPr>
                        <a:t> </a:t>
                      </a:r>
                      <a:r>
                        <a:rPr lang="en-US" sz="1100" b="0" dirty="0" err="1">
                          <a:effectLst/>
                        </a:rPr>
                        <a:t>predictivo</a:t>
                      </a:r>
                      <a:r>
                        <a:rPr lang="en-US" sz="1100" b="0" dirty="0">
                          <a:effectLst/>
                        </a:rPr>
                        <a:t> y </a:t>
                      </a:r>
                      <a:r>
                        <a:rPr lang="en-US" sz="1100" b="0" dirty="0" err="1">
                          <a:effectLst/>
                        </a:rPr>
                        <a:t>recomendaciones</a:t>
                      </a:r>
                      <a:endParaRPr lang="en-US" sz="1100" b="0" dirty="0">
                        <a:effectLst/>
                      </a:endParaRPr>
                    </a:p>
                    <a:p>
                      <a:r>
                        <a:rPr lang="en-US" sz="1100" b="1" dirty="0">
                          <a:effectLst/>
                        </a:rPr>
                        <a:t>Personal del </a:t>
                      </a:r>
                      <a:r>
                        <a:rPr lang="en-US" sz="1100" b="1" dirty="0" err="1">
                          <a:effectLst/>
                        </a:rPr>
                        <a:t>distrito</a:t>
                      </a:r>
                      <a:r>
                        <a:rPr lang="en-US" sz="1100" b="1" dirty="0">
                          <a:effectLst/>
                        </a:rPr>
                        <a:t>: </a:t>
                      </a:r>
                      <a:r>
                        <a:rPr lang="en-US" sz="1100" b="0" dirty="0" err="1">
                          <a:effectLst/>
                        </a:rPr>
                        <a:t>P</a:t>
                      </a:r>
                      <a:r>
                        <a:rPr lang="en-US" sz="1100" dirty="0" err="1"/>
                        <a:t>uede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rastrear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vehículos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ver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actualizaciones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vivo y </a:t>
                      </a:r>
                      <a:r>
                        <a:rPr lang="en-US" sz="1100" dirty="0" err="1"/>
                        <a:t>tomar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decisiones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basadas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datos</a:t>
                      </a:r>
                      <a:r>
                        <a:rPr lang="en-US" sz="1100" dirty="0"/>
                        <a:t> para </a:t>
                      </a:r>
                      <a:r>
                        <a:rPr lang="en-US" sz="1100" dirty="0" err="1"/>
                        <a:t>mejorar</a:t>
                      </a:r>
                      <a:r>
                        <a:rPr lang="en-US" sz="1100" dirty="0"/>
                        <a:t> la </a:t>
                      </a:r>
                      <a:r>
                        <a:rPr lang="en-US" sz="1100" dirty="0" err="1"/>
                        <a:t>experiencia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transporte</a:t>
                      </a:r>
                      <a:r>
                        <a:rPr lang="en-US" sz="1100" dirty="0"/>
                        <a:t>.</a:t>
                      </a:r>
                      <a:endParaRPr lang="en-US" sz="1100" b="1" dirty="0">
                        <a:effectLst/>
                      </a:endParaRP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636124"/>
                  </a:ext>
                </a:extLst>
              </a:tr>
              <a:tr h="938805">
                <a:tc>
                  <a:txBody>
                    <a:bodyPr/>
                    <a:lstStyle/>
                    <a:p>
                      <a:r>
                        <a:rPr lang="en-US" sz="1100" dirty="0" err="1"/>
                        <a:t>Definición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número</a:t>
                      </a:r>
                      <a:r>
                        <a:rPr lang="en-US" sz="1100" dirty="0"/>
                        <a:t> y </a:t>
                      </a:r>
                      <a:r>
                        <a:rPr lang="en-US" sz="1100" dirty="0" err="1"/>
                        <a:t>tipos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servicios</a:t>
                      </a:r>
                      <a:r>
                        <a:rPr lang="en-US" sz="1100" dirty="0"/>
                        <a:t> que </a:t>
                      </a:r>
                      <a:r>
                        <a:rPr lang="en-US" sz="1100" dirty="0" err="1"/>
                        <a:t>deben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proporcionarse</a:t>
                      </a:r>
                      <a:r>
                        <a:rPr lang="en-US" sz="1100" dirty="0"/>
                        <a:t> a </a:t>
                      </a:r>
                      <a:r>
                        <a:rPr lang="en-US" sz="1100" dirty="0" err="1"/>
                        <a:t>cada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usuario</a:t>
                      </a:r>
                      <a:r>
                        <a:rPr lang="en-US" sz="1100" dirty="0"/>
                        <a:t> final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Usuario</a:t>
                      </a:r>
                      <a:r>
                        <a:rPr lang="en-US" sz="1100"/>
                        <a:t>: Es un servicio requerido para que pueda hacer el uso correcto en la apliación.</a:t>
                      </a:r>
                    </a:p>
                    <a:p>
                      <a:r>
                        <a:rPr lang="en-US" sz="1100" b="1"/>
                        <a:t>Conductores</a:t>
                      </a:r>
                      <a:r>
                        <a:rPr lang="en-US" sz="1100"/>
                        <a:t>: Servicio en donde estará el dashboard de alertas y consumo, asimismo el asistente de navegación.</a:t>
                      </a:r>
                    </a:p>
                    <a:p>
                      <a:r>
                        <a:rPr lang="en-US" sz="1100" b="1"/>
                        <a:t>Padres de familia</a:t>
                      </a:r>
                      <a:r>
                        <a:rPr lang="en-US" sz="1100"/>
                        <a:t>: Servicio de rastrear el vehículo, posibles retrasos y estado de vehiculo. </a:t>
                      </a:r>
                    </a:p>
                    <a:p>
                      <a:r>
                        <a:rPr lang="en-US" sz="1100" b="1"/>
                        <a:t>Personal de operaciones</a:t>
                      </a:r>
                      <a:r>
                        <a:rPr lang="en-US" sz="1100"/>
                        <a:t>: Servicio de monitoreo del bus, alertas del vehículo y reportes realizados</a:t>
                      </a:r>
                    </a:p>
                    <a:p>
                      <a:r>
                        <a:rPr lang="en-US" sz="1100" b="1"/>
                        <a:t>Administrador Halo</a:t>
                      </a:r>
                      <a:r>
                        <a:rPr lang="en-US" sz="1100"/>
                        <a:t>: Servicoo de análisis, estadísticas, reports o mantenimiento.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54186"/>
                  </a:ext>
                </a:extLst>
              </a:tr>
              <a:tr h="1398065">
                <a:tc>
                  <a:txBody>
                    <a:bodyPr/>
                    <a:lstStyle/>
                    <a:p>
                      <a:r>
                        <a:rPr lang="en-US" sz="1100" dirty="0" err="1"/>
                        <a:t>Definición</a:t>
                      </a:r>
                      <a:r>
                        <a:rPr lang="en-US" sz="1100" dirty="0"/>
                        <a:t> de las </a:t>
                      </a:r>
                      <a:r>
                        <a:rPr lang="en-US" sz="1100" dirty="0" err="1"/>
                        <a:t>necesidades</a:t>
                      </a:r>
                      <a:r>
                        <a:rPr lang="en-US" sz="1100" dirty="0"/>
                        <a:t> de </a:t>
                      </a:r>
                      <a:r>
                        <a:rPr lang="en-US" sz="1100" dirty="0" err="1"/>
                        <a:t>información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integrada</a:t>
                      </a:r>
                      <a:r>
                        <a:rPr lang="en-US" sz="1100" dirty="0"/>
                        <a:t> para </a:t>
                      </a:r>
                      <a:r>
                        <a:rPr lang="en-US" sz="1100" dirty="0" err="1"/>
                        <a:t>implementar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cada</a:t>
                      </a:r>
                      <a:r>
                        <a:rPr lang="en-US" sz="1100" dirty="0"/>
                        <a:t> </a:t>
                      </a:r>
                      <a:r>
                        <a:rPr lang="en-US" sz="1100" dirty="0" err="1"/>
                        <a:t>servicio</a:t>
                      </a:r>
                      <a:endParaRPr lang="en-P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Control de </a:t>
                      </a:r>
                      <a:r>
                        <a:rPr lang="en-US" sz="1100" b="1" dirty="0" err="1"/>
                        <a:t>asistencia</a:t>
                      </a:r>
                      <a:r>
                        <a:rPr lang="en-US" sz="1100" b="1" dirty="0"/>
                        <a:t> de </a:t>
                      </a:r>
                      <a:r>
                        <a:rPr lang="en-US" sz="1100" b="1" dirty="0" err="1"/>
                        <a:t>estudiante</a:t>
                      </a:r>
                      <a:r>
                        <a:rPr lang="en-US" sz="1100" b="1" dirty="0"/>
                        <a:t> </a:t>
                      </a:r>
                      <a:r>
                        <a:rPr lang="en-US" sz="1100" b="1" dirty="0" err="1"/>
                        <a:t>por</a:t>
                      </a:r>
                      <a:r>
                        <a:rPr lang="en-US" sz="1100" b="1" dirty="0"/>
                        <a:t> RFID: </a:t>
                      </a:r>
                      <a:r>
                        <a:rPr lang="en-US" sz="1100" dirty="0"/>
                        <a:t>Carga y </a:t>
                      </a:r>
                      <a:r>
                        <a:rPr lang="en-US" sz="1100" dirty="0" err="1"/>
                        <a:t>consumo</a:t>
                      </a:r>
                      <a:endParaRPr lang="en-US" sz="1100" dirty="0"/>
                    </a:p>
                    <a:p>
                      <a:r>
                        <a:rPr lang="en-US" sz="1100" b="1" dirty="0" err="1"/>
                        <a:t>Ubicación</a:t>
                      </a:r>
                      <a:r>
                        <a:rPr lang="en-US" sz="1100" dirty="0"/>
                        <a:t>: GPS del bus</a:t>
                      </a:r>
                    </a:p>
                    <a:p>
                      <a:r>
                        <a:rPr lang="en-US" sz="1100" b="1" dirty="0"/>
                        <a:t>Estado del conductor: </a:t>
                      </a:r>
                      <a:r>
                        <a:rPr lang="en-US" sz="1100" dirty="0"/>
                        <a:t>Halo Driver Monitor</a:t>
                      </a:r>
                      <a:br>
                        <a:rPr lang="en-US" sz="1100" dirty="0"/>
                      </a:br>
                      <a:r>
                        <a:rPr lang="en-US" sz="1100" b="1" dirty="0"/>
                        <a:t>Combustible</a:t>
                      </a:r>
                      <a:r>
                        <a:rPr lang="en-US" sz="1100" dirty="0"/>
                        <a:t>: </a:t>
                      </a:r>
                      <a:r>
                        <a:rPr lang="en-US" sz="1100" dirty="0" err="1"/>
                        <a:t>Tiempo</a:t>
                      </a:r>
                      <a:r>
                        <a:rPr lang="en-US" sz="1100" dirty="0"/>
                        <a:t> real del </a:t>
                      </a:r>
                      <a:r>
                        <a:rPr lang="en-US" sz="1100" dirty="0" err="1"/>
                        <a:t>vehiculo</a:t>
                      </a:r>
                      <a:endParaRPr lang="en-US" sz="1100" dirty="0"/>
                    </a:p>
                    <a:p>
                      <a:r>
                        <a:rPr lang="en-US" sz="1100" b="1" dirty="0" err="1"/>
                        <a:t>Ruta</a:t>
                      </a:r>
                      <a:r>
                        <a:rPr lang="en-US" sz="1100" dirty="0"/>
                        <a:t>: </a:t>
                      </a:r>
                      <a:r>
                        <a:rPr lang="en-US" sz="1100" dirty="0" err="1"/>
                        <a:t>Clima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Trafico</a:t>
                      </a:r>
                      <a:r>
                        <a:rPr lang="en-US" sz="1100" dirty="0"/>
                        <a:t>, </a:t>
                      </a:r>
                      <a:r>
                        <a:rPr lang="en-US" sz="1100" dirty="0" err="1"/>
                        <a:t>accidente</a:t>
                      </a:r>
                      <a:endParaRPr lang="en-US" sz="1100" dirty="0"/>
                    </a:p>
                    <a:p>
                      <a:r>
                        <a:rPr lang="en-US" sz="1100" b="1" dirty="0" err="1"/>
                        <a:t>Alertas</a:t>
                      </a:r>
                      <a:r>
                        <a:rPr lang="en-US" sz="1100" dirty="0"/>
                        <a:t>: </a:t>
                      </a:r>
                      <a:r>
                        <a:rPr lang="en-US" sz="1100" dirty="0" err="1"/>
                        <a:t>Tiempo</a:t>
                      </a:r>
                      <a:r>
                        <a:rPr lang="en-US" sz="1100" dirty="0"/>
                        <a:t> real</a:t>
                      </a:r>
                      <a:endParaRPr lang="en-PE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83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48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AA6BC-E228-E44F-982B-B0A04F9BC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603" y="-256363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/>
              <a:t>Pregunta</a:t>
            </a:r>
            <a:r>
              <a:rPr lang="en-US" sz="2400" dirty="0"/>
              <a:t> 4. C4 Model Containers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F679-4C17-CF41-8CCA-1C05BC7A2CB3}"/>
              </a:ext>
            </a:extLst>
          </p:cNvPr>
          <p:cNvSpPr txBox="1"/>
          <p:nvPr/>
        </p:nvSpPr>
        <p:spPr>
          <a:xfrm>
            <a:off x="745603" y="642134"/>
            <a:ext cx="162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Containers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45FBD-3A5E-4648-AB7C-A709F238CE78}"/>
              </a:ext>
            </a:extLst>
          </p:cNvPr>
          <p:cNvSpPr txBox="1"/>
          <p:nvPr/>
        </p:nvSpPr>
        <p:spPr>
          <a:xfrm>
            <a:off x="8957168" y="1501503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A1AC0-C8C8-5343-88D7-A14ECE512573}"/>
              </a:ext>
            </a:extLst>
          </p:cNvPr>
          <p:cNvSpPr txBox="1"/>
          <p:nvPr/>
        </p:nvSpPr>
        <p:spPr>
          <a:xfrm>
            <a:off x="8839586" y="1891862"/>
            <a:ext cx="2514214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Como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mi c4,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vemos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usuarios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finales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destaque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(Conductor, Padres, Personal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Administrador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bus driver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conecta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tanto al embedded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la Plataforma de halo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poder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necesaria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almacene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tanto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web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database. Con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respecto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pariente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mobile app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rastrear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tiempo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bus,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api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almacena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web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registros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monitoreos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Con respect al School district staff, solo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consume del rest para mandar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peticiones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la data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mensajes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rutas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monitoreo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web. El Admin central de Halo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 del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sistema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nube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9F659-B717-3D73-B79A-C5F0706CC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609" y="1206274"/>
            <a:ext cx="6210687" cy="500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4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F023A2F-D05F-1F40-B553-6D837D9E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5" y="-108470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dirty="0" err="1"/>
              <a:t>Pregunta</a:t>
            </a:r>
            <a:r>
              <a:rPr lang="en-US" sz="2400" dirty="0"/>
              <a:t> 5. UML 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97FCA-D824-1407-86D1-1A34783576FB}"/>
              </a:ext>
            </a:extLst>
          </p:cNvPr>
          <p:cNvSpPr txBox="1"/>
          <p:nvPr/>
        </p:nvSpPr>
        <p:spPr>
          <a:xfrm>
            <a:off x="8957168" y="1501503"/>
            <a:ext cx="2514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Criterios</a:t>
            </a:r>
            <a:r>
              <a:rPr lang="en-US" sz="1400" dirty="0"/>
              <a:t> y </a:t>
            </a:r>
            <a:r>
              <a:rPr lang="en-US" sz="1400" dirty="0" err="1"/>
              <a:t>Sustento</a:t>
            </a:r>
            <a:r>
              <a:rPr lang="en-US" sz="1400" dirty="0"/>
              <a:t> de </a:t>
            </a:r>
            <a:r>
              <a:rPr lang="en-US" sz="1400" dirty="0" err="1"/>
              <a:t>decisión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65F93-FE1D-550A-8724-A44269ADEF5B}"/>
              </a:ext>
            </a:extLst>
          </p:cNvPr>
          <p:cNvSpPr txBox="1"/>
          <p:nvPr/>
        </p:nvSpPr>
        <p:spPr>
          <a:xfrm>
            <a:off x="9060573" y="1891862"/>
            <a:ext cx="2293227" cy="44118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UML Class Diagram se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fuelMonitor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conecta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niveles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senores,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respectivo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monitoreo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estado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 bus. Podemos observer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FuelMonitor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obtiene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y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almacena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así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repartirlo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sensors y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ellos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 lean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actuen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superior es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CloudPlatform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donde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recive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para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así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mandarlo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distrito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que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luego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enviarlo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la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nube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que lo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y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sincronice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Con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respecto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monitoreo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este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obtiene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data del </a:t>
            </a:r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fuelmonitor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59F81C2-D826-6023-C0CB-E2764FC11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114" y="1070136"/>
            <a:ext cx="3582726" cy="546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2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249</TotalTime>
  <Words>1038</Words>
  <Application>Microsoft Macintosh PowerPoint</Application>
  <PresentationFormat>Widescreen</PresentationFormat>
  <Paragraphs>73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Pregunta 1. Definition of system requirements </vt:lpstr>
      <vt:lpstr>Pregunta 2. Definition of physical layer requirements  </vt:lpstr>
      <vt:lpstr>Pregunta 3. Definition of information layer requirements    </vt:lpstr>
      <vt:lpstr>Pregunta 4. C4 Model Containers Diagram</vt:lpstr>
      <vt:lpstr>Pregunta 5. UML Class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pcisavel (Velasquez Nuñez, Angel Augusto)</dc:creator>
  <cp:lastModifiedBy>Alumnos</cp:lastModifiedBy>
  <cp:revision>76</cp:revision>
  <dcterms:created xsi:type="dcterms:W3CDTF">2019-09-23T19:45:55Z</dcterms:created>
  <dcterms:modified xsi:type="dcterms:W3CDTF">2025-05-19T14:28:29Z</dcterms:modified>
</cp:coreProperties>
</file>