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6" r:id="rId9"/>
    <p:sldId id="267" r:id="rId10"/>
    <p:sldId id="268" r:id="rId11"/>
    <p:sldId id="274" r:id="rId12"/>
    <p:sldId id="269" r:id="rId13"/>
    <p:sldId id="259" r:id="rId14"/>
    <p:sldId id="276" r:id="rId15"/>
    <p:sldId id="277" r:id="rId16"/>
    <p:sldId id="278" r:id="rId17"/>
    <p:sldId id="279" r:id="rId18"/>
    <p:sldId id="260" r:id="rId19"/>
    <p:sldId id="280" r:id="rId20"/>
    <p:sldId id="281" r:id="rId21"/>
    <p:sldId id="282" r:id="rId22"/>
    <p:sldId id="284" r:id="rId23"/>
    <p:sldId id="285" r:id="rId2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8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465FA-9170-4BF6-8397-B954B1C0E57A}" type="datetimeFigureOut">
              <a:rPr lang="fr-FR" smtClean="0"/>
              <a:t>25/04/2013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C449C-EC6F-4BA9-86DB-7836340C4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9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C449C-EC6F-4BA9-86DB-7836340C4C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40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C449C-EC6F-4BA9-86DB-7836340C4C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40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51691-215B-4BCF-ABC4-9B5B6DDDF6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30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1F4B-28D3-4BCB-A088-E1B41FF325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6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C63D-8211-4BD2-A5C0-BB6358637F2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7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DD84-DE81-41B1-B082-A0B0747817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29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BDD2C-41AB-4A71-B2EF-D70C42D775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28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69DDE-96B4-4AE8-9F7C-45D4F4E54F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EFB90-7913-4062-A5F5-9D01FDB92E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80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F3228-353C-468C-81B1-8171F55A24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0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43F41-45C1-4688-AF91-19A98C9EFC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8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A332C-B9C1-4434-9469-15E78FF64E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1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EA649-A063-4632-81C4-7AFC36D164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8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9931ED-7838-4C8F-8307-84E5CA7FDB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188639"/>
            <a:ext cx="785656" cy="108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291587" cy="665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-14858" y="1988840"/>
            <a:ext cx="9144000" cy="2554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El </a:t>
            </a:r>
            <a:r>
              <a:rPr lang="fr-FR" sz="3200" b="1" dirty="0" err="1" smtClean="0"/>
              <a:t>servidor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cartografico</a:t>
            </a:r>
            <a:r>
              <a:rPr lang="fr-FR" sz="3200" b="1" dirty="0" smtClean="0"/>
              <a:t> SIRAD</a:t>
            </a:r>
          </a:p>
          <a:p>
            <a:pPr algn="ctr"/>
            <a:r>
              <a:rPr lang="es-ES" sz="3200" dirty="0" smtClean="0"/>
              <a:t> (Sistema de Información sobre Recursos</a:t>
            </a:r>
          </a:p>
          <a:p>
            <a:pPr algn="ctr"/>
            <a:r>
              <a:rPr lang="es-ES" sz="3200" dirty="0" smtClean="0"/>
              <a:t>para Atención de Desastres)</a:t>
            </a:r>
          </a:p>
          <a:p>
            <a:pPr algn="ctr"/>
            <a:endParaRPr lang="es-ES" sz="3200" dirty="0"/>
          </a:p>
          <a:p>
            <a:pPr algn="ctr"/>
            <a:r>
              <a:rPr lang="fr-FR" sz="3200" dirty="0" err="1" smtClean="0"/>
              <a:t>Aspectos</a:t>
            </a:r>
            <a:r>
              <a:rPr lang="fr-FR" sz="3200" dirty="0" smtClean="0"/>
              <a:t> </a:t>
            </a:r>
            <a:r>
              <a:rPr lang="fr-FR" sz="3200" dirty="0" err="1" smtClean="0"/>
              <a:t>tecnicos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5671139" y="6093296"/>
            <a:ext cx="332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Pierre </a:t>
            </a:r>
            <a:r>
              <a:rPr lang="fr-FR" sz="1400" dirty="0" smtClean="0"/>
              <a:t>Vernier - pvernier82@gmail.com</a:t>
            </a:r>
            <a:endParaRPr lang="fr-FR" sz="1400" dirty="0" smtClean="0"/>
          </a:p>
          <a:p>
            <a:r>
              <a:rPr lang="fr-FR" sz="1400" dirty="0" smtClean="0"/>
              <a:t>Julien Moura </a:t>
            </a:r>
            <a:r>
              <a:rPr lang="fr-FR" sz="1400" dirty="0" smtClean="0"/>
              <a:t>– julien.moura@ird.fr</a:t>
            </a:r>
            <a:endParaRPr lang="fr-FR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2075891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53756" y="5186946"/>
            <a:ext cx="2592288" cy="76200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smtClean="0"/>
              <a:t>Linux </a:t>
            </a:r>
            <a:r>
              <a:rPr lang="fr-FR" sz="2000" dirty="0" err="1" smtClean="0"/>
              <a:t>Ubuntu</a:t>
            </a:r>
            <a:endParaRPr lang="fr-FR" sz="20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53757" y="3890802"/>
            <a:ext cx="2592288" cy="105472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Motor</a:t>
            </a:r>
            <a:r>
              <a:rPr lang="fr-FR" sz="2000" dirty="0" smtClean="0"/>
              <a:t> </a:t>
            </a:r>
            <a:r>
              <a:rPr lang="fr-FR" sz="2000" dirty="0" err="1" smtClean="0"/>
              <a:t>servidor</a:t>
            </a:r>
            <a:r>
              <a:rPr lang="fr-FR" sz="2000" dirty="0" smtClean="0"/>
              <a:t> web:</a:t>
            </a:r>
          </a:p>
          <a:p>
            <a:pPr algn="ctr">
              <a:defRPr/>
            </a:pPr>
            <a:r>
              <a:rPr lang="fr-FR" sz="2000" dirty="0" smtClean="0"/>
              <a:t>Apache + </a:t>
            </a:r>
            <a:r>
              <a:rPr lang="fr-FR" sz="2000" dirty="0" err="1" smtClean="0"/>
              <a:t>Tomcat</a:t>
            </a:r>
            <a:r>
              <a:rPr lang="fr-FR" sz="2000" dirty="0" smtClean="0"/>
              <a:t> </a:t>
            </a:r>
          </a:p>
          <a:p>
            <a:pPr algn="ctr">
              <a:defRPr/>
            </a:pPr>
            <a:r>
              <a:rPr lang="fr-FR" sz="2000" dirty="0" smtClean="0"/>
              <a:t>+ </a:t>
            </a:r>
            <a:r>
              <a:rPr lang="fr-FR" sz="2000" dirty="0" err="1" smtClean="0"/>
              <a:t>nginx</a:t>
            </a:r>
            <a:endParaRPr lang="fr-FR" sz="200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39552" y="1946586"/>
            <a:ext cx="2880320" cy="4191175"/>
            <a:chOff x="539552" y="1628800"/>
            <a:chExt cx="2880320" cy="4191175"/>
          </a:xfrm>
        </p:grpSpPr>
        <p:sp>
          <p:nvSpPr>
            <p:cNvPr id="3" name="Rectangle 2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39552" y="1662936"/>
              <a:ext cx="2880320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FF0000"/>
                  </a:solidFill>
                </a:rPr>
                <a:t>Sistema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operativo</a:t>
              </a:r>
              <a:r>
                <a:rPr lang="fr-FR" sz="2000" dirty="0" smtClean="0">
                  <a:solidFill>
                    <a:srgbClr val="FF0000"/>
                  </a:solidFill>
                </a:rPr>
                <a:t> y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programas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instalados</a:t>
              </a:r>
              <a:endParaRPr lang="fr-F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Rectangle à coins arrondis 30"/>
          <p:cNvSpPr/>
          <p:nvPr/>
        </p:nvSpPr>
        <p:spPr>
          <a:xfrm>
            <a:off x="683568" y="3242730"/>
            <a:ext cx="2592288" cy="4019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/>
              <a:t>O</a:t>
            </a:r>
            <a:r>
              <a:rPr lang="fr-FR" sz="2000" dirty="0" err="1" smtClean="0"/>
              <a:t>tros</a:t>
            </a:r>
            <a:endParaRPr lang="fr-FR" sz="2000" dirty="0"/>
          </a:p>
        </p:txBody>
      </p: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0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2075891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53756" y="5186946"/>
            <a:ext cx="2592288" cy="76200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smtClean="0"/>
              <a:t>Linux </a:t>
            </a:r>
            <a:r>
              <a:rPr lang="fr-FR" sz="2000" dirty="0" err="1" smtClean="0"/>
              <a:t>Ubuntu</a:t>
            </a:r>
            <a:endParaRPr lang="fr-FR" sz="20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53757" y="3890802"/>
            <a:ext cx="2592288" cy="105472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Motor</a:t>
            </a:r>
            <a:r>
              <a:rPr lang="fr-FR" sz="2000" dirty="0" smtClean="0"/>
              <a:t> </a:t>
            </a:r>
            <a:r>
              <a:rPr lang="fr-FR" sz="2000" dirty="0" err="1" smtClean="0"/>
              <a:t>servidor</a:t>
            </a:r>
            <a:r>
              <a:rPr lang="fr-FR" sz="2000" dirty="0" smtClean="0"/>
              <a:t> web:</a:t>
            </a:r>
          </a:p>
          <a:p>
            <a:pPr algn="ctr">
              <a:defRPr/>
            </a:pPr>
            <a:r>
              <a:rPr lang="fr-FR" sz="2000" dirty="0" smtClean="0"/>
              <a:t>Apache + </a:t>
            </a:r>
            <a:r>
              <a:rPr lang="fr-FR" sz="2000" dirty="0" err="1" smtClean="0"/>
              <a:t>Tomcat</a:t>
            </a:r>
            <a:r>
              <a:rPr lang="fr-FR" sz="2000" dirty="0" smtClean="0"/>
              <a:t> </a:t>
            </a:r>
          </a:p>
          <a:p>
            <a:pPr algn="ctr">
              <a:defRPr/>
            </a:pPr>
            <a:r>
              <a:rPr lang="fr-FR" sz="2000" dirty="0" smtClean="0"/>
              <a:t>+ </a:t>
            </a:r>
            <a:r>
              <a:rPr lang="fr-FR" sz="2000" dirty="0" err="1" smtClean="0"/>
              <a:t>nginx</a:t>
            </a:r>
            <a:endParaRPr lang="fr-FR" sz="20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779440" y="2876572"/>
            <a:ext cx="2592821" cy="3072376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Mapas</a:t>
            </a:r>
            <a:r>
              <a:rPr lang="fr-FR" sz="2000" dirty="0" smtClean="0"/>
              <a:t> al </a:t>
            </a:r>
            <a:r>
              <a:rPr lang="fr-FR" sz="2000" dirty="0" err="1" smtClean="0"/>
              <a:t>formato</a:t>
            </a:r>
            <a:r>
              <a:rPr lang="fr-FR" sz="2000" dirty="0" smtClean="0"/>
              <a:t> </a:t>
            </a:r>
            <a:r>
              <a:rPr lang="fr-FR" sz="2000" dirty="0" err="1" smtClean="0"/>
              <a:t>pdf</a:t>
            </a:r>
            <a:r>
              <a:rPr lang="fr-FR" sz="2000" dirty="0" smtClean="0"/>
              <a:t>, </a:t>
            </a:r>
            <a:r>
              <a:rPr lang="fr-FR" sz="2000" dirty="0" err="1" smtClean="0"/>
              <a:t>fotos</a:t>
            </a:r>
            <a:r>
              <a:rPr lang="fr-FR" sz="2000" dirty="0" smtClean="0"/>
              <a:t>, </a:t>
            </a:r>
            <a:r>
              <a:rPr lang="fr-FR" sz="2000" dirty="0" err="1" smtClean="0"/>
              <a:t>imagenes</a:t>
            </a:r>
            <a:r>
              <a:rPr lang="fr-FR" sz="2000" dirty="0" smtClean="0"/>
              <a:t>, </a:t>
            </a:r>
            <a:r>
              <a:rPr lang="fr-FR" sz="2000" dirty="0" err="1" smtClean="0"/>
              <a:t>metadatos</a:t>
            </a:r>
            <a:r>
              <a:rPr lang="fr-FR" sz="2000" dirty="0" smtClean="0"/>
              <a:t>, etc.</a:t>
            </a:r>
            <a:endParaRPr lang="fr-FR" sz="200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39552" y="1946586"/>
            <a:ext cx="2880320" cy="4191175"/>
            <a:chOff x="539552" y="1628800"/>
            <a:chExt cx="2880320" cy="4191175"/>
          </a:xfrm>
        </p:grpSpPr>
        <p:sp>
          <p:nvSpPr>
            <p:cNvPr id="3" name="Rectangle 2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39552" y="1662936"/>
              <a:ext cx="2880320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FF0000"/>
                  </a:solidFill>
                </a:rPr>
                <a:t>Sistema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operativo</a:t>
              </a:r>
              <a:r>
                <a:rPr lang="fr-FR" sz="2000" dirty="0" smtClean="0">
                  <a:solidFill>
                    <a:srgbClr val="FF0000"/>
                  </a:solidFill>
                </a:rPr>
                <a:t> y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programas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instalados</a:t>
              </a:r>
              <a:endParaRPr lang="fr-FR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635691" y="1974129"/>
            <a:ext cx="2880320" cy="4191175"/>
            <a:chOff x="539552" y="1628800"/>
            <a:chExt cx="2880320" cy="4191175"/>
          </a:xfrm>
        </p:grpSpPr>
        <p:sp>
          <p:nvSpPr>
            <p:cNvPr id="29" name="Rectangle 28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39552" y="1662936"/>
              <a:ext cx="2880320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00B050"/>
                  </a:solidFill>
                </a:rPr>
                <a:t>Archivos</a:t>
              </a:r>
              <a:endParaRPr lang="fr-FR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1" name="Rectangle à coins arrondis 30"/>
          <p:cNvSpPr/>
          <p:nvPr/>
        </p:nvSpPr>
        <p:spPr>
          <a:xfrm>
            <a:off x="683568" y="3242730"/>
            <a:ext cx="2592288" cy="4019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/>
              <a:t>O</a:t>
            </a:r>
            <a:r>
              <a:rPr lang="fr-FR" sz="2000" dirty="0" err="1" smtClean="0"/>
              <a:t>tros</a:t>
            </a:r>
            <a:endParaRPr lang="fr-FR" sz="2000" dirty="0"/>
          </a:p>
        </p:txBody>
      </p: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0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1520" y="1052736"/>
            <a:ext cx="8568952" cy="525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2075891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53756" y="5186946"/>
            <a:ext cx="2592288" cy="76200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smtClean="0"/>
              <a:t>Linux </a:t>
            </a:r>
            <a:r>
              <a:rPr lang="fr-FR" sz="2000" dirty="0" err="1" smtClean="0"/>
              <a:t>Ubuntu</a:t>
            </a:r>
            <a:endParaRPr lang="fr-FR" sz="20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53757" y="3890802"/>
            <a:ext cx="2592288" cy="105472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Motor</a:t>
            </a:r>
            <a:r>
              <a:rPr lang="fr-FR" sz="2000" dirty="0" smtClean="0"/>
              <a:t> </a:t>
            </a:r>
            <a:r>
              <a:rPr lang="fr-FR" sz="2000" dirty="0" err="1" smtClean="0"/>
              <a:t>servidor</a:t>
            </a:r>
            <a:r>
              <a:rPr lang="fr-FR" sz="2000" dirty="0" smtClean="0"/>
              <a:t> web:</a:t>
            </a:r>
          </a:p>
          <a:p>
            <a:pPr algn="ctr">
              <a:defRPr/>
            </a:pPr>
            <a:r>
              <a:rPr lang="fr-FR" sz="2000" dirty="0" smtClean="0"/>
              <a:t>Apache + </a:t>
            </a:r>
            <a:r>
              <a:rPr lang="fr-FR" sz="2000" dirty="0" err="1" smtClean="0"/>
              <a:t>Tomcat</a:t>
            </a:r>
            <a:r>
              <a:rPr lang="fr-FR" sz="2000" dirty="0" smtClean="0"/>
              <a:t> </a:t>
            </a:r>
          </a:p>
          <a:p>
            <a:pPr algn="ctr">
              <a:defRPr/>
            </a:pPr>
            <a:r>
              <a:rPr lang="fr-FR" sz="2000" dirty="0" smtClean="0"/>
              <a:t>+ </a:t>
            </a:r>
            <a:r>
              <a:rPr lang="fr-FR" sz="2000" dirty="0" err="1" smtClean="0"/>
              <a:t>nginx</a:t>
            </a:r>
            <a:endParaRPr lang="fr-FR" sz="20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779440" y="2876572"/>
            <a:ext cx="2592821" cy="3072376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Mapas</a:t>
            </a:r>
            <a:r>
              <a:rPr lang="fr-FR" sz="2000" dirty="0" smtClean="0"/>
              <a:t> al </a:t>
            </a:r>
            <a:r>
              <a:rPr lang="fr-FR" sz="2000" dirty="0" err="1" smtClean="0"/>
              <a:t>formato</a:t>
            </a:r>
            <a:r>
              <a:rPr lang="fr-FR" sz="2000" dirty="0" smtClean="0"/>
              <a:t> </a:t>
            </a:r>
            <a:r>
              <a:rPr lang="fr-FR" sz="2000" dirty="0" err="1" smtClean="0"/>
              <a:t>pdf</a:t>
            </a:r>
            <a:r>
              <a:rPr lang="fr-FR" sz="2000" dirty="0" smtClean="0"/>
              <a:t>, </a:t>
            </a:r>
            <a:r>
              <a:rPr lang="fr-FR" sz="2000" dirty="0" err="1" smtClean="0"/>
              <a:t>fotos</a:t>
            </a:r>
            <a:r>
              <a:rPr lang="fr-FR" sz="2000" dirty="0" smtClean="0"/>
              <a:t>, </a:t>
            </a:r>
            <a:r>
              <a:rPr lang="fr-FR" sz="2000" dirty="0" err="1" smtClean="0"/>
              <a:t>imagenes</a:t>
            </a:r>
            <a:r>
              <a:rPr lang="fr-FR" sz="2000" dirty="0" smtClean="0"/>
              <a:t>, </a:t>
            </a:r>
            <a:r>
              <a:rPr lang="fr-FR" sz="2000" dirty="0" err="1" smtClean="0"/>
              <a:t>metadatos</a:t>
            </a:r>
            <a:r>
              <a:rPr lang="fr-FR" sz="2000" dirty="0" smtClean="0"/>
              <a:t>, etc.</a:t>
            </a:r>
            <a:endParaRPr lang="fr-FR" sz="200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39552" y="1946586"/>
            <a:ext cx="2880320" cy="4191175"/>
            <a:chOff x="539552" y="1628800"/>
            <a:chExt cx="2880320" cy="4191175"/>
          </a:xfrm>
        </p:grpSpPr>
        <p:sp>
          <p:nvSpPr>
            <p:cNvPr id="3" name="Rectangle 2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39552" y="1662936"/>
              <a:ext cx="2880320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FF0000"/>
                  </a:solidFill>
                </a:rPr>
                <a:t>Sistema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operativo</a:t>
              </a:r>
              <a:r>
                <a:rPr lang="fr-FR" sz="2000" dirty="0" smtClean="0">
                  <a:solidFill>
                    <a:srgbClr val="FF0000"/>
                  </a:solidFill>
                </a:rPr>
                <a:t> y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programas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instalados</a:t>
              </a:r>
              <a:endParaRPr lang="fr-FR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635691" y="1974129"/>
            <a:ext cx="2880320" cy="4191175"/>
            <a:chOff x="539552" y="1628800"/>
            <a:chExt cx="2880320" cy="4191175"/>
          </a:xfrm>
        </p:grpSpPr>
        <p:sp>
          <p:nvSpPr>
            <p:cNvPr id="29" name="Rectangle 28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39552" y="1662936"/>
              <a:ext cx="2880320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00B050"/>
                  </a:solidFill>
                </a:rPr>
                <a:t>Archivos</a:t>
              </a:r>
              <a:endParaRPr lang="fr-FR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1" name="Rectangle à coins arrondis 30"/>
          <p:cNvSpPr/>
          <p:nvPr/>
        </p:nvSpPr>
        <p:spPr>
          <a:xfrm>
            <a:off x="683568" y="3242730"/>
            <a:ext cx="2592288" cy="4019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/>
              <a:t>O</a:t>
            </a:r>
            <a:r>
              <a:rPr lang="fr-FR" sz="2000" dirty="0" err="1" smtClean="0"/>
              <a:t>tros</a:t>
            </a:r>
            <a:endParaRPr lang="fr-FR" sz="2000" dirty="0"/>
          </a:p>
        </p:txBody>
      </p:sp>
      <p:sp>
        <p:nvSpPr>
          <p:cNvPr id="3072" name="ZoneTexte 3071"/>
          <p:cNvSpPr txBox="1"/>
          <p:nvPr/>
        </p:nvSpPr>
        <p:spPr>
          <a:xfrm>
            <a:off x="251520" y="119675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solidFill>
                  <a:srgbClr val="0070C0"/>
                </a:solidFill>
              </a:rPr>
              <a:t>Maquina</a:t>
            </a:r>
            <a:r>
              <a:rPr lang="fr-FR" sz="2400" b="1" dirty="0" smtClean="0">
                <a:solidFill>
                  <a:srgbClr val="0070C0"/>
                </a:solidFill>
              </a:rPr>
              <a:t> </a:t>
            </a:r>
            <a:r>
              <a:rPr lang="fr-FR" sz="2400" b="1" dirty="0" err="1" smtClean="0">
                <a:solidFill>
                  <a:srgbClr val="0070C0"/>
                </a:solidFill>
              </a:rPr>
              <a:t>virtual</a:t>
            </a:r>
            <a:r>
              <a:rPr lang="fr-FR" sz="2400" b="1" dirty="0" smtClean="0">
                <a:solidFill>
                  <a:srgbClr val="0070C0"/>
                </a:solidFill>
              </a:rPr>
              <a:t> que </a:t>
            </a:r>
            <a:r>
              <a:rPr lang="fr-FR" sz="2400" b="1" dirty="0" err="1" smtClean="0">
                <a:solidFill>
                  <a:srgbClr val="0070C0"/>
                </a:solidFill>
              </a:rPr>
              <a:t>contiene</a:t>
            </a:r>
            <a:r>
              <a:rPr lang="fr-FR" sz="2400" b="1" dirty="0" smtClean="0">
                <a:solidFill>
                  <a:srgbClr val="0070C0"/>
                </a:solidFill>
              </a:rPr>
              <a:t> </a:t>
            </a:r>
            <a:r>
              <a:rPr lang="fr-FR" sz="2400" b="1" dirty="0" err="1" smtClean="0">
                <a:solidFill>
                  <a:srgbClr val="0070C0"/>
                </a:solidFill>
              </a:rPr>
              <a:t>todo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0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/>
              <a:t>El </a:t>
            </a:r>
            <a:r>
              <a:rPr lang="fr-FR" b="1" dirty="0" err="1" smtClean="0"/>
              <a:t>servidor</a:t>
            </a:r>
            <a:r>
              <a:rPr lang="fr-FR" b="1" dirty="0" smtClean="0"/>
              <a:t> de </a:t>
            </a:r>
            <a:r>
              <a:rPr lang="fr-FR" b="1" dirty="0" err="1" smtClean="0"/>
              <a:t>mapas</a:t>
            </a:r>
            <a:endParaRPr lang="fr-FR" b="1" dirty="0" smtClean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63888" y="2348880"/>
            <a:ext cx="1944216" cy="2338623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smtClean="0"/>
              <a:t>SERVIDOR</a:t>
            </a:r>
          </a:p>
          <a:p>
            <a:pPr algn="ctr">
              <a:defRPr/>
            </a:pPr>
            <a:r>
              <a:rPr lang="fr-FR" sz="2000" smtClean="0"/>
              <a:t>MAPAS</a:t>
            </a:r>
            <a:endParaRPr lang="fr-FR" sz="20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926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/>
              <a:t>El </a:t>
            </a:r>
            <a:r>
              <a:rPr lang="fr-FR" b="1" dirty="0" err="1" smtClean="0"/>
              <a:t>servidor</a:t>
            </a:r>
            <a:r>
              <a:rPr lang="fr-FR" b="1" dirty="0" smtClean="0"/>
              <a:t> de </a:t>
            </a:r>
            <a:r>
              <a:rPr lang="fr-FR" b="1" dirty="0" err="1" smtClean="0"/>
              <a:t>mapas</a:t>
            </a:r>
            <a:endParaRPr lang="fr-FR" b="1" dirty="0" smtClean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8322" y="2342613"/>
            <a:ext cx="2187732" cy="263154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smtClean="0"/>
              <a:t>SERVIDOR</a:t>
            </a:r>
          </a:p>
          <a:p>
            <a:pPr algn="ctr">
              <a:defRPr/>
            </a:pPr>
            <a:r>
              <a:rPr lang="fr-FR" sz="2000" smtClean="0"/>
              <a:t>MAPAS</a:t>
            </a:r>
            <a:endParaRPr lang="fr-FR" sz="20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5611109" y="1684018"/>
            <a:ext cx="3099093" cy="3617189"/>
            <a:chOff x="5611109" y="1684018"/>
            <a:chExt cx="3099093" cy="3617189"/>
          </a:xfrm>
        </p:grpSpPr>
        <p:sp>
          <p:nvSpPr>
            <p:cNvPr id="16" name="Organigramme : Disque magnétique 15"/>
            <p:cNvSpPr/>
            <p:nvPr/>
          </p:nvSpPr>
          <p:spPr>
            <a:xfrm>
              <a:off x="5611109" y="1684018"/>
              <a:ext cx="3099093" cy="3617189"/>
            </a:xfrm>
            <a:prstGeom prst="flowChartMagneticDisk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BD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ESPACIAL</a:t>
              </a:r>
              <a:endParaRPr lang="fr-FR" sz="1400" dirty="0"/>
            </a:p>
          </p:txBody>
        </p:sp>
        <p:pic>
          <p:nvPicPr>
            <p:cNvPr id="15362" name="Picture 2" descr="E:\Mes documents\GitHub\Solinette\documentation\SIRAD_Arquitectura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4" t="2301" r="65718"/>
            <a:stretch/>
          </p:blipFill>
          <p:spPr bwMode="auto">
            <a:xfrm>
              <a:off x="6118134" y="1985342"/>
              <a:ext cx="2085042" cy="30145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Double flèche horizontale 23"/>
          <p:cNvSpPr/>
          <p:nvPr/>
        </p:nvSpPr>
        <p:spPr>
          <a:xfrm>
            <a:off x="2856054" y="3550433"/>
            <a:ext cx="2755055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/>
              <a:t>El </a:t>
            </a:r>
            <a:r>
              <a:rPr lang="fr-FR" b="1" dirty="0" err="1" smtClean="0"/>
              <a:t>servidor</a:t>
            </a:r>
            <a:r>
              <a:rPr lang="fr-FR" b="1" dirty="0" smtClean="0"/>
              <a:t> de </a:t>
            </a:r>
            <a:r>
              <a:rPr lang="fr-FR" b="1" dirty="0" err="1" smtClean="0"/>
              <a:t>mapas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611560" y="2176842"/>
            <a:ext cx="2187732" cy="263154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smtClean="0"/>
              <a:t>SERVIDOR</a:t>
            </a:r>
          </a:p>
          <a:p>
            <a:pPr algn="ctr">
              <a:defRPr/>
            </a:pPr>
            <a:r>
              <a:rPr lang="fr-FR" sz="2000" smtClean="0"/>
              <a:t>MAPAS</a:t>
            </a:r>
            <a:endParaRPr lang="fr-FR" sz="200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21" y="3600561"/>
            <a:ext cx="2519694" cy="797903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5835528" y="1918725"/>
            <a:ext cx="2696912" cy="3147773"/>
            <a:chOff x="5611109" y="1684018"/>
            <a:chExt cx="3099093" cy="3617189"/>
          </a:xfrm>
        </p:grpSpPr>
        <p:sp>
          <p:nvSpPr>
            <p:cNvPr id="34" name="Organigramme : Disque magnétique 33"/>
            <p:cNvSpPr/>
            <p:nvPr/>
          </p:nvSpPr>
          <p:spPr>
            <a:xfrm>
              <a:off x="5611109" y="1684018"/>
              <a:ext cx="3099093" cy="3617189"/>
            </a:xfrm>
            <a:prstGeom prst="flowChartMagneticDisk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BD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ESPACIAL</a:t>
              </a:r>
              <a:endParaRPr lang="fr-FR" sz="1400" dirty="0"/>
            </a:p>
          </p:txBody>
        </p:sp>
        <p:pic>
          <p:nvPicPr>
            <p:cNvPr id="35" name="Picture 2" descr="E:\Mes documents\GitHub\Solinette\documentation\SIRAD_Arquitectura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4" t="2301" r="65718"/>
            <a:stretch/>
          </p:blipFill>
          <p:spPr bwMode="auto">
            <a:xfrm>
              <a:off x="6118134" y="1985342"/>
              <a:ext cx="2085042" cy="30145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Double flèche horizontale 36"/>
          <p:cNvSpPr/>
          <p:nvPr/>
        </p:nvSpPr>
        <p:spPr>
          <a:xfrm>
            <a:off x="2843808" y="3384662"/>
            <a:ext cx="288032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/>
              <a:t>El </a:t>
            </a:r>
            <a:r>
              <a:rPr lang="fr-FR" b="1" dirty="0" err="1" smtClean="0"/>
              <a:t>servidor</a:t>
            </a:r>
            <a:r>
              <a:rPr lang="fr-FR" b="1" dirty="0" smtClean="0"/>
              <a:t> de </a:t>
            </a:r>
            <a:r>
              <a:rPr lang="fr-FR" b="1" dirty="0" err="1" smtClean="0"/>
              <a:t>mapas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64" y="2636912"/>
            <a:ext cx="2384407" cy="675742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5835528" y="1918725"/>
            <a:ext cx="2696912" cy="3147773"/>
            <a:chOff x="5611109" y="1684018"/>
            <a:chExt cx="3099093" cy="3617189"/>
          </a:xfrm>
        </p:grpSpPr>
        <p:sp>
          <p:nvSpPr>
            <p:cNvPr id="25" name="Organigramme : Disque magnétique 24"/>
            <p:cNvSpPr/>
            <p:nvPr/>
          </p:nvSpPr>
          <p:spPr>
            <a:xfrm>
              <a:off x="5611109" y="1684018"/>
              <a:ext cx="3099093" cy="3617189"/>
            </a:xfrm>
            <a:prstGeom prst="flowChartMagneticDisk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BD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ESPACIAL</a:t>
              </a:r>
              <a:endParaRPr lang="fr-FR" sz="1400" dirty="0"/>
            </a:p>
          </p:txBody>
        </p:sp>
        <p:pic>
          <p:nvPicPr>
            <p:cNvPr id="26" name="Picture 2" descr="E:\Mes documents\GitHub\Solinette\documentation\SIRAD_Arquitectura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4" t="2301" r="65718"/>
            <a:stretch/>
          </p:blipFill>
          <p:spPr bwMode="auto">
            <a:xfrm>
              <a:off x="6118134" y="1985342"/>
              <a:ext cx="2085042" cy="30145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à coins arrondis 31"/>
          <p:cNvSpPr/>
          <p:nvPr/>
        </p:nvSpPr>
        <p:spPr>
          <a:xfrm>
            <a:off x="611560" y="2176842"/>
            <a:ext cx="2187732" cy="263154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smtClean="0"/>
              <a:t>SERVIDOR</a:t>
            </a:r>
          </a:p>
          <a:p>
            <a:pPr algn="ctr">
              <a:defRPr/>
            </a:pPr>
            <a:r>
              <a:rPr lang="fr-FR" sz="2000" smtClean="0"/>
              <a:t>MAPAS</a:t>
            </a:r>
            <a:endParaRPr lang="fr-FR" sz="2000"/>
          </a:p>
        </p:txBody>
      </p:sp>
      <p:sp>
        <p:nvSpPr>
          <p:cNvPr id="33" name="Double flèche horizontale 32"/>
          <p:cNvSpPr/>
          <p:nvPr/>
        </p:nvSpPr>
        <p:spPr>
          <a:xfrm>
            <a:off x="2843808" y="3384662"/>
            <a:ext cx="288032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21" y="3600561"/>
            <a:ext cx="2519694" cy="7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/>
              <a:t>El </a:t>
            </a:r>
            <a:r>
              <a:rPr lang="fr-FR" b="1" dirty="0" err="1" smtClean="0"/>
              <a:t>servidor</a:t>
            </a:r>
            <a:r>
              <a:rPr lang="fr-FR" b="1" dirty="0" smtClean="0"/>
              <a:t> de </a:t>
            </a:r>
            <a:r>
              <a:rPr lang="fr-FR" b="1" dirty="0" err="1" smtClean="0"/>
              <a:t>mapas</a:t>
            </a:r>
            <a:endParaRPr lang="fr-FR" b="1" dirty="0" smtClean="0"/>
          </a:p>
        </p:txBody>
      </p:sp>
      <p:sp>
        <p:nvSpPr>
          <p:cNvPr id="17" name="Rectangle à coins arrondis 16"/>
          <p:cNvSpPr/>
          <p:nvPr/>
        </p:nvSpPr>
        <p:spPr>
          <a:xfrm>
            <a:off x="2997836" y="2780928"/>
            <a:ext cx="1584176" cy="1905545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smtClean="0"/>
              <a:t>SERVIDOR</a:t>
            </a:r>
          </a:p>
          <a:p>
            <a:pPr algn="ctr">
              <a:defRPr/>
            </a:pPr>
            <a:r>
              <a:rPr lang="fr-FR" sz="2000" smtClean="0"/>
              <a:t>MAPAS</a:t>
            </a:r>
            <a:endParaRPr lang="fr-FR" sz="20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70" y="3800261"/>
            <a:ext cx="1543165" cy="48866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61" y="3039514"/>
            <a:ext cx="1543165" cy="43733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66" y="2923034"/>
            <a:ext cx="1632292" cy="3619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6258538" y="2420021"/>
            <a:ext cx="2121978" cy="2476723"/>
            <a:chOff x="5611109" y="1684018"/>
            <a:chExt cx="3099093" cy="3617189"/>
          </a:xfrm>
        </p:grpSpPr>
        <p:sp>
          <p:nvSpPr>
            <p:cNvPr id="16" name="Organigramme : Disque magnétique 15"/>
            <p:cNvSpPr/>
            <p:nvPr/>
          </p:nvSpPr>
          <p:spPr>
            <a:xfrm>
              <a:off x="5611109" y="1684018"/>
              <a:ext cx="3099093" cy="3617189"/>
            </a:xfrm>
            <a:prstGeom prst="flowChartMagneticDisk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BD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ESPACIAL</a:t>
              </a:r>
              <a:endParaRPr lang="fr-FR" sz="1400" dirty="0"/>
            </a:p>
          </p:txBody>
        </p:sp>
        <p:pic>
          <p:nvPicPr>
            <p:cNvPr id="15362" name="Picture 2" descr="E:\Mes documents\GitHub\Solinette\documentation\SIRAD_Arquitectura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4" t="2301" r="65718"/>
            <a:stretch/>
          </p:blipFill>
          <p:spPr bwMode="auto">
            <a:xfrm>
              <a:off x="6118134" y="1985342"/>
              <a:ext cx="2085042" cy="30145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Double flèche horizontale 23"/>
          <p:cNvSpPr/>
          <p:nvPr/>
        </p:nvSpPr>
        <p:spPr>
          <a:xfrm>
            <a:off x="4607504" y="3550433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Flèche droite 4"/>
          <p:cNvSpPr/>
          <p:nvPr/>
        </p:nvSpPr>
        <p:spPr>
          <a:xfrm rot="10800000">
            <a:off x="899591" y="3550433"/>
            <a:ext cx="2098243" cy="2218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1655386" y="3264841"/>
            <a:ext cx="1028255" cy="1028255"/>
            <a:chOff x="4332510" y="3109943"/>
            <a:chExt cx="1028255" cy="1028255"/>
          </a:xfrm>
        </p:grpSpPr>
        <p:sp>
          <p:nvSpPr>
            <p:cNvPr id="23" name="Parallélogramme 22"/>
            <p:cNvSpPr/>
            <p:nvPr/>
          </p:nvSpPr>
          <p:spPr>
            <a:xfrm>
              <a:off x="4332510" y="3109943"/>
              <a:ext cx="418655" cy="418655"/>
            </a:xfrm>
            <a:prstGeom prst="parallelogram">
              <a:avLst/>
            </a:prstGeom>
            <a:gradFill>
              <a:gsLst>
                <a:gs pos="0">
                  <a:schemeClr val="accent4">
                    <a:tint val="50000"/>
                    <a:satMod val="300000"/>
                    <a:alpha val="37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Parallélogramme 26"/>
            <p:cNvSpPr/>
            <p:nvPr/>
          </p:nvSpPr>
          <p:spPr>
            <a:xfrm>
              <a:off x="4484910" y="3262343"/>
              <a:ext cx="418655" cy="418655"/>
            </a:xfrm>
            <a:prstGeom prst="parallelogram">
              <a:avLst/>
            </a:prstGeom>
            <a:gradFill>
              <a:gsLst>
                <a:gs pos="0">
                  <a:schemeClr val="accent4">
                    <a:tint val="50000"/>
                    <a:satMod val="300000"/>
                    <a:alpha val="37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Parallélogramme 27"/>
            <p:cNvSpPr/>
            <p:nvPr/>
          </p:nvSpPr>
          <p:spPr>
            <a:xfrm>
              <a:off x="4637310" y="3414743"/>
              <a:ext cx="418655" cy="418655"/>
            </a:xfrm>
            <a:prstGeom prst="parallelogram">
              <a:avLst/>
            </a:prstGeom>
            <a:gradFill>
              <a:gsLst>
                <a:gs pos="0">
                  <a:schemeClr val="accent4">
                    <a:tint val="50000"/>
                    <a:satMod val="300000"/>
                    <a:alpha val="37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Parallélogramme 28"/>
            <p:cNvSpPr/>
            <p:nvPr/>
          </p:nvSpPr>
          <p:spPr>
            <a:xfrm>
              <a:off x="4789710" y="3567143"/>
              <a:ext cx="418655" cy="418655"/>
            </a:xfrm>
            <a:prstGeom prst="parallelogram">
              <a:avLst/>
            </a:prstGeom>
            <a:gradFill>
              <a:gsLst>
                <a:gs pos="0">
                  <a:schemeClr val="accent4">
                    <a:tint val="50000"/>
                    <a:satMod val="300000"/>
                    <a:alpha val="37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Parallélogramme 29"/>
            <p:cNvSpPr/>
            <p:nvPr/>
          </p:nvSpPr>
          <p:spPr>
            <a:xfrm>
              <a:off x="4942110" y="3719543"/>
              <a:ext cx="418655" cy="418655"/>
            </a:xfrm>
            <a:prstGeom prst="parallelogram">
              <a:avLst/>
            </a:prstGeom>
            <a:gradFill>
              <a:gsLst>
                <a:gs pos="0">
                  <a:schemeClr val="accent4">
                    <a:tint val="50000"/>
                    <a:satMod val="300000"/>
                    <a:alpha val="37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19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Aplicación web</a:t>
            </a:r>
            <a:endParaRPr lang="fr-FR" b="1" dirty="0" smtClean="0"/>
          </a:p>
        </p:txBody>
      </p:sp>
      <p:sp>
        <p:nvSpPr>
          <p:cNvPr id="14" name="Rectangle à coins arrondis 13"/>
          <p:cNvSpPr/>
          <p:nvPr/>
        </p:nvSpPr>
        <p:spPr>
          <a:xfrm>
            <a:off x="3541746" y="2223422"/>
            <a:ext cx="2013277" cy="2524374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 smtClean="0"/>
              <a:t>APLICACION</a:t>
            </a:r>
          </a:p>
          <a:p>
            <a:pPr algn="ctr">
              <a:defRPr/>
            </a:pPr>
            <a:r>
              <a:rPr lang="fr-FR" sz="1400" dirty="0" smtClean="0"/>
              <a:t>WEB</a:t>
            </a:r>
            <a:endParaRPr lang="fr-FR" sz="1400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926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Aplicación web</a:t>
            </a:r>
            <a:endParaRPr lang="fr-FR" b="1" dirty="0" smtClean="0"/>
          </a:p>
        </p:txBody>
      </p:sp>
      <p:sp>
        <p:nvSpPr>
          <p:cNvPr id="14" name="Rectangle à coins arrondis 13"/>
          <p:cNvSpPr/>
          <p:nvPr/>
        </p:nvSpPr>
        <p:spPr>
          <a:xfrm>
            <a:off x="5796136" y="2201328"/>
            <a:ext cx="2013277" cy="2524374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smtClean="0"/>
              <a:t>APLICACION</a:t>
            </a:r>
          </a:p>
          <a:p>
            <a:pPr algn="ctr">
              <a:defRPr/>
            </a:pPr>
            <a:r>
              <a:rPr lang="fr-FR" sz="1400" smtClean="0"/>
              <a:t>WEB</a:t>
            </a:r>
            <a:endParaRPr lang="fr-FR" sz="1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85111"/>
            <a:ext cx="2172652" cy="75680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39952" y="2850704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/>
              <a:t>=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590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Arquitectura global</a:t>
            </a:r>
            <a:endParaRPr lang="fr-FR" b="1" smtClean="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3851920" y="3212976"/>
            <a:ext cx="1223963" cy="720725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/>
              <a:t>Usuario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Aplicación web</a:t>
            </a:r>
            <a:endParaRPr lang="fr-FR" b="1" dirty="0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6100967" y="2312008"/>
            <a:ext cx="2015983" cy="2347202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 smtClean="0"/>
              <a:t>BD ADMIN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fr-FR" sz="1400" b="1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1400" dirty="0" smtClean="0"/>
              <a:t>Gestion de </a:t>
            </a:r>
            <a:r>
              <a:rPr lang="fr-FR" sz="1400" dirty="0" err="1" smtClean="0"/>
              <a:t>usuarios</a:t>
            </a:r>
            <a:endParaRPr lang="fr-FR" sz="1400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1400" dirty="0" err="1" smtClean="0"/>
              <a:t>Contraseñas</a:t>
            </a:r>
            <a:endParaRPr lang="fr-FR" sz="1400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1400" dirty="0" smtClean="0"/>
              <a:t>Gestion de las </a:t>
            </a:r>
            <a:r>
              <a:rPr lang="fr-FR" sz="1400" dirty="0" err="1" smtClean="0"/>
              <a:t>relaciones</a:t>
            </a:r>
            <a:r>
              <a:rPr lang="fr-FR" sz="1400" dirty="0" smtClean="0"/>
              <a:t> entre </a:t>
            </a:r>
            <a:r>
              <a:rPr lang="fr-FR" sz="1400" dirty="0" err="1" smtClean="0"/>
              <a:t>archivos</a:t>
            </a:r>
            <a:r>
              <a:rPr lang="fr-FR" sz="1400" dirty="0" smtClean="0"/>
              <a:t> </a:t>
            </a:r>
            <a:r>
              <a:rPr lang="fr-FR" sz="1400" dirty="0" err="1" smtClean="0"/>
              <a:t>del</a:t>
            </a:r>
            <a:r>
              <a:rPr lang="fr-FR" sz="1400" dirty="0" smtClean="0"/>
              <a:t> </a:t>
            </a:r>
            <a:r>
              <a:rPr lang="fr-FR" sz="1400" dirty="0" err="1" smtClean="0"/>
              <a:t>servidor</a:t>
            </a:r>
            <a:r>
              <a:rPr lang="fr-FR" sz="1400" dirty="0" smtClean="0"/>
              <a:t> (</a:t>
            </a:r>
            <a:r>
              <a:rPr lang="fr-FR" sz="1400" dirty="0" err="1" smtClean="0"/>
              <a:t>metadatos</a:t>
            </a:r>
            <a:r>
              <a:rPr lang="fr-FR" sz="1400" dirty="0" smtClean="0"/>
              <a:t>, </a:t>
            </a:r>
            <a:r>
              <a:rPr lang="fr-FR" sz="1400" dirty="0" err="1" smtClean="0"/>
              <a:t>pdf</a:t>
            </a:r>
            <a:r>
              <a:rPr lang="fr-FR" sz="1400" dirty="0" smtClean="0"/>
              <a:t>, …)</a:t>
            </a:r>
            <a:endParaRPr lang="fr-FR" sz="1400" dirty="0"/>
          </a:p>
        </p:txBody>
      </p:sp>
      <p:sp>
        <p:nvSpPr>
          <p:cNvPr id="12" name="Double flèche horizontale 11"/>
          <p:cNvSpPr/>
          <p:nvPr/>
        </p:nvSpPr>
        <p:spPr>
          <a:xfrm>
            <a:off x="4281021" y="3377659"/>
            <a:ext cx="1819947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292411" y="2223422"/>
            <a:ext cx="2013277" cy="2524374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smtClean="0"/>
              <a:t>APLICACION</a:t>
            </a:r>
          </a:p>
          <a:p>
            <a:pPr algn="ctr">
              <a:defRPr/>
            </a:pPr>
            <a:r>
              <a:rPr lang="fr-FR" sz="1400" smtClean="0"/>
              <a:t>WEB</a:t>
            </a:r>
            <a:endParaRPr lang="fr-FR" sz="1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5" y="3157371"/>
            <a:ext cx="1884620" cy="656476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0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uble flèche horizontale 24"/>
          <p:cNvSpPr/>
          <p:nvPr/>
        </p:nvSpPr>
        <p:spPr>
          <a:xfrm>
            <a:off x="2576431" y="3627732"/>
            <a:ext cx="2139585" cy="25060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Interfaz usuario</a:t>
            </a:r>
            <a:endParaRPr lang="fr-FR" b="1" dirty="0" smtClean="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757540" y="3224518"/>
            <a:ext cx="1807020" cy="1064056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/>
              <a:t>Usuario</a:t>
            </a:r>
            <a:endParaRPr lang="fr-FR" dirty="0"/>
          </a:p>
        </p:txBody>
      </p:sp>
      <p:sp>
        <p:nvSpPr>
          <p:cNvPr id="6" name="Nuage 5"/>
          <p:cNvSpPr/>
          <p:nvPr/>
        </p:nvSpPr>
        <p:spPr>
          <a:xfrm>
            <a:off x="3131840" y="3351870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6386" name="Picture 2" descr="E:\Mes documents\GitHub\Solinette\documentation\SIRAD_Vistaz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6024"/>
            <a:ext cx="4567293" cy="2263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0789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uble flèche horizontale 24"/>
          <p:cNvSpPr/>
          <p:nvPr/>
        </p:nvSpPr>
        <p:spPr>
          <a:xfrm>
            <a:off x="2576431" y="3627732"/>
            <a:ext cx="2520280" cy="25060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Interfaz usuario</a:t>
            </a:r>
            <a:endParaRPr lang="fr-FR" b="1" dirty="0" smtClean="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757540" y="3224518"/>
            <a:ext cx="1807020" cy="1064056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/>
              <a:t>Usuario</a:t>
            </a:r>
            <a:endParaRPr lang="fr-FR" dirty="0"/>
          </a:p>
        </p:txBody>
      </p:sp>
      <p:sp>
        <p:nvSpPr>
          <p:cNvPr id="6" name="Nuage 5"/>
          <p:cNvSpPr/>
          <p:nvPr/>
        </p:nvSpPr>
        <p:spPr>
          <a:xfrm>
            <a:off x="3306852" y="3351870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5" t="38567" r="20093" b="41559"/>
          <a:stretch/>
        </p:blipFill>
        <p:spPr>
          <a:xfrm>
            <a:off x="5595210" y="3861048"/>
            <a:ext cx="2117041" cy="69666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6" y="5013176"/>
            <a:ext cx="2038088" cy="5012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1" y="2708920"/>
            <a:ext cx="1483098" cy="790985"/>
          </a:xfrm>
          <a:prstGeom prst="rect">
            <a:avLst/>
          </a:prstGeom>
        </p:spPr>
      </p:pic>
      <p:grpSp>
        <p:nvGrpSpPr>
          <p:cNvPr id="24" name="Groupe 23"/>
          <p:cNvGrpSpPr/>
          <p:nvPr/>
        </p:nvGrpSpPr>
        <p:grpSpPr>
          <a:xfrm>
            <a:off x="5108587" y="1700808"/>
            <a:ext cx="3168352" cy="4104456"/>
            <a:chOff x="5148064" y="1196752"/>
            <a:chExt cx="3168352" cy="41044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5148064" y="1196752"/>
              <a:ext cx="3168352" cy="4104456"/>
            </a:xfrm>
            <a:prstGeom prst="rect">
              <a:avLst/>
            </a:prstGeom>
            <a:solidFill>
              <a:schemeClr val="accent2">
                <a:alpha val="29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148064" y="1199762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err="1" smtClean="0">
                  <a:solidFill>
                    <a:srgbClr val="C00000"/>
                  </a:solidFill>
                </a:rPr>
                <a:t>Impresion</a:t>
              </a:r>
              <a:r>
                <a:rPr lang="fr-FR" sz="1600" b="1" dirty="0" smtClean="0">
                  <a:solidFill>
                    <a:srgbClr val="C00000"/>
                  </a:solidFill>
                </a:rPr>
                <a:t> </a:t>
              </a:r>
              <a:r>
                <a:rPr lang="fr-FR" sz="1600" b="1" dirty="0" err="1" smtClean="0">
                  <a:solidFill>
                    <a:srgbClr val="C00000"/>
                  </a:solidFill>
                </a:rPr>
                <a:t>mapas</a:t>
              </a:r>
              <a:r>
                <a:rPr lang="fr-FR" sz="1600" b="1" dirty="0" smtClean="0">
                  <a:solidFill>
                    <a:srgbClr val="C00000"/>
                  </a:solidFill>
                </a:rPr>
                <a:t>, consultas tablas, ...</a:t>
              </a:r>
              <a:endParaRPr lang="fr-FR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2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188639"/>
            <a:ext cx="785656" cy="108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291587" cy="665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-14858" y="1988840"/>
            <a:ext cx="9144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Gracias </a:t>
            </a:r>
            <a:r>
              <a:rPr lang="fr-FR" sz="3200" dirty="0" err="1" smtClean="0"/>
              <a:t>por</a:t>
            </a:r>
            <a:r>
              <a:rPr lang="fr-FR" sz="3200" dirty="0" smtClean="0"/>
              <a:t> su </a:t>
            </a:r>
            <a:r>
              <a:rPr lang="fr-FR" sz="3200" dirty="0" err="1" smtClean="0"/>
              <a:t>atencion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7237434" y="6093296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Pierre Vernier</a:t>
            </a:r>
          </a:p>
          <a:p>
            <a:r>
              <a:rPr lang="fr-FR" sz="1400" dirty="0" smtClean="0"/>
              <a:t>Julien Moura (IRD)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7253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Arquitectura global</a:t>
            </a:r>
            <a:endParaRPr lang="fr-FR" b="1" smtClean="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107504" y="3464718"/>
            <a:ext cx="1223963" cy="720725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/>
              <a:t>Usuario</a:t>
            </a:r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1331467" y="3717131"/>
            <a:ext cx="1512888" cy="1444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844355" y="2645718"/>
            <a:ext cx="935557" cy="228728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1400" smtClean="0"/>
              <a:t>SERVIDOR</a:t>
            </a:r>
            <a:endParaRPr lang="fr-FR" sz="1400"/>
          </a:p>
        </p:txBody>
      </p:sp>
      <p:sp>
        <p:nvSpPr>
          <p:cNvPr id="6" name="Nuage 5"/>
          <p:cNvSpPr/>
          <p:nvPr/>
        </p:nvSpPr>
        <p:spPr>
          <a:xfrm>
            <a:off x="1558191" y="3411737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55888" y="3744404"/>
            <a:ext cx="540000" cy="108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Arquitectura global</a:t>
            </a:r>
            <a:endParaRPr lang="fr-FR" b="1" smtClean="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107504" y="3464718"/>
            <a:ext cx="1223963" cy="720725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/>
              <a:t>Usuario</a:t>
            </a:r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1331467" y="3717131"/>
            <a:ext cx="1512888" cy="1444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Double flèche horizontale 10"/>
          <p:cNvSpPr/>
          <p:nvPr/>
        </p:nvSpPr>
        <p:spPr>
          <a:xfrm>
            <a:off x="5796013" y="2960686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844355" y="2645718"/>
            <a:ext cx="935557" cy="228728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1400" smtClean="0"/>
              <a:t>SERVIDOR</a:t>
            </a:r>
            <a:endParaRPr lang="fr-FR" sz="1400"/>
          </a:p>
        </p:txBody>
      </p:sp>
      <p:sp>
        <p:nvSpPr>
          <p:cNvPr id="6" name="Nuage 5"/>
          <p:cNvSpPr/>
          <p:nvPr/>
        </p:nvSpPr>
        <p:spPr>
          <a:xfrm>
            <a:off x="1558191" y="3411737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6" name="Organigramme : Disque magnétique 15"/>
          <p:cNvSpPr/>
          <p:nvPr/>
        </p:nvSpPr>
        <p:spPr>
          <a:xfrm>
            <a:off x="7416693" y="2480314"/>
            <a:ext cx="1008112" cy="1176645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BD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ESPACIAL</a:t>
            </a:r>
            <a:endParaRPr lang="fr-FR" sz="1400"/>
          </a:p>
        </p:txBody>
      </p:sp>
      <p:sp>
        <p:nvSpPr>
          <p:cNvPr id="17" name="Rectangle à coins arrondis 16"/>
          <p:cNvSpPr/>
          <p:nvPr/>
        </p:nvSpPr>
        <p:spPr>
          <a:xfrm>
            <a:off x="4644008" y="2672556"/>
            <a:ext cx="1152003" cy="7921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 smtClean="0"/>
              <a:t>SERVIDOR</a:t>
            </a:r>
          </a:p>
          <a:p>
            <a:pPr algn="ctr">
              <a:defRPr/>
            </a:pPr>
            <a:r>
              <a:rPr lang="fr-FR" sz="1400" dirty="0" smtClean="0"/>
              <a:t>MAPAS</a:t>
            </a:r>
            <a:endParaRPr lang="fr-FR" sz="1400" dirty="0"/>
          </a:p>
        </p:txBody>
      </p:sp>
      <p:sp>
        <p:nvSpPr>
          <p:cNvPr id="5" name="Virage 4"/>
          <p:cNvSpPr/>
          <p:nvPr/>
        </p:nvSpPr>
        <p:spPr>
          <a:xfrm>
            <a:off x="4211960" y="2960687"/>
            <a:ext cx="432000" cy="891874"/>
          </a:xfrm>
          <a:prstGeom prst="ben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55888" y="3744404"/>
            <a:ext cx="540000" cy="108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Arquitectura global</a:t>
            </a:r>
            <a:endParaRPr lang="fr-FR" b="1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7416693" y="3868185"/>
            <a:ext cx="1007871" cy="1249176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BD ADMIN</a:t>
            </a:r>
            <a:endParaRPr lang="fr-FR" sz="140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107504" y="3464718"/>
            <a:ext cx="1223963" cy="720725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/>
              <a:t>Usuario</a:t>
            </a:r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1331467" y="3717131"/>
            <a:ext cx="1512888" cy="1444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Double flèche horizontale 10"/>
          <p:cNvSpPr/>
          <p:nvPr/>
        </p:nvSpPr>
        <p:spPr>
          <a:xfrm>
            <a:off x="5796013" y="2960686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" name="Double flèche horizontale 11"/>
          <p:cNvSpPr/>
          <p:nvPr/>
        </p:nvSpPr>
        <p:spPr>
          <a:xfrm>
            <a:off x="5796013" y="4428975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844355" y="2645718"/>
            <a:ext cx="935557" cy="228728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1400" smtClean="0"/>
              <a:t>SERVIDOR</a:t>
            </a:r>
            <a:endParaRPr lang="fr-FR" sz="1400"/>
          </a:p>
        </p:txBody>
      </p:sp>
      <p:sp>
        <p:nvSpPr>
          <p:cNvPr id="14" name="Rectangle à coins arrondis 13"/>
          <p:cNvSpPr/>
          <p:nvPr/>
        </p:nvSpPr>
        <p:spPr>
          <a:xfrm>
            <a:off x="4644008" y="4140844"/>
            <a:ext cx="1152004" cy="7921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smtClean="0"/>
              <a:t>APLICACION</a:t>
            </a:r>
          </a:p>
          <a:p>
            <a:pPr algn="ctr">
              <a:defRPr/>
            </a:pPr>
            <a:r>
              <a:rPr lang="fr-FR" sz="1400" smtClean="0"/>
              <a:t>WEB</a:t>
            </a:r>
            <a:endParaRPr lang="fr-FR" sz="1400"/>
          </a:p>
        </p:txBody>
      </p:sp>
      <p:sp>
        <p:nvSpPr>
          <p:cNvPr id="6" name="Nuage 5"/>
          <p:cNvSpPr/>
          <p:nvPr/>
        </p:nvSpPr>
        <p:spPr>
          <a:xfrm>
            <a:off x="1558191" y="3411737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6" name="Organigramme : Disque magnétique 15"/>
          <p:cNvSpPr/>
          <p:nvPr/>
        </p:nvSpPr>
        <p:spPr>
          <a:xfrm>
            <a:off x="7416693" y="2480314"/>
            <a:ext cx="1008112" cy="1176645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BD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ESPACIAL</a:t>
            </a:r>
            <a:endParaRPr lang="fr-FR" sz="1400"/>
          </a:p>
        </p:txBody>
      </p:sp>
      <p:sp>
        <p:nvSpPr>
          <p:cNvPr id="17" name="Rectangle à coins arrondis 16"/>
          <p:cNvSpPr/>
          <p:nvPr/>
        </p:nvSpPr>
        <p:spPr>
          <a:xfrm>
            <a:off x="4644008" y="2672556"/>
            <a:ext cx="1152003" cy="7921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 smtClean="0"/>
              <a:t>SERVIDOR</a:t>
            </a:r>
          </a:p>
          <a:p>
            <a:pPr algn="ctr">
              <a:defRPr/>
            </a:pPr>
            <a:r>
              <a:rPr lang="fr-FR" sz="1400" dirty="0" smtClean="0"/>
              <a:t>MAPAS</a:t>
            </a:r>
            <a:endParaRPr lang="fr-FR" sz="1400" dirty="0"/>
          </a:p>
        </p:txBody>
      </p:sp>
      <p:sp>
        <p:nvSpPr>
          <p:cNvPr id="5" name="Virage 4"/>
          <p:cNvSpPr/>
          <p:nvPr/>
        </p:nvSpPr>
        <p:spPr>
          <a:xfrm>
            <a:off x="4211960" y="2960687"/>
            <a:ext cx="432000" cy="891874"/>
          </a:xfrm>
          <a:prstGeom prst="ben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Virage 18"/>
          <p:cNvSpPr/>
          <p:nvPr/>
        </p:nvSpPr>
        <p:spPr>
          <a:xfrm rot="10800000" flipH="1">
            <a:off x="4211961" y="3852560"/>
            <a:ext cx="432000" cy="792314"/>
          </a:xfrm>
          <a:prstGeom prst="ben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Arquitectura global</a:t>
            </a:r>
            <a:endParaRPr lang="fr-FR" b="1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7416693" y="3868185"/>
            <a:ext cx="1007871" cy="1249176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BD ADMIN</a:t>
            </a:r>
            <a:endParaRPr lang="fr-FR" sz="140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107504" y="3464718"/>
            <a:ext cx="1223963" cy="720725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/>
              <a:t>Usuario</a:t>
            </a:r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10800000">
            <a:off x="1331467" y="3717131"/>
            <a:ext cx="1512888" cy="1444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Double flèche horizontale 10"/>
          <p:cNvSpPr/>
          <p:nvPr/>
        </p:nvSpPr>
        <p:spPr>
          <a:xfrm>
            <a:off x="5796013" y="2960686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" name="Double flèche horizontale 11"/>
          <p:cNvSpPr/>
          <p:nvPr/>
        </p:nvSpPr>
        <p:spPr>
          <a:xfrm>
            <a:off x="5796013" y="4428975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844355" y="2645718"/>
            <a:ext cx="935557" cy="22872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1400" smtClean="0"/>
              <a:t>SERVIDOR</a:t>
            </a:r>
            <a:endParaRPr lang="fr-FR" sz="1400"/>
          </a:p>
        </p:txBody>
      </p:sp>
      <p:sp>
        <p:nvSpPr>
          <p:cNvPr id="14" name="Rectangle à coins arrondis 13"/>
          <p:cNvSpPr/>
          <p:nvPr/>
        </p:nvSpPr>
        <p:spPr>
          <a:xfrm>
            <a:off x="4644008" y="4140844"/>
            <a:ext cx="1152004" cy="7921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smtClean="0"/>
              <a:t>APLICACION</a:t>
            </a:r>
          </a:p>
          <a:p>
            <a:pPr algn="ctr">
              <a:defRPr/>
            </a:pPr>
            <a:r>
              <a:rPr lang="fr-FR" sz="1400" smtClean="0"/>
              <a:t>WEB</a:t>
            </a:r>
            <a:endParaRPr lang="fr-FR" sz="1400"/>
          </a:p>
        </p:txBody>
      </p:sp>
      <p:sp>
        <p:nvSpPr>
          <p:cNvPr id="6" name="Nuage 5"/>
          <p:cNvSpPr/>
          <p:nvPr/>
        </p:nvSpPr>
        <p:spPr>
          <a:xfrm>
            <a:off x="1558191" y="3411737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6" name="Organigramme : Disque magnétique 15"/>
          <p:cNvSpPr/>
          <p:nvPr/>
        </p:nvSpPr>
        <p:spPr>
          <a:xfrm>
            <a:off x="7416693" y="2480314"/>
            <a:ext cx="1008112" cy="1176645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BD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ESPACIAL</a:t>
            </a:r>
            <a:endParaRPr lang="fr-FR" sz="1400"/>
          </a:p>
        </p:txBody>
      </p:sp>
      <p:sp>
        <p:nvSpPr>
          <p:cNvPr id="17" name="Rectangle à coins arrondis 16"/>
          <p:cNvSpPr/>
          <p:nvPr/>
        </p:nvSpPr>
        <p:spPr>
          <a:xfrm>
            <a:off x="4644008" y="2672556"/>
            <a:ext cx="1152003" cy="7921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 smtClean="0"/>
              <a:t>SERVIDOR</a:t>
            </a:r>
          </a:p>
          <a:p>
            <a:pPr algn="ctr">
              <a:defRPr/>
            </a:pPr>
            <a:r>
              <a:rPr lang="fr-FR" sz="1400" dirty="0" smtClean="0"/>
              <a:t>MAPAS</a:t>
            </a:r>
            <a:endParaRPr lang="fr-FR" sz="1400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22" name="Flèche droite 21"/>
          <p:cNvSpPr/>
          <p:nvPr/>
        </p:nvSpPr>
        <p:spPr>
          <a:xfrm rot="10800000">
            <a:off x="3783700" y="2984851"/>
            <a:ext cx="866713" cy="1675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0800000">
            <a:off x="3777295" y="4453139"/>
            <a:ext cx="866713" cy="1675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6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1844824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926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2075891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53756" y="5186946"/>
            <a:ext cx="2592288" cy="76200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smtClean="0"/>
              <a:t>Linux </a:t>
            </a:r>
            <a:r>
              <a:rPr lang="fr-FR" sz="2000" dirty="0" err="1" smtClean="0"/>
              <a:t>Ubuntu</a:t>
            </a:r>
            <a:endParaRPr lang="fr-FR" sz="2000" dirty="0"/>
          </a:p>
        </p:txBody>
      </p: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539552" y="1946586"/>
            <a:ext cx="2880320" cy="4191175"/>
            <a:chOff x="539552" y="1628800"/>
            <a:chExt cx="2880320" cy="4191175"/>
          </a:xfrm>
        </p:grpSpPr>
        <p:sp>
          <p:nvSpPr>
            <p:cNvPr id="33" name="Rectangle 32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552" y="1662936"/>
              <a:ext cx="2880320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FF0000"/>
                  </a:solidFill>
                </a:rPr>
                <a:t>Sistema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operativo</a:t>
              </a:r>
              <a:r>
                <a:rPr lang="fr-FR" sz="2000" dirty="0" smtClean="0">
                  <a:solidFill>
                    <a:srgbClr val="FF0000"/>
                  </a:solidFill>
                </a:rPr>
                <a:t> y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programas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instalados</a:t>
              </a:r>
              <a:endParaRPr lang="fr-FR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2075891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53756" y="5186946"/>
            <a:ext cx="2592288" cy="76200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smtClean="0"/>
              <a:t>Linux </a:t>
            </a:r>
            <a:r>
              <a:rPr lang="fr-FR" sz="2000" dirty="0" err="1" smtClean="0"/>
              <a:t>Ubuntu</a:t>
            </a:r>
            <a:endParaRPr lang="fr-FR" sz="20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53757" y="3890802"/>
            <a:ext cx="2592288" cy="105472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Motor</a:t>
            </a:r>
            <a:r>
              <a:rPr lang="fr-FR" sz="2000" dirty="0" smtClean="0"/>
              <a:t> </a:t>
            </a:r>
            <a:r>
              <a:rPr lang="fr-FR" sz="2000" dirty="0" err="1" smtClean="0"/>
              <a:t>servidor</a:t>
            </a:r>
            <a:r>
              <a:rPr lang="fr-FR" sz="2000" dirty="0" smtClean="0"/>
              <a:t> web:</a:t>
            </a:r>
          </a:p>
          <a:p>
            <a:pPr algn="ctr">
              <a:defRPr/>
            </a:pPr>
            <a:r>
              <a:rPr lang="fr-FR" sz="2000" dirty="0" smtClean="0"/>
              <a:t>Apache + </a:t>
            </a:r>
            <a:r>
              <a:rPr lang="fr-FR" sz="2000" dirty="0" err="1" smtClean="0"/>
              <a:t>Tomcat</a:t>
            </a:r>
            <a:r>
              <a:rPr lang="fr-FR" sz="2000" dirty="0" smtClean="0"/>
              <a:t> </a:t>
            </a:r>
          </a:p>
          <a:p>
            <a:pPr algn="ctr">
              <a:defRPr/>
            </a:pPr>
            <a:r>
              <a:rPr lang="fr-FR" sz="2000" dirty="0" smtClean="0"/>
              <a:t>+ </a:t>
            </a:r>
            <a:r>
              <a:rPr lang="fr-FR" sz="2000" dirty="0" err="1" smtClean="0"/>
              <a:t>nginx</a:t>
            </a:r>
            <a:endParaRPr lang="fr-FR" sz="200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39552" y="1946586"/>
            <a:ext cx="2880320" cy="4191175"/>
            <a:chOff x="539552" y="1628800"/>
            <a:chExt cx="2880320" cy="4191175"/>
          </a:xfrm>
        </p:grpSpPr>
        <p:sp>
          <p:nvSpPr>
            <p:cNvPr id="3" name="Rectangle 2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39552" y="1662936"/>
              <a:ext cx="2880320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FF0000"/>
                  </a:solidFill>
                </a:rPr>
                <a:t>Sistema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operativo</a:t>
              </a:r>
              <a:r>
                <a:rPr lang="fr-FR" sz="2000" dirty="0" smtClean="0">
                  <a:solidFill>
                    <a:srgbClr val="FF0000"/>
                  </a:solidFill>
                </a:rPr>
                <a:t> y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programas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instalados</a:t>
              </a:r>
              <a:endParaRPr lang="fr-F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0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447</Words>
  <Application>Microsoft Office PowerPoint</Application>
  <PresentationFormat>Affichage à l'écran (4:3)</PresentationFormat>
  <Paragraphs>215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Présentation PowerPoint</vt:lpstr>
      <vt:lpstr>Arquitectura global</vt:lpstr>
      <vt:lpstr>Arquitectura global</vt:lpstr>
      <vt:lpstr>Arquitectura global</vt:lpstr>
      <vt:lpstr>Arquitectura global</vt:lpstr>
      <vt:lpstr>Arquitectura global</vt:lpstr>
      <vt:lpstr>El servidor</vt:lpstr>
      <vt:lpstr>El servidor</vt:lpstr>
      <vt:lpstr>El servidor</vt:lpstr>
      <vt:lpstr>El servidor</vt:lpstr>
      <vt:lpstr>El servidor</vt:lpstr>
      <vt:lpstr>El servidor</vt:lpstr>
      <vt:lpstr>El servidor de mapas</vt:lpstr>
      <vt:lpstr>El servidor de mapas</vt:lpstr>
      <vt:lpstr>El servidor de mapas</vt:lpstr>
      <vt:lpstr>El servidor de mapas</vt:lpstr>
      <vt:lpstr>El servidor de mapas</vt:lpstr>
      <vt:lpstr>Aplicación web</vt:lpstr>
      <vt:lpstr>Aplicación web</vt:lpstr>
      <vt:lpstr>Aplicación web</vt:lpstr>
      <vt:lpstr>Interfaz usuario</vt:lpstr>
      <vt:lpstr>Interfaz usuario</vt:lpstr>
      <vt:lpstr>Présentation PowerPoint</vt:lpstr>
    </vt:vector>
  </TitlesOfParts>
  <Company>IRD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tecnicos del SIRAD</dc:title>
  <dc:creator>IRD</dc:creator>
  <cp:keywords>SIRAD</cp:keywords>
  <cp:lastModifiedBy>Julien</cp:lastModifiedBy>
  <cp:revision>85</cp:revision>
  <dcterms:created xsi:type="dcterms:W3CDTF">2013-04-24T21:23:34Z</dcterms:created>
  <dcterms:modified xsi:type="dcterms:W3CDTF">2013-04-25T08:18:18Z</dcterms:modified>
</cp:coreProperties>
</file>