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62" r:id="rId3"/>
    <p:sldId id="287" r:id="rId4"/>
    <p:sldId id="289" r:id="rId5"/>
    <p:sldId id="290" r:id="rId6"/>
    <p:sldId id="291" r:id="rId7"/>
    <p:sldId id="288" r:id="rId8"/>
    <p:sldId id="292" r:id="rId9"/>
    <p:sldId id="295" r:id="rId10"/>
    <p:sldId id="296" r:id="rId11"/>
    <p:sldId id="297" r:id="rId12"/>
    <p:sldId id="257" r:id="rId13"/>
    <p:sldId id="286" r:id="rId14"/>
    <p:sldId id="263" r:id="rId15"/>
    <p:sldId id="264" r:id="rId16"/>
    <p:sldId id="265" r:id="rId17"/>
    <p:sldId id="258" r:id="rId18"/>
    <p:sldId id="266" r:id="rId19"/>
    <p:sldId id="267" r:id="rId20"/>
    <p:sldId id="268" r:id="rId21"/>
    <p:sldId id="274" r:id="rId22"/>
    <p:sldId id="269" r:id="rId23"/>
    <p:sldId id="259" r:id="rId24"/>
    <p:sldId id="276" r:id="rId25"/>
    <p:sldId id="277" r:id="rId26"/>
    <p:sldId id="278" r:id="rId27"/>
    <p:sldId id="279" r:id="rId28"/>
    <p:sldId id="260" r:id="rId29"/>
    <p:sldId id="280" r:id="rId30"/>
    <p:sldId id="281" r:id="rId31"/>
    <p:sldId id="282" r:id="rId32"/>
    <p:sldId id="284" r:id="rId33"/>
    <p:sldId id="285" r:id="rId3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465FA-9170-4BF6-8397-B954B1C0E57A}" type="datetimeFigureOut">
              <a:rPr lang="fr-FR" smtClean="0"/>
              <a:pPr/>
              <a:t>09/05/2013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C449C-EC6F-4BA9-86DB-7836340C4C7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9759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C449C-EC6F-4BA9-86DB-7836340C4C7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2840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C449C-EC6F-4BA9-86DB-7836340C4C78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2840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51691-215B-4BCF-ABC4-9B5B6DDDF6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0730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1F4B-28D3-4BCB-A088-E1B41FF325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166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C63D-8211-4BD2-A5C0-BB6358637F2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297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DD84-DE81-41B1-B082-A0B0747817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2329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BDD2C-41AB-4A71-B2EF-D70C42D7757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7528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69DDE-96B4-4AE8-9F7C-45D4F4E54F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753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EFB90-7913-4062-A5F5-9D01FDB92E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0180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F3228-353C-468C-81B1-8171F55A24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880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43F41-45C1-4688-AF91-19A98C9EFC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1258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A332C-B9C1-4434-9469-15E78FF64E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321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EA649-A063-4632-81C4-7AFC36D164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6648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9931ED-7838-4C8F-8307-84E5CA7FDB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mailto:julien.moura@ird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vernier82@gmail.com" TargetMode="External"/><Relationship Id="rId5" Type="http://schemas.openxmlformats.org/officeDocument/2006/relationships/hyperlink" Target="http://sirad.indeci.gob.pe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836712"/>
            <a:ext cx="785656" cy="108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1291587" cy="665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-14858" y="1988840"/>
            <a:ext cx="9144000" cy="33547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El </a:t>
            </a:r>
            <a:r>
              <a:rPr lang="fr-FR" sz="3200" b="1" dirty="0" err="1" smtClean="0"/>
              <a:t>servidor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cartografico</a:t>
            </a:r>
            <a:r>
              <a:rPr lang="fr-FR" sz="3200" b="1" dirty="0" smtClean="0"/>
              <a:t> SIRAD</a:t>
            </a:r>
          </a:p>
          <a:p>
            <a:pPr algn="ctr"/>
            <a:r>
              <a:rPr lang="es-ES" sz="3200" dirty="0" smtClean="0"/>
              <a:t> (Sistema de Información sobre Recursos</a:t>
            </a:r>
          </a:p>
          <a:p>
            <a:pPr algn="ctr"/>
            <a:r>
              <a:rPr lang="es-ES" sz="3200" dirty="0" smtClean="0"/>
              <a:t>para Atención de Desastres)</a:t>
            </a:r>
          </a:p>
          <a:p>
            <a:pPr algn="ctr"/>
            <a:endParaRPr lang="es-ES" sz="3200" dirty="0"/>
          </a:p>
          <a:p>
            <a:pPr algn="ctr"/>
            <a:r>
              <a:rPr lang="fr-FR" sz="3200" dirty="0" err="1" smtClean="0"/>
              <a:t>Aspectos</a:t>
            </a:r>
            <a:r>
              <a:rPr lang="fr-FR" sz="3200" dirty="0" smtClean="0"/>
              <a:t> </a:t>
            </a:r>
            <a:r>
              <a:rPr lang="fr-FR" sz="3200" dirty="0" err="1" smtClean="0"/>
              <a:t>tecnicos</a:t>
            </a:r>
            <a:endParaRPr lang="fr-FR" sz="3200" dirty="0" smtClean="0"/>
          </a:p>
          <a:p>
            <a:pPr algn="ctr"/>
            <a:endParaRPr lang="es-PE" sz="3200" dirty="0" smtClean="0"/>
          </a:p>
          <a:p>
            <a:pPr algn="ctr"/>
            <a:r>
              <a:rPr lang="fr-FR" sz="2000" dirty="0" smtClean="0">
                <a:hlinkClick r:id="rId5"/>
              </a:rPr>
              <a:t>http://</a:t>
            </a:r>
            <a:r>
              <a:rPr lang="fr-FR" sz="2000" dirty="0" smtClean="0">
                <a:hlinkClick r:id="rId5"/>
              </a:rPr>
              <a:t>sirad.indeci.gob.pe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5671139" y="6093296"/>
            <a:ext cx="3281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Pierre Vernier - </a:t>
            </a:r>
            <a:r>
              <a:rPr lang="fr-FR" sz="1400" dirty="0" smtClean="0">
                <a:hlinkClick r:id="rId6"/>
              </a:rPr>
              <a:t>pvernier82@gmail.com</a:t>
            </a:r>
            <a:endParaRPr lang="fr-FR" sz="1400" dirty="0" smtClean="0"/>
          </a:p>
          <a:p>
            <a:r>
              <a:rPr lang="fr-FR" sz="1400" dirty="0" smtClean="0"/>
              <a:t>Julien Moura – </a:t>
            </a:r>
            <a:r>
              <a:rPr lang="fr-FR" sz="1400" dirty="0" smtClean="0">
                <a:hlinkClick r:id="rId7"/>
              </a:rPr>
              <a:t>julien.moura@ird.fr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/>
              <a:t>PACIVUR</a:t>
            </a:r>
            <a:endParaRPr lang="fr-FR" sz="1600" b="1" dirty="0" smtClean="0"/>
          </a:p>
          <a:p>
            <a:r>
              <a:rPr lang="fr-FR" sz="1400" dirty="0" smtClean="0"/>
              <a:t>(</a:t>
            </a:r>
            <a:r>
              <a:rPr lang="fr-FR" sz="1400" dirty="0" err="1" smtClean="0"/>
              <a:t>Programa</a:t>
            </a:r>
            <a:r>
              <a:rPr lang="fr-FR" sz="1400" dirty="0" smtClean="0"/>
              <a:t> </a:t>
            </a:r>
            <a:r>
              <a:rPr lang="fr-FR" sz="1400" dirty="0" err="1" smtClean="0"/>
              <a:t>Andino</a:t>
            </a:r>
            <a:r>
              <a:rPr lang="fr-FR" sz="1400" dirty="0" smtClean="0"/>
              <a:t> de </a:t>
            </a:r>
            <a:r>
              <a:rPr lang="fr-FR" sz="1400" dirty="0" err="1" smtClean="0"/>
              <a:t>Capacitación</a:t>
            </a:r>
            <a:r>
              <a:rPr lang="fr-FR" sz="1400" dirty="0" smtClean="0"/>
              <a:t> y </a:t>
            </a:r>
            <a:r>
              <a:rPr lang="fr-FR" sz="1400" dirty="0" err="1" smtClean="0"/>
              <a:t>Investigaci</a:t>
            </a:r>
            <a:r>
              <a:rPr lang="fr-FR" sz="1400" dirty="0" err="1"/>
              <a:t>ó</a:t>
            </a:r>
            <a:r>
              <a:rPr lang="fr-FR" sz="1400" dirty="0" err="1" smtClean="0"/>
              <a:t>n</a:t>
            </a:r>
            <a:r>
              <a:rPr lang="fr-FR" sz="1400" dirty="0" smtClean="0"/>
              <a:t> sobre </a:t>
            </a:r>
            <a:r>
              <a:rPr lang="fr-FR" sz="1400" dirty="0" err="1" smtClean="0"/>
              <a:t>Vulnerabilidad</a:t>
            </a:r>
            <a:r>
              <a:rPr lang="fr-FR" sz="1400" dirty="0" smtClean="0"/>
              <a:t> y </a:t>
            </a:r>
            <a:r>
              <a:rPr lang="fr-FR" sz="1400" dirty="0" err="1" smtClean="0"/>
              <a:t>Riesgos</a:t>
            </a:r>
            <a:r>
              <a:rPr lang="fr-FR" sz="1400" dirty="0" smtClean="0"/>
              <a:t> en medio </a:t>
            </a:r>
            <a:r>
              <a:rPr lang="fr-FR" sz="1400" dirty="0" err="1" smtClean="0"/>
              <a:t>Urbano</a:t>
            </a:r>
            <a:r>
              <a:rPr lang="fr-FR" sz="1400" dirty="0" smtClean="0"/>
              <a:t>)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¿Programa del día?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23528" y="1844824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dirty="0" smtClean="0"/>
              <a:t>Presentación global del servidor SIRAD – Mario Valenzuela (INDECI)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dirty="0" smtClean="0"/>
              <a:t>Presentación de las novedades 2012 y de la parte administración – </a:t>
            </a:r>
            <a:r>
              <a:rPr lang="es-PE" dirty="0" err="1" smtClean="0"/>
              <a:t>Julien</a:t>
            </a:r>
            <a:r>
              <a:rPr lang="es-PE" dirty="0" smtClean="0"/>
              <a:t> </a:t>
            </a:r>
            <a:r>
              <a:rPr lang="es-PE" dirty="0" err="1" smtClean="0"/>
              <a:t>Moura</a:t>
            </a:r>
            <a:r>
              <a:rPr lang="es-PE" dirty="0" smtClean="0"/>
              <a:t> (IRD)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s-PE" sz="2400" dirty="0" smtClean="0"/>
              <a:t>BREAK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dirty="0" smtClean="0"/>
              <a:t>Aspectos técnicos informáticos del servidor  - Pierre Vernier y </a:t>
            </a:r>
            <a:r>
              <a:rPr lang="es-PE" dirty="0" err="1" smtClean="0"/>
              <a:t>Julien</a:t>
            </a:r>
            <a:r>
              <a:rPr lang="es-PE" dirty="0" smtClean="0"/>
              <a:t> </a:t>
            </a:r>
            <a:r>
              <a:rPr lang="es-PE" dirty="0" err="1" smtClean="0"/>
              <a:t>Moura</a:t>
            </a:r>
            <a:endParaRPr lang="es-PE" dirty="0" smtClean="0"/>
          </a:p>
        </p:txBody>
      </p:sp>
    </p:spTree>
    <p:extLst>
      <p:ext uri="{BB962C8B-B14F-4D97-AF65-F5344CB8AC3E}">
        <p14:creationId xmlns=""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¿Programa del día?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23528" y="1844824"/>
            <a:ext cx="81369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dirty="0" smtClean="0"/>
              <a:t>Presentación global del servidor SIRAD – Mario Valenzuela (INDECI)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dirty="0" smtClean="0"/>
              <a:t>Presentación de las novedades 2012 y de la parte administración – </a:t>
            </a:r>
            <a:r>
              <a:rPr lang="es-PE" dirty="0" err="1" smtClean="0"/>
              <a:t>Julien</a:t>
            </a:r>
            <a:r>
              <a:rPr lang="es-PE" dirty="0" smtClean="0"/>
              <a:t> </a:t>
            </a:r>
            <a:r>
              <a:rPr lang="es-PE" dirty="0" err="1" smtClean="0"/>
              <a:t>Moura</a:t>
            </a:r>
            <a:r>
              <a:rPr lang="es-PE" dirty="0" smtClean="0"/>
              <a:t> (IRD)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s-PE" sz="2400" dirty="0" smtClean="0"/>
              <a:t>BREAK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dirty="0" smtClean="0"/>
              <a:t>Aspectos técnicos informáticos del servidor  - Pierre Vernier y </a:t>
            </a:r>
            <a:r>
              <a:rPr lang="es-PE" dirty="0" err="1" smtClean="0"/>
              <a:t>Julien</a:t>
            </a:r>
            <a:r>
              <a:rPr lang="es-PE" dirty="0" smtClean="0"/>
              <a:t> </a:t>
            </a:r>
            <a:r>
              <a:rPr lang="es-PE" dirty="0" err="1" smtClean="0"/>
              <a:t>Moura</a:t>
            </a:r>
            <a:endParaRPr lang="es-PE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dirty="0" smtClean="0"/>
              <a:t>Presentación del </a:t>
            </a:r>
            <a:r>
              <a:rPr lang="es-PE" dirty="0" err="1" smtClean="0"/>
              <a:t>geolocalizador</a:t>
            </a:r>
            <a:r>
              <a:rPr lang="es-PE" dirty="0" smtClean="0"/>
              <a:t> “casero” : </a:t>
            </a:r>
            <a:r>
              <a:rPr lang="es-PE" dirty="0" err="1" smtClean="0"/>
              <a:t>Solinette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Arquitectura global</a:t>
            </a:r>
            <a:endParaRPr lang="fr-FR" b="1" smtClean="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3851920" y="3212976"/>
            <a:ext cx="1223963" cy="720725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/>
              <a:t>Usuario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Arquitectura global</a:t>
            </a:r>
            <a:endParaRPr lang="fr-FR" b="1" smtClean="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107504" y="3464718"/>
            <a:ext cx="1223963" cy="720725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/>
              <a:t>Usuario</a:t>
            </a:r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1331467" y="3717131"/>
            <a:ext cx="1512888" cy="1444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2844355" y="2645718"/>
            <a:ext cx="935557" cy="228728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1400" smtClean="0"/>
              <a:t>SERVIDOR</a:t>
            </a:r>
            <a:endParaRPr lang="fr-FR" sz="1400"/>
          </a:p>
        </p:txBody>
      </p:sp>
      <p:sp>
        <p:nvSpPr>
          <p:cNvPr id="6" name="Nuage 5"/>
          <p:cNvSpPr/>
          <p:nvPr/>
        </p:nvSpPr>
        <p:spPr>
          <a:xfrm>
            <a:off x="1558191" y="3411737"/>
            <a:ext cx="1059439" cy="809351"/>
          </a:xfrm>
          <a:prstGeom prst="cloud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smtClean="0"/>
              <a:t>internet</a:t>
            </a:r>
            <a:endParaRPr lang="fr-FR" sz="12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55888" y="3744404"/>
            <a:ext cx="540000" cy="108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Arquitectura global</a:t>
            </a:r>
            <a:endParaRPr lang="fr-FR" b="1" smtClean="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107504" y="3464718"/>
            <a:ext cx="1223963" cy="720725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/>
              <a:t>Usuario</a:t>
            </a:r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1331467" y="3717131"/>
            <a:ext cx="1512888" cy="1444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Double flèche horizontale 10"/>
          <p:cNvSpPr/>
          <p:nvPr/>
        </p:nvSpPr>
        <p:spPr>
          <a:xfrm>
            <a:off x="5796013" y="2960686"/>
            <a:ext cx="162068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2844355" y="2645718"/>
            <a:ext cx="935557" cy="228728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1400" smtClean="0"/>
              <a:t>SERVIDOR</a:t>
            </a:r>
            <a:endParaRPr lang="fr-FR" sz="1400"/>
          </a:p>
        </p:txBody>
      </p:sp>
      <p:sp>
        <p:nvSpPr>
          <p:cNvPr id="6" name="Nuage 5"/>
          <p:cNvSpPr/>
          <p:nvPr/>
        </p:nvSpPr>
        <p:spPr>
          <a:xfrm>
            <a:off x="1558191" y="3411737"/>
            <a:ext cx="1059439" cy="809351"/>
          </a:xfrm>
          <a:prstGeom prst="cloud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smtClean="0"/>
              <a:t>internet</a:t>
            </a:r>
            <a:endParaRPr lang="fr-FR" sz="1200"/>
          </a:p>
        </p:txBody>
      </p:sp>
      <p:sp>
        <p:nvSpPr>
          <p:cNvPr id="16" name="Organigramme : Disque magnétique 15"/>
          <p:cNvSpPr/>
          <p:nvPr/>
        </p:nvSpPr>
        <p:spPr>
          <a:xfrm>
            <a:off x="7416693" y="2480314"/>
            <a:ext cx="1008112" cy="1176645"/>
          </a:xfrm>
          <a:prstGeom prst="flowChartMagneticDisk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BD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ESPACIAL</a:t>
            </a:r>
            <a:endParaRPr lang="fr-FR" sz="1400"/>
          </a:p>
        </p:txBody>
      </p:sp>
      <p:sp>
        <p:nvSpPr>
          <p:cNvPr id="17" name="Rectangle à coins arrondis 16"/>
          <p:cNvSpPr/>
          <p:nvPr/>
        </p:nvSpPr>
        <p:spPr>
          <a:xfrm>
            <a:off x="4644008" y="2672556"/>
            <a:ext cx="1152003" cy="7921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 smtClean="0"/>
              <a:t>SERVIDOR</a:t>
            </a:r>
          </a:p>
          <a:p>
            <a:pPr algn="ctr">
              <a:defRPr/>
            </a:pPr>
            <a:r>
              <a:rPr lang="fr-FR" sz="1400" dirty="0" smtClean="0"/>
              <a:t>MAPAS</a:t>
            </a:r>
            <a:endParaRPr lang="fr-FR" sz="1400" dirty="0"/>
          </a:p>
        </p:txBody>
      </p:sp>
      <p:sp>
        <p:nvSpPr>
          <p:cNvPr id="5" name="Virage 4"/>
          <p:cNvSpPr/>
          <p:nvPr/>
        </p:nvSpPr>
        <p:spPr>
          <a:xfrm>
            <a:off x="4211960" y="2960687"/>
            <a:ext cx="432000" cy="891874"/>
          </a:xfrm>
          <a:prstGeom prst="ben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55888" y="3744404"/>
            <a:ext cx="540000" cy="10800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Arquitectura global</a:t>
            </a:r>
            <a:endParaRPr lang="fr-FR" b="1" smtClean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7416693" y="3868185"/>
            <a:ext cx="1007871" cy="1249176"/>
          </a:xfrm>
          <a:prstGeom prst="flowChartMagneticDisk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BD ADMIN</a:t>
            </a:r>
            <a:endParaRPr lang="fr-FR" sz="140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107504" y="3464718"/>
            <a:ext cx="1223963" cy="720725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/>
              <a:t>Usuario</a:t>
            </a:r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1331467" y="3717131"/>
            <a:ext cx="1512888" cy="1444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Double flèche horizontale 10"/>
          <p:cNvSpPr/>
          <p:nvPr/>
        </p:nvSpPr>
        <p:spPr>
          <a:xfrm>
            <a:off x="5796013" y="2960686"/>
            <a:ext cx="162068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" name="Double flèche horizontale 11"/>
          <p:cNvSpPr/>
          <p:nvPr/>
        </p:nvSpPr>
        <p:spPr>
          <a:xfrm>
            <a:off x="5796013" y="4428975"/>
            <a:ext cx="162068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2844355" y="2645718"/>
            <a:ext cx="935557" cy="228728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1400" smtClean="0"/>
              <a:t>SERVIDOR</a:t>
            </a:r>
            <a:endParaRPr lang="fr-FR" sz="1400"/>
          </a:p>
        </p:txBody>
      </p:sp>
      <p:sp>
        <p:nvSpPr>
          <p:cNvPr id="14" name="Rectangle à coins arrondis 13"/>
          <p:cNvSpPr/>
          <p:nvPr/>
        </p:nvSpPr>
        <p:spPr>
          <a:xfrm>
            <a:off x="4644008" y="4140844"/>
            <a:ext cx="1152004" cy="7921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 smtClean="0"/>
              <a:t>APLICACION</a:t>
            </a:r>
          </a:p>
          <a:p>
            <a:pPr algn="ctr">
              <a:defRPr/>
            </a:pPr>
            <a:r>
              <a:rPr lang="fr-FR" sz="1400" dirty="0" smtClean="0"/>
              <a:t>WEB</a:t>
            </a:r>
            <a:endParaRPr lang="fr-FR" sz="1400" dirty="0"/>
          </a:p>
        </p:txBody>
      </p:sp>
      <p:sp>
        <p:nvSpPr>
          <p:cNvPr id="6" name="Nuage 5"/>
          <p:cNvSpPr/>
          <p:nvPr/>
        </p:nvSpPr>
        <p:spPr>
          <a:xfrm>
            <a:off x="1558191" y="3411737"/>
            <a:ext cx="1059439" cy="809351"/>
          </a:xfrm>
          <a:prstGeom prst="cloud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smtClean="0"/>
              <a:t>internet</a:t>
            </a:r>
            <a:endParaRPr lang="fr-FR" sz="1200"/>
          </a:p>
        </p:txBody>
      </p:sp>
      <p:sp>
        <p:nvSpPr>
          <p:cNvPr id="16" name="Organigramme : Disque magnétique 15"/>
          <p:cNvSpPr/>
          <p:nvPr/>
        </p:nvSpPr>
        <p:spPr>
          <a:xfrm>
            <a:off x="7416693" y="2480314"/>
            <a:ext cx="1008112" cy="1176645"/>
          </a:xfrm>
          <a:prstGeom prst="flowChartMagneticDisk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BD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ESPACIAL</a:t>
            </a:r>
            <a:endParaRPr lang="fr-FR" sz="1400"/>
          </a:p>
        </p:txBody>
      </p:sp>
      <p:sp>
        <p:nvSpPr>
          <p:cNvPr id="17" name="Rectangle à coins arrondis 16"/>
          <p:cNvSpPr/>
          <p:nvPr/>
        </p:nvSpPr>
        <p:spPr>
          <a:xfrm>
            <a:off x="4644008" y="2672556"/>
            <a:ext cx="1152003" cy="7921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 smtClean="0"/>
              <a:t>SERVIDOR</a:t>
            </a:r>
          </a:p>
          <a:p>
            <a:pPr algn="ctr">
              <a:defRPr/>
            </a:pPr>
            <a:r>
              <a:rPr lang="fr-FR" sz="1400" dirty="0" smtClean="0"/>
              <a:t>MAPAS</a:t>
            </a:r>
            <a:endParaRPr lang="fr-FR" sz="1400" dirty="0"/>
          </a:p>
        </p:txBody>
      </p:sp>
      <p:sp>
        <p:nvSpPr>
          <p:cNvPr id="5" name="Virage 4"/>
          <p:cNvSpPr/>
          <p:nvPr/>
        </p:nvSpPr>
        <p:spPr>
          <a:xfrm>
            <a:off x="4211960" y="2960687"/>
            <a:ext cx="432000" cy="891874"/>
          </a:xfrm>
          <a:prstGeom prst="ben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Virage 18"/>
          <p:cNvSpPr/>
          <p:nvPr/>
        </p:nvSpPr>
        <p:spPr>
          <a:xfrm rot="10800000" flipH="1">
            <a:off x="4211961" y="3852560"/>
            <a:ext cx="432000" cy="792314"/>
          </a:xfrm>
          <a:prstGeom prst="bentArrow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smtClean="0"/>
              <a:t>Arquitectura global</a:t>
            </a:r>
            <a:endParaRPr lang="fr-FR" b="1" smtClean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7416693" y="3868185"/>
            <a:ext cx="1007871" cy="1249176"/>
          </a:xfrm>
          <a:prstGeom prst="flowChartMagneticDisk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BD ADMIN</a:t>
            </a:r>
            <a:endParaRPr lang="fr-FR" sz="140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107504" y="3464718"/>
            <a:ext cx="1223963" cy="720725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/>
              <a:t>Usuario</a:t>
            </a:r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10800000">
            <a:off x="1331467" y="3717131"/>
            <a:ext cx="1512888" cy="14446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Double flèche horizontale 10"/>
          <p:cNvSpPr/>
          <p:nvPr/>
        </p:nvSpPr>
        <p:spPr>
          <a:xfrm>
            <a:off x="5796013" y="2960686"/>
            <a:ext cx="162068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" name="Double flèche horizontale 11"/>
          <p:cNvSpPr/>
          <p:nvPr/>
        </p:nvSpPr>
        <p:spPr>
          <a:xfrm>
            <a:off x="5796013" y="4428975"/>
            <a:ext cx="162068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2844355" y="2645718"/>
            <a:ext cx="935557" cy="228728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1400" smtClean="0"/>
              <a:t>SERVIDOR</a:t>
            </a:r>
            <a:endParaRPr lang="fr-FR" sz="1400"/>
          </a:p>
        </p:txBody>
      </p:sp>
      <p:sp>
        <p:nvSpPr>
          <p:cNvPr id="14" name="Rectangle à coins arrondis 13"/>
          <p:cNvSpPr/>
          <p:nvPr/>
        </p:nvSpPr>
        <p:spPr>
          <a:xfrm>
            <a:off x="4644008" y="4140844"/>
            <a:ext cx="1152004" cy="7921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smtClean="0"/>
              <a:t>APLICACION</a:t>
            </a:r>
          </a:p>
          <a:p>
            <a:pPr algn="ctr">
              <a:defRPr/>
            </a:pPr>
            <a:r>
              <a:rPr lang="fr-FR" sz="1400" smtClean="0"/>
              <a:t>WEB</a:t>
            </a:r>
            <a:endParaRPr lang="fr-FR" sz="1400"/>
          </a:p>
        </p:txBody>
      </p:sp>
      <p:sp>
        <p:nvSpPr>
          <p:cNvPr id="6" name="Nuage 5"/>
          <p:cNvSpPr/>
          <p:nvPr/>
        </p:nvSpPr>
        <p:spPr>
          <a:xfrm>
            <a:off x="1558191" y="3411737"/>
            <a:ext cx="1059439" cy="809351"/>
          </a:xfrm>
          <a:prstGeom prst="cloud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smtClean="0"/>
              <a:t>internet</a:t>
            </a:r>
            <a:endParaRPr lang="fr-FR" sz="1200"/>
          </a:p>
        </p:txBody>
      </p:sp>
      <p:sp>
        <p:nvSpPr>
          <p:cNvPr id="16" name="Organigramme : Disque magnétique 15"/>
          <p:cNvSpPr/>
          <p:nvPr/>
        </p:nvSpPr>
        <p:spPr>
          <a:xfrm>
            <a:off x="7416693" y="2480314"/>
            <a:ext cx="1008112" cy="1176645"/>
          </a:xfrm>
          <a:prstGeom prst="flowChartMagneticDisk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BD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smtClean="0"/>
              <a:t>ESPACIAL</a:t>
            </a:r>
            <a:endParaRPr lang="fr-FR" sz="1400"/>
          </a:p>
        </p:txBody>
      </p:sp>
      <p:sp>
        <p:nvSpPr>
          <p:cNvPr id="17" name="Rectangle à coins arrondis 16"/>
          <p:cNvSpPr/>
          <p:nvPr/>
        </p:nvSpPr>
        <p:spPr>
          <a:xfrm>
            <a:off x="4644008" y="2672556"/>
            <a:ext cx="1152003" cy="7921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 smtClean="0"/>
              <a:t>SERVIDOR</a:t>
            </a:r>
          </a:p>
          <a:p>
            <a:pPr algn="ctr">
              <a:defRPr/>
            </a:pPr>
            <a:r>
              <a:rPr lang="fr-FR" sz="1400" dirty="0" smtClean="0"/>
              <a:t>MAPAS</a:t>
            </a:r>
            <a:endParaRPr lang="fr-FR" sz="1400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22" name="Flèche droite 21"/>
          <p:cNvSpPr/>
          <p:nvPr/>
        </p:nvSpPr>
        <p:spPr>
          <a:xfrm rot="10800000">
            <a:off x="3783700" y="2984851"/>
            <a:ext cx="866713" cy="1675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" name="Flèche droite 22"/>
          <p:cNvSpPr/>
          <p:nvPr/>
        </p:nvSpPr>
        <p:spPr>
          <a:xfrm rot="10800000">
            <a:off x="3777295" y="4453139"/>
            <a:ext cx="866713" cy="16757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85629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pPr eaLnBrk="1" hangingPunct="1"/>
            <a:r>
              <a:rPr lang="es-PE" b="1" dirty="0" smtClean="0"/>
              <a:t>El servidor</a:t>
            </a:r>
            <a:endParaRPr lang="fr-FR" b="1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07904" y="1844824"/>
            <a:ext cx="1584176" cy="387305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2400" smtClean="0"/>
              <a:t>SERVIDOR</a:t>
            </a:r>
            <a:endParaRPr lang="fr-FR" sz="2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3073" name="ZoneTexte 3072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9260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pPr eaLnBrk="1" hangingPunct="1"/>
            <a:r>
              <a:rPr lang="es-PE" b="1" dirty="0" smtClean="0"/>
              <a:t>El servidor</a:t>
            </a:r>
            <a:endParaRPr lang="fr-FR" b="1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07904" y="2075891"/>
            <a:ext cx="1584176" cy="387305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2400" smtClean="0"/>
              <a:t>SERVIDOR</a:t>
            </a:r>
            <a:endParaRPr lang="fr-FR" sz="2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53756" y="5186946"/>
            <a:ext cx="2592288" cy="76200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smtClean="0"/>
              <a:t>Linux </a:t>
            </a:r>
            <a:r>
              <a:rPr lang="fr-FR" sz="2000" dirty="0" err="1" smtClean="0"/>
              <a:t>Ubuntu</a:t>
            </a:r>
            <a:endParaRPr lang="fr-FR" sz="2000" dirty="0"/>
          </a:p>
        </p:txBody>
      </p:sp>
      <p:sp>
        <p:nvSpPr>
          <p:cNvPr id="3073" name="ZoneTexte 3072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539552" y="1946586"/>
            <a:ext cx="2880320" cy="4191175"/>
            <a:chOff x="539552" y="1628800"/>
            <a:chExt cx="2880320" cy="4191175"/>
          </a:xfrm>
        </p:grpSpPr>
        <p:sp>
          <p:nvSpPr>
            <p:cNvPr id="33" name="Rectangle 32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539552" y="1662936"/>
              <a:ext cx="2880320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FF0000"/>
                  </a:solidFill>
                </a:rPr>
                <a:t>Sistema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operativo</a:t>
              </a:r>
              <a:r>
                <a:rPr lang="fr-FR" sz="2000" dirty="0" smtClean="0">
                  <a:solidFill>
                    <a:srgbClr val="FF0000"/>
                  </a:solidFill>
                </a:rPr>
                <a:t> y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programas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instalados</a:t>
              </a:r>
              <a:endParaRPr lang="fr-FR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6262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pPr eaLnBrk="1" hangingPunct="1"/>
            <a:r>
              <a:rPr lang="es-PE" b="1" dirty="0" smtClean="0"/>
              <a:t>El servidor</a:t>
            </a:r>
            <a:endParaRPr lang="fr-FR" b="1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07904" y="2075891"/>
            <a:ext cx="1584176" cy="387305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2400" smtClean="0"/>
              <a:t>SERVIDOR</a:t>
            </a:r>
            <a:endParaRPr lang="fr-FR" sz="2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53756" y="5186946"/>
            <a:ext cx="2592288" cy="76200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smtClean="0"/>
              <a:t>Linux </a:t>
            </a:r>
            <a:r>
              <a:rPr lang="fr-FR" sz="2000" dirty="0" err="1" smtClean="0"/>
              <a:t>Ubuntu</a:t>
            </a:r>
            <a:endParaRPr lang="fr-FR" sz="20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53757" y="3890802"/>
            <a:ext cx="2592288" cy="105472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 smtClean="0"/>
              <a:t>Motor</a:t>
            </a:r>
            <a:r>
              <a:rPr lang="fr-FR" sz="2000" dirty="0" smtClean="0"/>
              <a:t> </a:t>
            </a:r>
            <a:r>
              <a:rPr lang="fr-FR" sz="2000" dirty="0" err="1" smtClean="0"/>
              <a:t>servidor</a:t>
            </a:r>
            <a:r>
              <a:rPr lang="fr-FR" sz="2000" dirty="0" smtClean="0"/>
              <a:t> web:</a:t>
            </a:r>
          </a:p>
          <a:p>
            <a:pPr algn="ctr">
              <a:defRPr/>
            </a:pPr>
            <a:r>
              <a:rPr lang="fr-FR" sz="2000" dirty="0" smtClean="0"/>
              <a:t>Apache + </a:t>
            </a:r>
            <a:r>
              <a:rPr lang="fr-FR" sz="2000" dirty="0" err="1" smtClean="0"/>
              <a:t>Tomcat</a:t>
            </a:r>
            <a:r>
              <a:rPr lang="fr-FR" sz="2000" dirty="0" smtClean="0"/>
              <a:t> </a:t>
            </a:r>
          </a:p>
          <a:p>
            <a:pPr algn="ctr">
              <a:defRPr/>
            </a:pPr>
            <a:r>
              <a:rPr lang="fr-FR" sz="2000" dirty="0" smtClean="0"/>
              <a:t>+ </a:t>
            </a:r>
            <a:r>
              <a:rPr lang="fr-FR" sz="2000" dirty="0" err="1" smtClean="0"/>
              <a:t>nginx</a:t>
            </a:r>
            <a:endParaRPr lang="fr-FR" sz="200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539552" y="1946586"/>
            <a:ext cx="2880320" cy="4191175"/>
            <a:chOff x="539552" y="1628800"/>
            <a:chExt cx="2880320" cy="4191175"/>
          </a:xfrm>
        </p:grpSpPr>
        <p:sp>
          <p:nvSpPr>
            <p:cNvPr id="3" name="Rectangle 2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39552" y="1662936"/>
              <a:ext cx="2880320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FF0000"/>
                  </a:solidFill>
                </a:rPr>
                <a:t>Sistema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operativo</a:t>
              </a:r>
              <a:r>
                <a:rPr lang="fr-FR" sz="2000" dirty="0" smtClean="0">
                  <a:solidFill>
                    <a:srgbClr val="FF0000"/>
                  </a:solidFill>
                </a:rPr>
                <a:t> y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programas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instalados</a:t>
              </a:r>
              <a:endParaRPr lang="fr-F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73" name="ZoneTexte 3072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20894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¿Quienes somos?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51620" y="3843045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err="1" smtClean="0"/>
              <a:t>Julien</a:t>
            </a:r>
            <a:r>
              <a:rPr lang="es-PE" sz="2000" b="1" dirty="0" smtClean="0"/>
              <a:t> </a:t>
            </a:r>
            <a:r>
              <a:rPr lang="es-PE" sz="2000" b="1" dirty="0" err="1" smtClean="0"/>
              <a:t>Moura</a:t>
            </a:r>
            <a:endParaRPr lang="es-PE" sz="2000" b="1" dirty="0" smtClean="0"/>
          </a:p>
          <a:p>
            <a:pPr algn="ctr"/>
            <a:r>
              <a:rPr lang="es-PE" dirty="0" smtClean="0"/>
              <a:t>Ingeniero </a:t>
            </a:r>
            <a:r>
              <a:rPr lang="es-PE" dirty="0" err="1" smtClean="0"/>
              <a:t>geomático</a:t>
            </a:r>
            <a:r>
              <a:rPr lang="es-PE" dirty="0" smtClean="0"/>
              <a:t> </a:t>
            </a:r>
          </a:p>
          <a:p>
            <a:pPr algn="ctr"/>
            <a:r>
              <a:rPr lang="es-PE" dirty="0" smtClean="0"/>
              <a:t>para PACIVUR del IRD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292080" y="3843045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Pierre Vernier</a:t>
            </a:r>
          </a:p>
          <a:p>
            <a:pPr algn="ctr"/>
            <a:r>
              <a:rPr lang="es-PE" dirty="0" smtClean="0"/>
              <a:t>Ingeniero </a:t>
            </a:r>
            <a:r>
              <a:rPr lang="es-PE" dirty="0" err="1" smtClean="0"/>
              <a:t>geomático</a:t>
            </a:r>
            <a:r>
              <a:rPr lang="es-PE" dirty="0" smtClean="0"/>
              <a:t> </a:t>
            </a:r>
          </a:p>
          <a:p>
            <a:pPr algn="ctr"/>
            <a:r>
              <a:rPr lang="es-PE" dirty="0" smtClean="0"/>
              <a:t>Independiente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151620" y="1826821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smtClean="0"/>
              <a:t>Mario Valenzuela</a:t>
            </a:r>
          </a:p>
          <a:p>
            <a:pPr algn="ctr"/>
            <a:r>
              <a:rPr lang="es-PE" dirty="0" smtClean="0"/>
              <a:t>Ingeniero </a:t>
            </a:r>
            <a:r>
              <a:rPr lang="es-PE" dirty="0" err="1" smtClean="0"/>
              <a:t>geomático</a:t>
            </a:r>
            <a:r>
              <a:rPr lang="es-PE" dirty="0" smtClean="0"/>
              <a:t> </a:t>
            </a:r>
          </a:p>
          <a:p>
            <a:pPr algn="ctr"/>
            <a:r>
              <a:rPr lang="es-PE" dirty="0" smtClean="0"/>
              <a:t>INDECI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292080" y="1826821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 err="1" smtClean="0"/>
              <a:t>Nery</a:t>
            </a:r>
            <a:r>
              <a:rPr lang="es-PE" sz="2000" b="1" dirty="0" smtClean="0"/>
              <a:t> Farfán</a:t>
            </a:r>
          </a:p>
          <a:p>
            <a:pPr algn="ctr"/>
            <a:r>
              <a:rPr lang="es-PE" dirty="0" smtClean="0"/>
              <a:t>Arquitecta </a:t>
            </a:r>
          </a:p>
          <a:p>
            <a:pPr algn="ctr"/>
            <a:r>
              <a:rPr lang="es-PE" dirty="0" smtClean="0"/>
              <a:t>INDECI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pPr eaLnBrk="1" hangingPunct="1"/>
            <a:r>
              <a:rPr lang="es-PE" b="1" dirty="0" smtClean="0"/>
              <a:t>El servidor</a:t>
            </a:r>
            <a:endParaRPr lang="fr-FR" b="1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07904" y="2075891"/>
            <a:ext cx="1584176" cy="387305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2400" smtClean="0"/>
              <a:t>SERVIDOR</a:t>
            </a:r>
            <a:endParaRPr lang="fr-FR" sz="2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53756" y="5186946"/>
            <a:ext cx="2592288" cy="76200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smtClean="0"/>
              <a:t>Linux </a:t>
            </a:r>
            <a:r>
              <a:rPr lang="fr-FR" sz="2000" dirty="0" err="1" smtClean="0"/>
              <a:t>Ubuntu</a:t>
            </a:r>
            <a:endParaRPr lang="fr-FR" sz="20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53757" y="3890802"/>
            <a:ext cx="2592288" cy="105472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 smtClean="0"/>
              <a:t>Motor</a:t>
            </a:r>
            <a:r>
              <a:rPr lang="fr-FR" sz="2000" dirty="0" smtClean="0"/>
              <a:t> </a:t>
            </a:r>
            <a:r>
              <a:rPr lang="fr-FR" sz="2000" dirty="0" err="1" smtClean="0"/>
              <a:t>servidor</a:t>
            </a:r>
            <a:r>
              <a:rPr lang="fr-FR" sz="2000" dirty="0" smtClean="0"/>
              <a:t> web:</a:t>
            </a:r>
          </a:p>
          <a:p>
            <a:pPr algn="ctr">
              <a:defRPr/>
            </a:pPr>
            <a:r>
              <a:rPr lang="fr-FR" sz="2000" dirty="0" smtClean="0"/>
              <a:t>Apache + </a:t>
            </a:r>
            <a:r>
              <a:rPr lang="fr-FR" sz="2000" dirty="0" err="1" smtClean="0"/>
              <a:t>Tomcat</a:t>
            </a:r>
            <a:r>
              <a:rPr lang="fr-FR" sz="2000" dirty="0" smtClean="0"/>
              <a:t> </a:t>
            </a:r>
          </a:p>
          <a:p>
            <a:pPr algn="ctr">
              <a:defRPr/>
            </a:pPr>
            <a:r>
              <a:rPr lang="fr-FR" sz="2000" dirty="0" smtClean="0"/>
              <a:t>+ </a:t>
            </a:r>
            <a:r>
              <a:rPr lang="fr-FR" sz="2000" dirty="0" err="1" smtClean="0"/>
              <a:t>nginx</a:t>
            </a:r>
            <a:endParaRPr lang="fr-FR" sz="200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539552" y="1946586"/>
            <a:ext cx="2880320" cy="4191175"/>
            <a:chOff x="539552" y="1628800"/>
            <a:chExt cx="2880320" cy="4191175"/>
          </a:xfrm>
        </p:grpSpPr>
        <p:sp>
          <p:nvSpPr>
            <p:cNvPr id="3" name="Rectangle 2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39552" y="1662936"/>
              <a:ext cx="2880320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FF0000"/>
                  </a:solidFill>
                </a:rPr>
                <a:t>Sistema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operativo</a:t>
              </a:r>
              <a:r>
                <a:rPr lang="fr-FR" sz="2000" dirty="0" smtClean="0">
                  <a:solidFill>
                    <a:srgbClr val="FF0000"/>
                  </a:solidFill>
                </a:rPr>
                <a:t> y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programas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instalados</a:t>
              </a:r>
              <a:endParaRPr lang="fr-F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Rectangle à coins arrondis 30"/>
          <p:cNvSpPr/>
          <p:nvPr/>
        </p:nvSpPr>
        <p:spPr>
          <a:xfrm>
            <a:off x="683568" y="3242730"/>
            <a:ext cx="2592288" cy="4019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/>
              <a:t>O</a:t>
            </a:r>
            <a:r>
              <a:rPr lang="fr-FR" sz="2000" dirty="0" err="1" smtClean="0"/>
              <a:t>tros</a:t>
            </a:r>
            <a:endParaRPr lang="fr-FR" sz="2000" dirty="0"/>
          </a:p>
        </p:txBody>
      </p:sp>
      <p:sp>
        <p:nvSpPr>
          <p:cNvPr id="3073" name="ZoneTexte 3072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20894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pPr eaLnBrk="1" hangingPunct="1"/>
            <a:r>
              <a:rPr lang="es-PE" b="1" dirty="0" smtClean="0"/>
              <a:t>El servidor</a:t>
            </a:r>
            <a:endParaRPr lang="fr-FR" b="1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07904" y="2075891"/>
            <a:ext cx="1584176" cy="387305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2400" smtClean="0"/>
              <a:t>SERVIDOR</a:t>
            </a:r>
            <a:endParaRPr lang="fr-FR" sz="2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53756" y="5186946"/>
            <a:ext cx="2592288" cy="76200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smtClean="0"/>
              <a:t>Linux </a:t>
            </a:r>
            <a:r>
              <a:rPr lang="fr-FR" sz="2000" dirty="0" err="1" smtClean="0"/>
              <a:t>Ubuntu</a:t>
            </a:r>
            <a:endParaRPr lang="fr-FR" sz="20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53757" y="3890802"/>
            <a:ext cx="2592288" cy="105472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 smtClean="0"/>
              <a:t>Motor</a:t>
            </a:r>
            <a:r>
              <a:rPr lang="fr-FR" sz="2000" dirty="0" smtClean="0"/>
              <a:t> </a:t>
            </a:r>
            <a:r>
              <a:rPr lang="fr-FR" sz="2000" dirty="0" err="1" smtClean="0"/>
              <a:t>servidor</a:t>
            </a:r>
            <a:r>
              <a:rPr lang="fr-FR" sz="2000" dirty="0" smtClean="0"/>
              <a:t> web:</a:t>
            </a:r>
          </a:p>
          <a:p>
            <a:pPr algn="ctr">
              <a:defRPr/>
            </a:pPr>
            <a:r>
              <a:rPr lang="fr-FR" sz="2000" dirty="0" smtClean="0"/>
              <a:t>Apache + </a:t>
            </a:r>
            <a:r>
              <a:rPr lang="fr-FR" sz="2000" dirty="0" err="1" smtClean="0"/>
              <a:t>Tomcat</a:t>
            </a:r>
            <a:r>
              <a:rPr lang="fr-FR" sz="2000" dirty="0" smtClean="0"/>
              <a:t> </a:t>
            </a:r>
          </a:p>
          <a:p>
            <a:pPr algn="ctr">
              <a:defRPr/>
            </a:pPr>
            <a:r>
              <a:rPr lang="fr-FR" sz="2000" dirty="0" smtClean="0"/>
              <a:t>+ </a:t>
            </a:r>
            <a:r>
              <a:rPr lang="fr-FR" sz="2000" dirty="0" err="1" smtClean="0"/>
              <a:t>nginx</a:t>
            </a:r>
            <a:endParaRPr lang="fr-FR" sz="20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779440" y="2876572"/>
            <a:ext cx="2592821" cy="3072376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 smtClean="0"/>
              <a:t>Mapas</a:t>
            </a:r>
            <a:r>
              <a:rPr lang="fr-FR" sz="2000" dirty="0" smtClean="0"/>
              <a:t> al </a:t>
            </a:r>
            <a:r>
              <a:rPr lang="fr-FR" sz="2000" dirty="0" err="1" smtClean="0"/>
              <a:t>formato</a:t>
            </a:r>
            <a:r>
              <a:rPr lang="fr-FR" sz="2000" dirty="0" smtClean="0"/>
              <a:t> </a:t>
            </a:r>
            <a:r>
              <a:rPr lang="fr-FR" sz="2000" dirty="0" err="1" smtClean="0"/>
              <a:t>pdf</a:t>
            </a:r>
            <a:r>
              <a:rPr lang="fr-FR" sz="2000" dirty="0" smtClean="0"/>
              <a:t>, </a:t>
            </a:r>
            <a:r>
              <a:rPr lang="fr-FR" sz="2000" dirty="0" err="1" smtClean="0"/>
              <a:t>fotos</a:t>
            </a:r>
            <a:r>
              <a:rPr lang="fr-FR" sz="2000" dirty="0" smtClean="0"/>
              <a:t>, </a:t>
            </a:r>
            <a:r>
              <a:rPr lang="fr-FR" sz="2000" dirty="0" err="1" smtClean="0"/>
              <a:t>imagenes</a:t>
            </a:r>
            <a:r>
              <a:rPr lang="fr-FR" sz="2000" dirty="0" smtClean="0"/>
              <a:t>, </a:t>
            </a:r>
            <a:r>
              <a:rPr lang="fr-FR" sz="2000" dirty="0" err="1" smtClean="0"/>
              <a:t>metadatos</a:t>
            </a:r>
            <a:r>
              <a:rPr lang="fr-FR" sz="2000" dirty="0" smtClean="0"/>
              <a:t>, etc.</a:t>
            </a:r>
            <a:endParaRPr lang="fr-FR" sz="200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539552" y="1946586"/>
            <a:ext cx="2880320" cy="4191175"/>
            <a:chOff x="539552" y="1628800"/>
            <a:chExt cx="2880320" cy="4191175"/>
          </a:xfrm>
        </p:grpSpPr>
        <p:sp>
          <p:nvSpPr>
            <p:cNvPr id="3" name="Rectangle 2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39552" y="1662936"/>
              <a:ext cx="2880320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FF0000"/>
                  </a:solidFill>
                </a:rPr>
                <a:t>Sistema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operativo</a:t>
              </a:r>
              <a:r>
                <a:rPr lang="fr-FR" sz="2000" dirty="0" smtClean="0">
                  <a:solidFill>
                    <a:srgbClr val="FF0000"/>
                  </a:solidFill>
                </a:rPr>
                <a:t> y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programas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instalados</a:t>
              </a:r>
              <a:endParaRPr lang="fr-FR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635691" y="1974129"/>
            <a:ext cx="2880320" cy="4191175"/>
            <a:chOff x="539552" y="1628800"/>
            <a:chExt cx="2880320" cy="4191175"/>
          </a:xfrm>
        </p:grpSpPr>
        <p:sp>
          <p:nvSpPr>
            <p:cNvPr id="29" name="Rectangle 28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39552" y="1662936"/>
              <a:ext cx="2880320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00B050"/>
                  </a:solidFill>
                </a:rPr>
                <a:t>Archivos</a:t>
              </a:r>
              <a:endParaRPr lang="fr-FR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1" name="Rectangle à coins arrondis 30"/>
          <p:cNvSpPr/>
          <p:nvPr/>
        </p:nvSpPr>
        <p:spPr>
          <a:xfrm>
            <a:off x="683568" y="3242730"/>
            <a:ext cx="2592288" cy="4019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/>
              <a:t>O</a:t>
            </a:r>
            <a:r>
              <a:rPr lang="fr-FR" sz="2000" dirty="0" err="1" smtClean="0"/>
              <a:t>tros</a:t>
            </a:r>
            <a:endParaRPr lang="fr-FR" sz="2000" dirty="0"/>
          </a:p>
        </p:txBody>
      </p:sp>
      <p:sp>
        <p:nvSpPr>
          <p:cNvPr id="3073" name="ZoneTexte 3072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10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1520" y="1052736"/>
            <a:ext cx="8568952" cy="525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1143000"/>
          </a:xfrm>
        </p:spPr>
        <p:txBody>
          <a:bodyPr/>
          <a:lstStyle/>
          <a:p>
            <a:pPr eaLnBrk="1" hangingPunct="1"/>
            <a:r>
              <a:rPr lang="es-PE" b="1" dirty="0" smtClean="0"/>
              <a:t>El servidor</a:t>
            </a:r>
            <a:endParaRPr lang="fr-FR" b="1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07904" y="2075891"/>
            <a:ext cx="1584176" cy="3873058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wordArtVert" anchor="ctr"/>
          <a:lstStyle/>
          <a:p>
            <a:pPr algn="ctr">
              <a:defRPr/>
            </a:pPr>
            <a:r>
              <a:rPr lang="fr-FR" sz="2400" smtClean="0"/>
              <a:t>SERVIDOR</a:t>
            </a:r>
            <a:endParaRPr lang="fr-FR" sz="2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653756" y="5186946"/>
            <a:ext cx="2592288" cy="76200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smtClean="0"/>
              <a:t>Linux </a:t>
            </a:r>
            <a:r>
              <a:rPr lang="fr-FR" sz="2000" dirty="0" err="1" smtClean="0"/>
              <a:t>Ubuntu</a:t>
            </a:r>
            <a:endParaRPr lang="fr-FR" sz="20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53757" y="3890802"/>
            <a:ext cx="2592288" cy="105472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 smtClean="0"/>
              <a:t>Motor</a:t>
            </a:r>
            <a:r>
              <a:rPr lang="fr-FR" sz="2000" dirty="0" smtClean="0"/>
              <a:t> </a:t>
            </a:r>
            <a:r>
              <a:rPr lang="fr-FR" sz="2000" dirty="0" err="1" smtClean="0"/>
              <a:t>servidor</a:t>
            </a:r>
            <a:r>
              <a:rPr lang="fr-FR" sz="2000" dirty="0" smtClean="0"/>
              <a:t> web:</a:t>
            </a:r>
          </a:p>
          <a:p>
            <a:pPr algn="ctr">
              <a:defRPr/>
            </a:pPr>
            <a:r>
              <a:rPr lang="fr-FR" sz="2000" dirty="0" smtClean="0"/>
              <a:t>Apache + </a:t>
            </a:r>
            <a:r>
              <a:rPr lang="fr-FR" sz="2000" dirty="0" err="1" smtClean="0"/>
              <a:t>Tomcat</a:t>
            </a:r>
            <a:r>
              <a:rPr lang="fr-FR" sz="2000" dirty="0" smtClean="0"/>
              <a:t> </a:t>
            </a:r>
          </a:p>
          <a:p>
            <a:pPr algn="ctr">
              <a:defRPr/>
            </a:pPr>
            <a:r>
              <a:rPr lang="fr-FR" sz="2000" dirty="0" smtClean="0"/>
              <a:t>+ </a:t>
            </a:r>
            <a:r>
              <a:rPr lang="fr-FR" sz="2000" dirty="0" err="1" smtClean="0"/>
              <a:t>nginx</a:t>
            </a:r>
            <a:endParaRPr lang="fr-FR" sz="2000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779440" y="2876572"/>
            <a:ext cx="2592821" cy="3072376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 smtClean="0"/>
              <a:t>Mapas</a:t>
            </a:r>
            <a:r>
              <a:rPr lang="fr-FR" sz="2000" dirty="0" smtClean="0"/>
              <a:t> al </a:t>
            </a:r>
            <a:r>
              <a:rPr lang="fr-FR" sz="2000" dirty="0" err="1" smtClean="0"/>
              <a:t>formato</a:t>
            </a:r>
            <a:r>
              <a:rPr lang="fr-FR" sz="2000" dirty="0" smtClean="0"/>
              <a:t> </a:t>
            </a:r>
            <a:r>
              <a:rPr lang="fr-FR" sz="2000" dirty="0" err="1" smtClean="0"/>
              <a:t>pdf</a:t>
            </a:r>
            <a:r>
              <a:rPr lang="fr-FR" sz="2000" dirty="0" smtClean="0"/>
              <a:t>, </a:t>
            </a:r>
            <a:r>
              <a:rPr lang="fr-FR" sz="2000" dirty="0" err="1" smtClean="0"/>
              <a:t>fotos</a:t>
            </a:r>
            <a:r>
              <a:rPr lang="fr-FR" sz="2000" dirty="0" smtClean="0"/>
              <a:t>, </a:t>
            </a:r>
            <a:r>
              <a:rPr lang="fr-FR" sz="2000" dirty="0" err="1" smtClean="0"/>
              <a:t>imagenes</a:t>
            </a:r>
            <a:r>
              <a:rPr lang="fr-FR" sz="2000" dirty="0" smtClean="0"/>
              <a:t>, </a:t>
            </a:r>
            <a:r>
              <a:rPr lang="fr-FR" sz="2000" dirty="0" err="1" smtClean="0"/>
              <a:t>metadatos</a:t>
            </a:r>
            <a:r>
              <a:rPr lang="fr-FR" sz="2000" dirty="0" smtClean="0"/>
              <a:t>, etc.</a:t>
            </a:r>
            <a:endParaRPr lang="fr-FR" sz="200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539552" y="1946586"/>
            <a:ext cx="2880320" cy="4191175"/>
            <a:chOff x="539552" y="1628800"/>
            <a:chExt cx="2880320" cy="4191175"/>
          </a:xfrm>
        </p:grpSpPr>
        <p:sp>
          <p:nvSpPr>
            <p:cNvPr id="3" name="Rectangle 2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39552" y="1662936"/>
              <a:ext cx="2880320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FF0000"/>
                  </a:solidFill>
                </a:rPr>
                <a:t>Sistema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operativo</a:t>
              </a:r>
              <a:r>
                <a:rPr lang="fr-FR" sz="2000" dirty="0" smtClean="0">
                  <a:solidFill>
                    <a:srgbClr val="FF0000"/>
                  </a:solidFill>
                </a:rPr>
                <a:t> y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programas</a:t>
              </a:r>
              <a:r>
                <a:rPr lang="fr-FR" sz="2000" dirty="0" smtClean="0">
                  <a:solidFill>
                    <a:srgbClr val="FF0000"/>
                  </a:solidFill>
                </a:rPr>
                <a:t>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instalados</a:t>
              </a:r>
              <a:endParaRPr lang="fr-FR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635691" y="1974129"/>
            <a:ext cx="2880320" cy="4191175"/>
            <a:chOff x="539552" y="1628800"/>
            <a:chExt cx="2880320" cy="4191175"/>
          </a:xfrm>
        </p:grpSpPr>
        <p:sp>
          <p:nvSpPr>
            <p:cNvPr id="29" name="Rectangle 28"/>
            <p:cNvSpPr/>
            <p:nvPr/>
          </p:nvSpPr>
          <p:spPr>
            <a:xfrm>
              <a:off x="539552" y="1628800"/>
              <a:ext cx="2880320" cy="419117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39552" y="1662936"/>
              <a:ext cx="2880320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solidFill>
                    <a:srgbClr val="00B050"/>
                  </a:solidFill>
                </a:rPr>
                <a:t>Archivos</a:t>
              </a:r>
              <a:endParaRPr lang="fr-FR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1" name="Rectangle à coins arrondis 30"/>
          <p:cNvSpPr/>
          <p:nvPr/>
        </p:nvSpPr>
        <p:spPr>
          <a:xfrm>
            <a:off x="683568" y="3242730"/>
            <a:ext cx="2592288" cy="40196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fr-FR" sz="2000" dirty="0" err="1"/>
              <a:t>O</a:t>
            </a:r>
            <a:r>
              <a:rPr lang="fr-FR" sz="2000" dirty="0" err="1" smtClean="0"/>
              <a:t>tros</a:t>
            </a:r>
            <a:endParaRPr lang="fr-FR" sz="2000" dirty="0"/>
          </a:p>
        </p:txBody>
      </p:sp>
      <p:sp>
        <p:nvSpPr>
          <p:cNvPr id="3072" name="ZoneTexte 3071"/>
          <p:cNvSpPr txBox="1"/>
          <p:nvPr/>
        </p:nvSpPr>
        <p:spPr>
          <a:xfrm>
            <a:off x="251520" y="119675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>
                <a:solidFill>
                  <a:srgbClr val="0070C0"/>
                </a:solidFill>
              </a:rPr>
              <a:t>Máquina</a:t>
            </a:r>
            <a:r>
              <a:rPr lang="fr-FR" sz="2400" b="1" dirty="0" smtClean="0">
                <a:solidFill>
                  <a:srgbClr val="0070C0"/>
                </a:solidFill>
              </a:rPr>
              <a:t> </a:t>
            </a:r>
            <a:r>
              <a:rPr lang="fr-FR" sz="2400" b="1" dirty="0" err="1" smtClean="0">
                <a:solidFill>
                  <a:srgbClr val="0070C0"/>
                </a:solidFill>
              </a:rPr>
              <a:t>virtual</a:t>
            </a:r>
            <a:r>
              <a:rPr lang="fr-FR" sz="2400" b="1" dirty="0" smtClean="0">
                <a:solidFill>
                  <a:srgbClr val="0070C0"/>
                </a:solidFill>
              </a:rPr>
              <a:t> que </a:t>
            </a:r>
            <a:r>
              <a:rPr lang="fr-FR" sz="2400" b="1" dirty="0" err="1" smtClean="0">
                <a:solidFill>
                  <a:srgbClr val="0070C0"/>
                </a:solidFill>
              </a:rPr>
              <a:t>contiene</a:t>
            </a:r>
            <a:r>
              <a:rPr lang="fr-FR" sz="2400" b="1" dirty="0" smtClean="0">
                <a:solidFill>
                  <a:srgbClr val="0070C0"/>
                </a:solidFill>
              </a:rPr>
              <a:t> </a:t>
            </a:r>
            <a:r>
              <a:rPr lang="fr-FR" sz="2400" b="1" dirty="0" err="1" smtClean="0">
                <a:solidFill>
                  <a:srgbClr val="0070C0"/>
                </a:solidFill>
              </a:rPr>
              <a:t>todo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3073" name="ZoneTexte 3072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20894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fr-FR" b="1" dirty="0" smtClean="0"/>
              <a:t>El </a:t>
            </a:r>
            <a:r>
              <a:rPr lang="fr-FR" b="1" dirty="0" err="1" smtClean="0"/>
              <a:t>servidor</a:t>
            </a:r>
            <a:r>
              <a:rPr lang="fr-FR" b="1" dirty="0" smtClean="0"/>
              <a:t> de </a:t>
            </a:r>
            <a:r>
              <a:rPr lang="fr-FR" b="1" dirty="0" err="1" smtClean="0"/>
              <a:t>mapas</a:t>
            </a:r>
            <a:endParaRPr lang="fr-FR" b="1" dirty="0" smtClean="0"/>
          </a:p>
        </p:txBody>
      </p:sp>
      <p:sp>
        <p:nvSpPr>
          <p:cNvPr id="17" name="Rectangle à coins arrondis 16"/>
          <p:cNvSpPr/>
          <p:nvPr/>
        </p:nvSpPr>
        <p:spPr>
          <a:xfrm>
            <a:off x="3563888" y="2348880"/>
            <a:ext cx="1944216" cy="2338623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smtClean="0"/>
              <a:t>SERVIDOR</a:t>
            </a:r>
          </a:p>
          <a:p>
            <a:pPr algn="ctr">
              <a:defRPr/>
            </a:pPr>
            <a:r>
              <a:rPr lang="fr-FR" sz="2000" smtClean="0"/>
              <a:t>MAPAS</a:t>
            </a:r>
            <a:endParaRPr lang="fr-FR" sz="20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9260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fr-FR" b="1" dirty="0" smtClean="0"/>
              <a:t>El </a:t>
            </a:r>
            <a:r>
              <a:rPr lang="fr-FR" b="1" dirty="0" err="1" smtClean="0"/>
              <a:t>servidor</a:t>
            </a:r>
            <a:r>
              <a:rPr lang="fr-FR" b="1" dirty="0" smtClean="0"/>
              <a:t> de </a:t>
            </a:r>
            <a:r>
              <a:rPr lang="fr-FR" b="1" dirty="0" err="1" smtClean="0"/>
              <a:t>mapas</a:t>
            </a:r>
            <a:endParaRPr lang="fr-FR" b="1" dirty="0" smtClean="0"/>
          </a:p>
        </p:txBody>
      </p:sp>
      <p:sp>
        <p:nvSpPr>
          <p:cNvPr id="17" name="Rectangle à coins arrondis 16"/>
          <p:cNvSpPr/>
          <p:nvPr/>
        </p:nvSpPr>
        <p:spPr>
          <a:xfrm>
            <a:off x="668322" y="2342613"/>
            <a:ext cx="2187732" cy="263154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smtClean="0"/>
              <a:t>SERVIDOR</a:t>
            </a:r>
          </a:p>
          <a:p>
            <a:pPr algn="ctr">
              <a:defRPr/>
            </a:pPr>
            <a:r>
              <a:rPr lang="fr-FR" sz="2000" smtClean="0"/>
              <a:t>MAPAS</a:t>
            </a:r>
            <a:endParaRPr lang="fr-FR" sz="20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5611109" y="1684018"/>
            <a:ext cx="3099093" cy="3617189"/>
            <a:chOff x="5611109" y="1684018"/>
            <a:chExt cx="3099093" cy="3617189"/>
          </a:xfrm>
        </p:grpSpPr>
        <p:sp>
          <p:nvSpPr>
            <p:cNvPr id="16" name="Organigramme : Disque magnétique 15"/>
            <p:cNvSpPr/>
            <p:nvPr/>
          </p:nvSpPr>
          <p:spPr>
            <a:xfrm>
              <a:off x="5611109" y="1684018"/>
              <a:ext cx="3099093" cy="3617189"/>
            </a:xfrm>
            <a:prstGeom prst="flowChartMagneticDisk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BD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ESPACIAL</a:t>
              </a:r>
              <a:endParaRPr lang="fr-FR" sz="1400" dirty="0"/>
            </a:p>
          </p:txBody>
        </p:sp>
        <p:pic>
          <p:nvPicPr>
            <p:cNvPr id="15362" name="Picture 2" descr="E:\Mes documents\GitHub\Solinette\documentation\SIRAD_Arquitectura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134" t="2301" r="65718"/>
            <a:stretch/>
          </p:blipFill>
          <p:spPr bwMode="auto">
            <a:xfrm>
              <a:off x="6118134" y="1985342"/>
              <a:ext cx="2085042" cy="301454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Double flèche horizontale 23"/>
          <p:cNvSpPr/>
          <p:nvPr/>
        </p:nvSpPr>
        <p:spPr>
          <a:xfrm>
            <a:off x="2856054" y="3550433"/>
            <a:ext cx="2755055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9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fr-FR" b="1" dirty="0" smtClean="0"/>
              <a:t>El </a:t>
            </a:r>
            <a:r>
              <a:rPr lang="fr-FR" b="1" dirty="0" err="1" smtClean="0"/>
              <a:t>servidor</a:t>
            </a:r>
            <a:r>
              <a:rPr lang="fr-FR" b="1" dirty="0" smtClean="0"/>
              <a:t> de </a:t>
            </a:r>
            <a:r>
              <a:rPr lang="fr-FR" b="1" dirty="0" err="1" smtClean="0"/>
              <a:t>mapas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611560" y="2176842"/>
            <a:ext cx="2187732" cy="263154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smtClean="0"/>
              <a:t>SERVIDOR</a:t>
            </a:r>
          </a:p>
          <a:p>
            <a:pPr algn="ctr">
              <a:defRPr/>
            </a:pPr>
            <a:r>
              <a:rPr lang="fr-FR" sz="2000" smtClean="0"/>
              <a:t>MAPAS</a:t>
            </a:r>
            <a:endParaRPr lang="fr-FR" sz="200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21" y="3600561"/>
            <a:ext cx="2519694" cy="797903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5835528" y="1918725"/>
            <a:ext cx="2696912" cy="3147773"/>
            <a:chOff x="5611109" y="1684018"/>
            <a:chExt cx="3099093" cy="3617189"/>
          </a:xfrm>
        </p:grpSpPr>
        <p:sp>
          <p:nvSpPr>
            <p:cNvPr id="34" name="Organigramme : Disque magnétique 33"/>
            <p:cNvSpPr/>
            <p:nvPr/>
          </p:nvSpPr>
          <p:spPr>
            <a:xfrm>
              <a:off x="5611109" y="1684018"/>
              <a:ext cx="3099093" cy="3617189"/>
            </a:xfrm>
            <a:prstGeom prst="flowChartMagneticDisk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BD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ESPACIAL</a:t>
              </a:r>
              <a:endParaRPr lang="fr-FR" sz="1400" dirty="0"/>
            </a:p>
          </p:txBody>
        </p:sp>
        <p:pic>
          <p:nvPicPr>
            <p:cNvPr id="35" name="Picture 2" descr="E:\Mes documents\GitHub\Solinette\documentation\SIRAD_Arquitectura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134" t="2301" r="65718"/>
            <a:stretch/>
          </p:blipFill>
          <p:spPr bwMode="auto">
            <a:xfrm>
              <a:off x="6118134" y="1985342"/>
              <a:ext cx="2085042" cy="301454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Double flèche horizontale 36"/>
          <p:cNvSpPr/>
          <p:nvPr/>
        </p:nvSpPr>
        <p:spPr>
          <a:xfrm>
            <a:off x="2843808" y="3384662"/>
            <a:ext cx="288032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19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fr-FR" b="1" dirty="0" smtClean="0"/>
              <a:t>El </a:t>
            </a:r>
            <a:r>
              <a:rPr lang="fr-FR" b="1" dirty="0" err="1" smtClean="0"/>
              <a:t>servidor</a:t>
            </a:r>
            <a:r>
              <a:rPr lang="fr-FR" b="1" dirty="0" smtClean="0"/>
              <a:t> de </a:t>
            </a:r>
            <a:r>
              <a:rPr lang="fr-FR" b="1" dirty="0" err="1" smtClean="0"/>
              <a:t>mapas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64" y="2636912"/>
            <a:ext cx="2384407" cy="675742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5835528" y="1918725"/>
            <a:ext cx="2696912" cy="3147773"/>
            <a:chOff x="5611109" y="1684018"/>
            <a:chExt cx="3099093" cy="3617189"/>
          </a:xfrm>
        </p:grpSpPr>
        <p:sp>
          <p:nvSpPr>
            <p:cNvPr id="25" name="Organigramme : Disque magnétique 24"/>
            <p:cNvSpPr/>
            <p:nvPr/>
          </p:nvSpPr>
          <p:spPr>
            <a:xfrm>
              <a:off x="5611109" y="1684018"/>
              <a:ext cx="3099093" cy="3617189"/>
            </a:xfrm>
            <a:prstGeom prst="flowChartMagneticDisk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BD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ESPACIAL</a:t>
              </a:r>
              <a:endParaRPr lang="fr-FR" sz="1400" dirty="0"/>
            </a:p>
          </p:txBody>
        </p:sp>
        <p:pic>
          <p:nvPicPr>
            <p:cNvPr id="26" name="Picture 2" descr="E:\Mes documents\GitHub\Solinette\documentation\SIRAD_Arquitectura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134" t="2301" r="65718"/>
            <a:stretch/>
          </p:blipFill>
          <p:spPr bwMode="auto">
            <a:xfrm>
              <a:off x="6118134" y="1985342"/>
              <a:ext cx="2085042" cy="301454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à coins arrondis 31"/>
          <p:cNvSpPr/>
          <p:nvPr/>
        </p:nvSpPr>
        <p:spPr>
          <a:xfrm>
            <a:off x="611560" y="2176842"/>
            <a:ext cx="2187732" cy="263154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smtClean="0"/>
              <a:t>SERVIDOR</a:t>
            </a:r>
          </a:p>
          <a:p>
            <a:pPr algn="ctr">
              <a:defRPr/>
            </a:pPr>
            <a:r>
              <a:rPr lang="fr-FR" sz="2000" smtClean="0"/>
              <a:t>MAPAS</a:t>
            </a:r>
            <a:endParaRPr lang="fr-FR" sz="2000"/>
          </a:p>
        </p:txBody>
      </p:sp>
      <p:sp>
        <p:nvSpPr>
          <p:cNvPr id="33" name="Double flèche horizontale 32"/>
          <p:cNvSpPr/>
          <p:nvPr/>
        </p:nvSpPr>
        <p:spPr>
          <a:xfrm>
            <a:off x="2843808" y="3384662"/>
            <a:ext cx="288032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21" y="3600561"/>
            <a:ext cx="2519694" cy="7979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9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eaLnBrk="1" hangingPunct="1"/>
            <a:r>
              <a:rPr lang="fr-FR" b="1" dirty="0" smtClean="0"/>
              <a:t>El </a:t>
            </a:r>
            <a:r>
              <a:rPr lang="fr-FR" b="1" dirty="0" err="1" smtClean="0"/>
              <a:t>servidor</a:t>
            </a:r>
            <a:r>
              <a:rPr lang="fr-FR" b="1" dirty="0" smtClean="0"/>
              <a:t> de </a:t>
            </a:r>
            <a:r>
              <a:rPr lang="fr-FR" b="1" dirty="0" err="1" smtClean="0"/>
              <a:t>mapas</a:t>
            </a:r>
            <a:endParaRPr lang="fr-FR" b="1" dirty="0" smtClean="0"/>
          </a:p>
        </p:txBody>
      </p:sp>
      <p:sp>
        <p:nvSpPr>
          <p:cNvPr id="17" name="Rectangle à coins arrondis 16"/>
          <p:cNvSpPr/>
          <p:nvPr/>
        </p:nvSpPr>
        <p:spPr>
          <a:xfrm>
            <a:off x="2997836" y="2780928"/>
            <a:ext cx="1584176" cy="1905545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smtClean="0"/>
              <a:t>SERVIDOR</a:t>
            </a:r>
          </a:p>
          <a:p>
            <a:pPr algn="ctr">
              <a:defRPr/>
            </a:pPr>
            <a:r>
              <a:rPr lang="fr-FR" sz="2000" smtClean="0"/>
              <a:t>MAPAS</a:t>
            </a:r>
            <a:endParaRPr lang="fr-FR" sz="20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70" y="3800261"/>
            <a:ext cx="1543165" cy="48866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61" y="3039514"/>
            <a:ext cx="1543165" cy="43733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66" y="2923034"/>
            <a:ext cx="1632292" cy="3619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6258538" y="2420021"/>
            <a:ext cx="2121978" cy="2476723"/>
            <a:chOff x="5611109" y="1684018"/>
            <a:chExt cx="3099093" cy="3617189"/>
          </a:xfrm>
        </p:grpSpPr>
        <p:sp>
          <p:nvSpPr>
            <p:cNvPr id="16" name="Organigramme : Disque magnétique 15"/>
            <p:cNvSpPr/>
            <p:nvPr/>
          </p:nvSpPr>
          <p:spPr>
            <a:xfrm>
              <a:off x="5611109" y="1684018"/>
              <a:ext cx="3099093" cy="3617189"/>
            </a:xfrm>
            <a:prstGeom prst="flowChartMagneticDisk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BD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400" dirty="0" smtClean="0"/>
                <a:t>ESPACIAL</a:t>
              </a:r>
              <a:endParaRPr lang="fr-FR" sz="1400" dirty="0"/>
            </a:p>
          </p:txBody>
        </p:sp>
        <p:pic>
          <p:nvPicPr>
            <p:cNvPr id="15362" name="Picture 2" descr="E:\Mes documents\GitHub\Solinette\documentation\SIRAD_Arquitectura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134" t="2301" r="65718"/>
            <a:stretch/>
          </p:blipFill>
          <p:spPr bwMode="auto">
            <a:xfrm>
              <a:off x="6118134" y="1985342"/>
              <a:ext cx="2085042" cy="301454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Double flèche horizontale 23"/>
          <p:cNvSpPr/>
          <p:nvPr/>
        </p:nvSpPr>
        <p:spPr>
          <a:xfrm>
            <a:off x="4607504" y="3550433"/>
            <a:ext cx="1620680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Flèche droite 4"/>
          <p:cNvSpPr/>
          <p:nvPr/>
        </p:nvSpPr>
        <p:spPr>
          <a:xfrm rot="10800000">
            <a:off x="899591" y="3550433"/>
            <a:ext cx="2098243" cy="2218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1655386" y="3264841"/>
            <a:ext cx="1028255" cy="1028255"/>
            <a:chOff x="4332510" y="3109943"/>
            <a:chExt cx="1028255" cy="1028255"/>
          </a:xfrm>
        </p:grpSpPr>
        <p:sp>
          <p:nvSpPr>
            <p:cNvPr id="23" name="Parallélogramme 22"/>
            <p:cNvSpPr/>
            <p:nvPr/>
          </p:nvSpPr>
          <p:spPr>
            <a:xfrm>
              <a:off x="4332510" y="3109943"/>
              <a:ext cx="418655" cy="418655"/>
            </a:xfrm>
            <a:prstGeom prst="parallelogram">
              <a:avLst/>
            </a:prstGeom>
            <a:gradFill>
              <a:gsLst>
                <a:gs pos="0">
                  <a:schemeClr val="accent4">
                    <a:tint val="50000"/>
                    <a:satMod val="300000"/>
                    <a:alpha val="37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Parallélogramme 26"/>
            <p:cNvSpPr/>
            <p:nvPr/>
          </p:nvSpPr>
          <p:spPr>
            <a:xfrm>
              <a:off x="4484910" y="3262343"/>
              <a:ext cx="418655" cy="418655"/>
            </a:xfrm>
            <a:prstGeom prst="parallelogram">
              <a:avLst/>
            </a:prstGeom>
            <a:gradFill>
              <a:gsLst>
                <a:gs pos="0">
                  <a:schemeClr val="accent4">
                    <a:tint val="50000"/>
                    <a:satMod val="300000"/>
                    <a:alpha val="37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Parallélogramme 27"/>
            <p:cNvSpPr/>
            <p:nvPr/>
          </p:nvSpPr>
          <p:spPr>
            <a:xfrm>
              <a:off x="4637310" y="3414743"/>
              <a:ext cx="418655" cy="418655"/>
            </a:xfrm>
            <a:prstGeom prst="parallelogram">
              <a:avLst/>
            </a:prstGeom>
            <a:gradFill>
              <a:gsLst>
                <a:gs pos="0">
                  <a:schemeClr val="accent4">
                    <a:tint val="50000"/>
                    <a:satMod val="300000"/>
                    <a:alpha val="37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Parallélogramme 28"/>
            <p:cNvSpPr/>
            <p:nvPr/>
          </p:nvSpPr>
          <p:spPr>
            <a:xfrm>
              <a:off x="4789710" y="3567143"/>
              <a:ext cx="418655" cy="418655"/>
            </a:xfrm>
            <a:prstGeom prst="parallelogram">
              <a:avLst/>
            </a:prstGeom>
            <a:gradFill>
              <a:gsLst>
                <a:gs pos="0">
                  <a:schemeClr val="accent4">
                    <a:tint val="50000"/>
                    <a:satMod val="300000"/>
                    <a:alpha val="37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Parallélogramme 29"/>
            <p:cNvSpPr/>
            <p:nvPr/>
          </p:nvSpPr>
          <p:spPr>
            <a:xfrm>
              <a:off x="4942110" y="3719543"/>
              <a:ext cx="418655" cy="418655"/>
            </a:xfrm>
            <a:prstGeom prst="parallelogram">
              <a:avLst/>
            </a:prstGeom>
            <a:gradFill>
              <a:gsLst>
                <a:gs pos="0">
                  <a:schemeClr val="accent4">
                    <a:tint val="50000"/>
                    <a:satMod val="300000"/>
                    <a:alpha val="37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="" xmlns:p14="http://schemas.microsoft.com/office/powerpoint/2010/main" val="3919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Aplicación web</a:t>
            </a:r>
            <a:endParaRPr lang="fr-FR" b="1" dirty="0" smtClean="0"/>
          </a:p>
        </p:txBody>
      </p:sp>
      <p:sp>
        <p:nvSpPr>
          <p:cNvPr id="14" name="Rectangle à coins arrondis 13"/>
          <p:cNvSpPr/>
          <p:nvPr/>
        </p:nvSpPr>
        <p:spPr>
          <a:xfrm>
            <a:off x="3541746" y="2223422"/>
            <a:ext cx="2013277" cy="2524374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dirty="0" smtClean="0"/>
              <a:t>APLICACION</a:t>
            </a:r>
          </a:p>
          <a:p>
            <a:pPr algn="ctr">
              <a:defRPr/>
            </a:pPr>
            <a:r>
              <a:rPr lang="fr-FR" sz="1400" dirty="0" smtClean="0"/>
              <a:t>WEB</a:t>
            </a:r>
            <a:endParaRPr lang="fr-FR" sz="1400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9260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Aplicación web</a:t>
            </a:r>
            <a:endParaRPr lang="fr-FR" b="1" dirty="0" smtClean="0"/>
          </a:p>
        </p:txBody>
      </p:sp>
      <p:sp>
        <p:nvSpPr>
          <p:cNvPr id="14" name="Rectangle à coins arrondis 13"/>
          <p:cNvSpPr/>
          <p:nvPr/>
        </p:nvSpPr>
        <p:spPr>
          <a:xfrm>
            <a:off x="5796136" y="2201328"/>
            <a:ext cx="2013277" cy="2524374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smtClean="0"/>
              <a:t>APLICACION</a:t>
            </a:r>
          </a:p>
          <a:p>
            <a:pPr algn="ctr">
              <a:defRPr/>
            </a:pPr>
            <a:r>
              <a:rPr lang="fr-FR" sz="1400" smtClean="0"/>
              <a:t>WEB</a:t>
            </a:r>
            <a:endParaRPr lang="fr-FR" sz="1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85111"/>
            <a:ext cx="2172652" cy="75680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139952" y="2850704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/>
              <a:t>=</a:t>
            </a:r>
            <a:endParaRPr lang="fr-FR" sz="7200" dirty="0"/>
          </a:p>
        </p:txBody>
      </p:sp>
    </p:spTree>
    <p:extLst>
      <p:ext uri="{BB962C8B-B14F-4D97-AF65-F5344CB8AC3E}">
        <p14:creationId xmlns="" xmlns:p14="http://schemas.microsoft.com/office/powerpoint/2010/main" val="59094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¿Para que estamos juntos?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95536" y="1772816"/>
            <a:ext cx="7840608" cy="61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sz="2000" dirty="0" smtClean="0"/>
              <a:t>Presentar y difundir el servidor SIRAD, un visor cartográfico libre</a:t>
            </a:r>
          </a:p>
        </p:txBody>
      </p:sp>
    </p:spTree>
    <p:extLst>
      <p:ext uri="{BB962C8B-B14F-4D97-AF65-F5344CB8AC3E}">
        <p14:creationId xmlns=""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Aplicación web</a:t>
            </a:r>
            <a:endParaRPr lang="fr-FR" b="1" dirty="0" smtClean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6100967" y="2312008"/>
            <a:ext cx="2015983" cy="2347202"/>
          </a:xfrm>
          <a:prstGeom prst="flowChartMagneticDisk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dirty="0" smtClean="0"/>
              <a:t>BD ADMIN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fr-FR" sz="1400" b="1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1400" dirty="0" smtClean="0"/>
              <a:t>Gestion de </a:t>
            </a:r>
            <a:r>
              <a:rPr lang="fr-FR" sz="1400" dirty="0" err="1" smtClean="0"/>
              <a:t>usuarios</a:t>
            </a:r>
            <a:endParaRPr lang="fr-FR" sz="1400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1400" dirty="0" err="1" smtClean="0"/>
              <a:t>Contraseñas</a:t>
            </a:r>
            <a:endParaRPr lang="fr-FR" sz="1400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1400" dirty="0" smtClean="0"/>
              <a:t>Gestion de las </a:t>
            </a:r>
            <a:r>
              <a:rPr lang="fr-FR" sz="1400" dirty="0" err="1" smtClean="0"/>
              <a:t>relaciones</a:t>
            </a:r>
            <a:r>
              <a:rPr lang="fr-FR" sz="1400" dirty="0" smtClean="0"/>
              <a:t> entre </a:t>
            </a:r>
            <a:r>
              <a:rPr lang="fr-FR" sz="1400" dirty="0" err="1" smtClean="0"/>
              <a:t>archivos</a:t>
            </a:r>
            <a:r>
              <a:rPr lang="fr-FR" sz="1400" dirty="0" smtClean="0"/>
              <a:t> </a:t>
            </a:r>
            <a:r>
              <a:rPr lang="fr-FR" sz="1400" dirty="0" err="1" smtClean="0"/>
              <a:t>del</a:t>
            </a:r>
            <a:r>
              <a:rPr lang="fr-FR" sz="1400" dirty="0" smtClean="0"/>
              <a:t> </a:t>
            </a:r>
            <a:r>
              <a:rPr lang="fr-FR" sz="1400" dirty="0" err="1" smtClean="0"/>
              <a:t>servidor</a:t>
            </a:r>
            <a:r>
              <a:rPr lang="fr-FR" sz="1400" dirty="0" smtClean="0"/>
              <a:t> (</a:t>
            </a:r>
            <a:r>
              <a:rPr lang="fr-FR" sz="1400" dirty="0" err="1" smtClean="0"/>
              <a:t>metadatos</a:t>
            </a:r>
            <a:r>
              <a:rPr lang="fr-FR" sz="1400" dirty="0" smtClean="0"/>
              <a:t>, </a:t>
            </a:r>
            <a:r>
              <a:rPr lang="fr-FR" sz="1400" dirty="0" err="1" smtClean="0"/>
              <a:t>pdf</a:t>
            </a:r>
            <a:r>
              <a:rPr lang="fr-FR" sz="1400" dirty="0" smtClean="0"/>
              <a:t>, …)</a:t>
            </a:r>
            <a:endParaRPr lang="fr-FR" sz="1400" dirty="0"/>
          </a:p>
        </p:txBody>
      </p:sp>
      <p:sp>
        <p:nvSpPr>
          <p:cNvPr id="12" name="Double flèche horizontale 11"/>
          <p:cNvSpPr/>
          <p:nvPr/>
        </p:nvSpPr>
        <p:spPr>
          <a:xfrm>
            <a:off x="4281021" y="3377659"/>
            <a:ext cx="1819947" cy="215900"/>
          </a:xfrm>
          <a:prstGeom prst="leftRightArrow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292411" y="2223422"/>
            <a:ext cx="2013277" cy="2524374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400" smtClean="0"/>
              <a:t>APLICACION</a:t>
            </a:r>
          </a:p>
          <a:p>
            <a:pPr algn="ctr">
              <a:defRPr/>
            </a:pPr>
            <a:r>
              <a:rPr lang="fr-FR" sz="1400" smtClean="0"/>
              <a:t>WEB</a:t>
            </a:r>
            <a:endParaRPr lang="fr-FR" sz="14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5" y="3157371"/>
            <a:ext cx="1884620" cy="656476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0946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uble flèche horizontale 24"/>
          <p:cNvSpPr/>
          <p:nvPr/>
        </p:nvSpPr>
        <p:spPr>
          <a:xfrm>
            <a:off x="2576431" y="3627732"/>
            <a:ext cx="2139585" cy="25060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Interfaz usuario</a:t>
            </a:r>
            <a:endParaRPr lang="fr-FR" b="1" dirty="0" smtClean="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757540" y="3224518"/>
            <a:ext cx="1807020" cy="1064056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/>
              <a:t>Usuario</a:t>
            </a:r>
            <a:endParaRPr lang="fr-FR" dirty="0"/>
          </a:p>
        </p:txBody>
      </p:sp>
      <p:sp>
        <p:nvSpPr>
          <p:cNvPr id="6" name="Nuage 5"/>
          <p:cNvSpPr/>
          <p:nvPr/>
        </p:nvSpPr>
        <p:spPr>
          <a:xfrm>
            <a:off x="3131840" y="3351870"/>
            <a:ext cx="1059439" cy="809351"/>
          </a:xfrm>
          <a:prstGeom prst="cloud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smtClean="0"/>
              <a:t>internet</a:t>
            </a:r>
            <a:endParaRPr lang="fr-FR" sz="12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6386" name="Picture 2" descr="E:\Mes documents\GitHub\Solinette\documentation\SIRAD_Vistaz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96024"/>
            <a:ext cx="4567293" cy="22634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="" xmlns:p14="http://schemas.microsoft.com/office/powerpoint/2010/main" val="3107893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uble flèche horizontale 24"/>
          <p:cNvSpPr/>
          <p:nvPr/>
        </p:nvSpPr>
        <p:spPr>
          <a:xfrm>
            <a:off x="2576431" y="3627732"/>
            <a:ext cx="2520280" cy="250608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Interfaz usuario</a:t>
            </a:r>
            <a:endParaRPr lang="fr-FR" b="1" dirty="0" smtClean="0"/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757540" y="3224518"/>
            <a:ext cx="1807020" cy="1064056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dirty="0"/>
              <a:t>Usuario</a:t>
            </a:r>
            <a:endParaRPr lang="fr-FR" dirty="0"/>
          </a:p>
        </p:txBody>
      </p:sp>
      <p:sp>
        <p:nvSpPr>
          <p:cNvPr id="6" name="Nuage 5"/>
          <p:cNvSpPr/>
          <p:nvPr/>
        </p:nvSpPr>
        <p:spPr>
          <a:xfrm>
            <a:off x="3306852" y="3351870"/>
            <a:ext cx="1059439" cy="809351"/>
          </a:xfrm>
          <a:prstGeom prst="cloud">
            <a:avLst/>
          </a:prstGeom>
          <a:solidFill>
            <a:schemeClr val="lt1">
              <a:alpha val="74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smtClean="0"/>
              <a:t>internet</a:t>
            </a:r>
            <a:endParaRPr lang="fr-FR" sz="120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515" t="38567" r="20093" b="41559"/>
          <a:stretch/>
        </p:blipFill>
        <p:spPr>
          <a:xfrm>
            <a:off x="5595210" y="3861048"/>
            <a:ext cx="2117041" cy="69666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6" y="5013176"/>
            <a:ext cx="2038088" cy="5012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81" y="2708920"/>
            <a:ext cx="1483098" cy="790985"/>
          </a:xfrm>
          <a:prstGeom prst="rect">
            <a:avLst/>
          </a:prstGeom>
        </p:spPr>
      </p:pic>
      <p:grpSp>
        <p:nvGrpSpPr>
          <p:cNvPr id="24" name="Groupe 23"/>
          <p:cNvGrpSpPr/>
          <p:nvPr/>
        </p:nvGrpSpPr>
        <p:grpSpPr>
          <a:xfrm>
            <a:off x="5108587" y="1700808"/>
            <a:ext cx="3168352" cy="4104456"/>
            <a:chOff x="5148064" y="1196752"/>
            <a:chExt cx="3168352" cy="41044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tangle 21"/>
            <p:cNvSpPr/>
            <p:nvPr/>
          </p:nvSpPr>
          <p:spPr>
            <a:xfrm>
              <a:off x="5148064" y="1196752"/>
              <a:ext cx="3168352" cy="4104456"/>
            </a:xfrm>
            <a:prstGeom prst="rect">
              <a:avLst/>
            </a:prstGeom>
            <a:solidFill>
              <a:schemeClr val="accent2">
                <a:alpha val="29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148064" y="1199762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 err="1" smtClean="0">
                  <a:solidFill>
                    <a:srgbClr val="C00000"/>
                  </a:solidFill>
                </a:rPr>
                <a:t>Impresión</a:t>
              </a:r>
              <a:r>
                <a:rPr lang="fr-FR" sz="1600" b="1" dirty="0" smtClean="0">
                  <a:solidFill>
                    <a:srgbClr val="C00000"/>
                  </a:solidFill>
                </a:rPr>
                <a:t> </a:t>
              </a:r>
              <a:r>
                <a:rPr lang="fr-FR" sz="1600" b="1" dirty="0" err="1" smtClean="0">
                  <a:solidFill>
                    <a:srgbClr val="C00000"/>
                  </a:solidFill>
                </a:rPr>
                <a:t>mapas</a:t>
              </a:r>
              <a:r>
                <a:rPr lang="fr-FR" sz="1600" b="1" dirty="0" smtClean="0">
                  <a:solidFill>
                    <a:srgbClr val="C00000"/>
                  </a:solidFill>
                </a:rPr>
                <a:t>, consultas tablas, ...</a:t>
              </a:r>
              <a:endParaRPr lang="fr-FR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243995" y="1349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reflection blurRad="6350" stA="55000" endA="300" endPos="45500" dir="5400000" sy="-100000" algn="bl" rotWithShape="0"/>
                </a:effectLst>
              </a:rPr>
              <a:t>Zoom sobre:</a:t>
            </a:r>
            <a:endParaRPr lang="fr-FR" sz="1200" dirty="0">
              <a:ln>
                <a:solidFill>
                  <a:schemeClr val="bg1">
                    <a:lumMod val="65000"/>
                  </a:schemeClr>
                </a:solidFill>
              </a:ln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7236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188639"/>
            <a:ext cx="785656" cy="108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1291587" cy="665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-14858" y="1988840"/>
            <a:ext cx="9144000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Gracias </a:t>
            </a:r>
            <a:r>
              <a:rPr lang="fr-FR" sz="3200" dirty="0" err="1" smtClean="0"/>
              <a:t>por</a:t>
            </a:r>
            <a:r>
              <a:rPr lang="fr-FR" sz="3200" dirty="0" smtClean="0"/>
              <a:t> su </a:t>
            </a:r>
            <a:r>
              <a:rPr lang="fr-FR" sz="3200" dirty="0" err="1" smtClean="0"/>
              <a:t>atención</a:t>
            </a:r>
            <a:endParaRPr lang="fr-FR" sz="3200" dirty="0" smtClean="0"/>
          </a:p>
          <a:p>
            <a:pPr algn="ctr"/>
            <a:endParaRPr lang="es-PE" sz="3200" dirty="0" smtClean="0"/>
          </a:p>
          <a:p>
            <a:pPr algn="ctr"/>
            <a:endParaRPr lang="es-PE" sz="3200" dirty="0" smtClean="0"/>
          </a:p>
          <a:p>
            <a:pPr algn="ctr"/>
            <a:r>
              <a:rPr lang="es-PE" sz="3200" dirty="0" smtClean="0"/>
              <a:t>¿Algunas preguntas?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7237434" y="6093296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Pierre Vernier</a:t>
            </a:r>
          </a:p>
          <a:p>
            <a:r>
              <a:rPr lang="fr-FR" sz="1400" dirty="0" smtClean="0"/>
              <a:t>Julien Moura (IRD)</a:t>
            </a:r>
            <a:endParaRPr lang="fr-FR" sz="1400" dirty="0"/>
          </a:p>
        </p:txBody>
      </p:sp>
    </p:spTree>
    <p:extLst>
      <p:ext uri="{BB962C8B-B14F-4D97-AF65-F5344CB8AC3E}">
        <p14:creationId xmlns="" xmlns:p14="http://schemas.microsoft.com/office/powerpoint/2010/main" val="1572536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¿Para que estamos juntos?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95536" y="1772816"/>
            <a:ext cx="7840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sz="2000" dirty="0" smtClean="0"/>
              <a:t>Presentar y difundir el servidor SIRAD, un visor cartográfico libre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sz="2000" dirty="0" smtClean="0"/>
              <a:t>Presentar un herramienta para </a:t>
            </a:r>
            <a:r>
              <a:rPr lang="es-PE" sz="2000" dirty="0" err="1" smtClean="0"/>
              <a:t>geolocalizar</a:t>
            </a:r>
            <a:r>
              <a:rPr lang="es-PE" sz="2000" dirty="0" smtClean="0"/>
              <a:t> direcciones</a:t>
            </a:r>
          </a:p>
        </p:txBody>
      </p:sp>
    </p:spTree>
    <p:extLst>
      <p:ext uri="{BB962C8B-B14F-4D97-AF65-F5344CB8AC3E}">
        <p14:creationId xmlns=""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¿Para que estamos juntos?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95536" y="1772816"/>
            <a:ext cx="7840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sz="2000" dirty="0" smtClean="0"/>
              <a:t>Presentar y difundir el servidor SIRAD, un visor cartográfico libre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sz="2000" dirty="0" smtClean="0"/>
              <a:t>Presentar un herramienta para </a:t>
            </a:r>
            <a:r>
              <a:rPr lang="es-PE" sz="2000" dirty="0" err="1" smtClean="0"/>
              <a:t>geolocalizar</a:t>
            </a:r>
            <a:r>
              <a:rPr lang="es-PE" sz="2000" dirty="0" smtClean="0"/>
              <a:t> direcciones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sz="2000" dirty="0" smtClean="0"/>
              <a:t>Mostrar como el desarrollo informático puede ayudar a valorizar los datos disponibles </a:t>
            </a:r>
          </a:p>
        </p:txBody>
      </p:sp>
    </p:spTree>
    <p:extLst>
      <p:ext uri="{BB962C8B-B14F-4D97-AF65-F5344CB8AC3E}">
        <p14:creationId xmlns=""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¿Para que estamos juntos?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95536" y="1772816"/>
            <a:ext cx="78406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sz="2000" dirty="0" smtClean="0"/>
              <a:t>Presentar y difundir el servidor SIRAD, un visor cartográfico libre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sz="2000" dirty="0" smtClean="0"/>
              <a:t>Presentar un herramienta para </a:t>
            </a:r>
            <a:r>
              <a:rPr lang="es-PE" sz="2000" dirty="0" err="1" smtClean="0"/>
              <a:t>geolocalizar</a:t>
            </a:r>
            <a:r>
              <a:rPr lang="es-PE" sz="2000" dirty="0" smtClean="0"/>
              <a:t> direcciones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sz="2000" dirty="0" smtClean="0"/>
              <a:t>Mostrar como el desarrollo informático puede ayudar a valorizar los datos disponibles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sz="2000" dirty="0" smtClean="0"/>
              <a:t>Compartir conocimientos técnicos con otros profesionales</a:t>
            </a:r>
            <a:endParaRPr lang="fr-FR" sz="2000" dirty="0"/>
          </a:p>
        </p:txBody>
      </p:sp>
    </p:spTree>
    <p:extLst>
      <p:ext uri="{BB962C8B-B14F-4D97-AF65-F5344CB8AC3E}">
        <p14:creationId xmlns=""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¿Programa del día?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23528" y="1844824"/>
            <a:ext cx="813690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dirty="0" smtClean="0"/>
              <a:t>Presentación global del servidor SIRAD – Mario Valenzuela (INDECI)</a:t>
            </a:r>
          </a:p>
        </p:txBody>
      </p:sp>
    </p:spTree>
    <p:extLst>
      <p:ext uri="{BB962C8B-B14F-4D97-AF65-F5344CB8AC3E}">
        <p14:creationId xmlns=""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¿Programa del día?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23528" y="1844824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dirty="0" smtClean="0"/>
              <a:t>Presentación global del servidor SIRAD – Mario Valenzuela (INDECI)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dirty="0" smtClean="0"/>
              <a:t>Presentación de las novedades 2012 y de la parte administración – </a:t>
            </a:r>
            <a:r>
              <a:rPr lang="es-PE" dirty="0" err="1" smtClean="0"/>
              <a:t>Julien</a:t>
            </a:r>
            <a:r>
              <a:rPr lang="es-PE" dirty="0" smtClean="0"/>
              <a:t> </a:t>
            </a:r>
            <a:r>
              <a:rPr lang="es-PE" dirty="0" err="1" smtClean="0"/>
              <a:t>Moura</a:t>
            </a:r>
            <a:r>
              <a:rPr lang="es-PE" dirty="0" smtClean="0"/>
              <a:t> (IRD)</a:t>
            </a:r>
          </a:p>
        </p:txBody>
      </p:sp>
    </p:spTree>
    <p:extLst>
      <p:ext uri="{BB962C8B-B14F-4D97-AF65-F5344CB8AC3E}">
        <p14:creationId xmlns=""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b="1" dirty="0" smtClean="0"/>
              <a:t>¿Programa del día?</a:t>
            </a:r>
            <a:endParaRPr lang="fr-FR" b="1" dirty="0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25/04/2013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El servidor SIRAD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CDD84-DE81-41B1-B082-A0B074781722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23528" y="1844824"/>
            <a:ext cx="81369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dirty="0" smtClean="0"/>
              <a:t>Presentación global del servidor SIRAD – Mario Valenzuela (INDECI)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PE" dirty="0" smtClean="0"/>
              <a:t>Presentación de las novedades 2012 y de la parte administración – </a:t>
            </a:r>
            <a:r>
              <a:rPr lang="es-PE" dirty="0" err="1" smtClean="0"/>
              <a:t>Julien</a:t>
            </a:r>
            <a:r>
              <a:rPr lang="es-PE" dirty="0" smtClean="0"/>
              <a:t> </a:t>
            </a:r>
            <a:r>
              <a:rPr lang="es-PE" dirty="0" err="1" smtClean="0"/>
              <a:t>Moura</a:t>
            </a:r>
            <a:r>
              <a:rPr lang="es-PE" dirty="0" smtClean="0"/>
              <a:t> (IRD)</a:t>
            </a:r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s-PE" sz="2400" dirty="0" smtClean="0"/>
              <a:t>BREAK</a:t>
            </a:r>
          </a:p>
        </p:txBody>
      </p:sp>
    </p:spTree>
    <p:extLst>
      <p:ext uri="{BB962C8B-B14F-4D97-AF65-F5344CB8AC3E}">
        <p14:creationId xmlns="" xmlns:p14="http://schemas.microsoft.com/office/powerpoint/2010/main" val="33528822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839</Words>
  <Application>Microsoft Office PowerPoint</Application>
  <PresentationFormat>Affichage à l'écran (4:3)</PresentationFormat>
  <Paragraphs>299</Paragraphs>
  <Slides>33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Diapositive 1</vt:lpstr>
      <vt:lpstr>¿Quienes somos?</vt:lpstr>
      <vt:lpstr>¿Para que estamos juntos?</vt:lpstr>
      <vt:lpstr>¿Para que estamos juntos?</vt:lpstr>
      <vt:lpstr>¿Para que estamos juntos?</vt:lpstr>
      <vt:lpstr>¿Para que estamos juntos?</vt:lpstr>
      <vt:lpstr>¿Programa del día?</vt:lpstr>
      <vt:lpstr>¿Programa del día?</vt:lpstr>
      <vt:lpstr>¿Programa del día?</vt:lpstr>
      <vt:lpstr>¿Programa del día?</vt:lpstr>
      <vt:lpstr>¿Programa del día?</vt:lpstr>
      <vt:lpstr>Arquitectura global</vt:lpstr>
      <vt:lpstr>Arquitectura global</vt:lpstr>
      <vt:lpstr>Arquitectura global</vt:lpstr>
      <vt:lpstr>Arquitectura global</vt:lpstr>
      <vt:lpstr>Arquitectura global</vt:lpstr>
      <vt:lpstr>El servidor</vt:lpstr>
      <vt:lpstr>El servidor</vt:lpstr>
      <vt:lpstr>El servidor</vt:lpstr>
      <vt:lpstr>El servidor</vt:lpstr>
      <vt:lpstr>El servidor</vt:lpstr>
      <vt:lpstr>El servidor</vt:lpstr>
      <vt:lpstr>El servidor de mapas</vt:lpstr>
      <vt:lpstr>El servidor de mapas</vt:lpstr>
      <vt:lpstr>El servidor de mapas</vt:lpstr>
      <vt:lpstr>El servidor de mapas</vt:lpstr>
      <vt:lpstr>El servidor de mapas</vt:lpstr>
      <vt:lpstr>Aplicación web</vt:lpstr>
      <vt:lpstr>Aplicación web</vt:lpstr>
      <vt:lpstr>Aplicación web</vt:lpstr>
      <vt:lpstr>Interfaz usuario</vt:lpstr>
      <vt:lpstr>Interfaz usuario</vt:lpstr>
      <vt:lpstr>Diapositive 33</vt:lpstr>
    </vt:vector>
  </TitlesOfParts>
  <Company>IRD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Aspectos tecnicos del SIRAD</dc:title>
  <dc:creator/>
  <cp:keywords>SIRAD</cp:keywords>
  <cp:lastModifiedBy>IRD</cp:lastModifiedBy>
  <cp:revision>96</cp:revision>
  <dcterms:created xsi:type="dcterms:W3CDTF">2013-04-24T21:23:34Z</dcterms:created>
  <dcterms:modified xsi:type="dcterms:W3CDTF">2013-05-09T17:03:55Z</dcterms:modified>
</cp:coreProperties>
</file>