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75" r:id="rId4"/>
    <p:sldId id="280" r:id="rId5"/>
    <p:sldId id="271" r:id="rId6"/>
    <p:sldId id="276" r:id="rId7"/>
    <p:sldId id="277" r:id="rId8"/>
    <p:sldId id="278" r:id="rId9"/>
    <p:sldId id="279" r:id="rId10"/>
    <p:sldId id="259" r:id="rId11"/>
    <p:sldId id="265" r:id="rId12"/>
    <p:sldId id="266" r:id="rId13"/>
    <p:sldId id="267" r:id="rId14"/>
    <p:sldId id="268" r:id="rId15"/>
    <p:sldId id="269" r:id="rId16"/>
    <p:sldId id="272" r:id="rId17"/>
    <p:sldId id="281" r:id="rId18"/>
    <p:sldId id="282" r:id="rId19"/>
    <p:sldId id="258" r:id="rId20"/>
    <p:sldId id="264" r:id="rId21"/>
    <p:sldId id="260" r:id="rId22"/>
    <p:sldId id="261" r:id="rId23"/>
    <p:sldId id="262" r:id="rId24"/>
    <p:sldId id="263" r:id="rId25"/>
    <p:sldId id="257" r:id="rId26"/>
    <p:sldId id="273" r:id="rId27"/>
    <p:sldId id="274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5E43-1F14-4915-AA84-29C0C8BA786A}" type="datetimeFigureOut">
              <a:rPr lang="fr-FR" smtClean="0"/>
              <a:pPr/>
              <a:t>09/05/2013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F2FAC-9807-4799-8D28-FE7984C6A8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00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26C3-A969-48B5-8303-E1AB03752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89B30-A88A-460F-9285-151BB072B0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E0067-1AE1-4301-A34E-DEBB33C619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6D233-8760-42FC-9F27-E8FB0B640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0DBF9-21CB-4EB9-8D12-6ACACD1298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9AD84-8262-4FB1-B64D-E1DDCA3B81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B9D9F-B22B-4DDA-9E91-862B75DAE7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D1DD8-6FFB-4B62-9991-1A1ECF85FA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B67E-C894-4FDC-8B57-A43C9212A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C9C8-A1F6-45CD-B47E-247C8756EB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68E5-75D3-423D-9A12-7BCF6FB5D8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164E09-A39F-43EA-9C17-0B182E97C6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899683"/>
            <a:ext cx="7772400" cy="1470025"/>
          </a:xfrm>
        </p:spPr>
        <p:txBody>
          <a:bodyPr/>
          <a:lstStyle/>
          <a:p>
            <a:pPr eaLnBrk="1" hangingPunct="1"/>
            <a:r>
              <a:rPr lang="fr-FR" sz="6000" b="1" dirty="0" smtClean="0"/>
              <a:t>La </a:t>
            </a:r>
            <a:r>
              <a:rPr lang="fr-FR" sz="6000" b="1" dirty="0" err="1" smtClean="0"/>
              <a:t>Solinette</a:t>
            </a:r>
            <a:endParaRPr lang="fr-FR" sz="6000" b="1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400" y="760759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760760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3212976"/>
            <a:ext cx="1828571" cy="2419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/>
              <a:t>PACIVUR</a:t>
            </a:r>
            <a:endParaRPr lang="fr-FR" sz="1600" b="1" dirty="0" smtClean="0"/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Programa</a:t>
            </a:r>
            <a:r>
              <a:rPr lang="fr-FR" sz="1400" dirty="0" smtClean="0"/>
              <a:t> </a:t>
            </a:r>
            <a:r>
              <a:rPr lang="fr-FR" sz="1400" dirty="0" err="1" smtClean="0"/>
              <a:t>Andino</a:t>
            </a:r>
            <a:r>
              <a:rPr lang="fr-FR" sz="1400" dirty="0" smtClean="0"/>
              <a:t> de </a:t>
            </a:r>
            <a:r>
              <a:rPr lang="fr-FR" sz="1400" dirty="0" err="1" smtClean="0"/>
              <a:t>Capacitación</a:t>
            </a:r>
            <a:r>
              <a:rPr lang="fr-FR" sz="1400" dirty="0" smtClean="0"/>
              <a:t> y </a:t>
            </a:r>
            <a:r>
              <a:rPr lang="fr-FR" sz="1400" dirty="0" err="1" smtClean="0"/>
              <a:t>Investigaci</a:t>
            </a:r>
            <a:r>
              <a:rPr lang="fr-FR" sz="1400" dirty="0" err="1"/>
              <a:t>ó</a:t>
            </a:r>
            <a:r>
              <a:rPr lang="fr-FR" sz="1400" dirty="0" err="1" smtClean="0"/>
              <a:t>n</a:t>
            </a:r>
            <a:r>
              <a:rPr lang="fr-FR" sz="1400" dirty="0" smtClean="0"/>
              <a:t> sobre </a:t>
            </a:r>
            <a:r>
              <a:rPr lang="fr-FR" sz="1400" dirty="0" err="1" smtClean="0"/>
              <a:t>Vulnerabilidad</a:t>
            </a:r>
            <a:r>
              <a:rPr lang="fr-FR" sz="1400" dirty="0" smtClean="0"/>
              <a:t> y </a:t>
            </a:r>
            <a:r>
              <a:rPr lang="fr-FR" sz="1400" dirty="0" err="1" smtClean="0"/>
              <a:t>Riesgos</a:t>
            </a:r>
            <a:r>
              <a:rPr lang="fr-FR" sz="1400" dirty="0" smtClean="0"/>
              <a:t> en medio </a:t>
            </a:r>
            <a:r>
              <a:rPr lang="fr-FR" sz="1400" dirty="0" err="1" smtClean="0"/>
              <a:t>Urbano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1139" y="6093296"/>
            <a:ext cx="332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Vernier - pvernier82@gmail.com</a:t>
            </a:r>
          </a:p>
          <a:p>
            <a:r>
              <a:rPr lang="fr-FR" sz="1400" dirty="0" smtClean="0"/>
              <a:t>Julien Moura – julien.moura@ird.fr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Idea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Idea</a:t>
            </a:r>
            <a:endParaRPr lang="fr-F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214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5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6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7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8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19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20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8221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236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7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8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39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0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1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2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9243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fermante 38"/>
          <p:cNvSpPr/>
          <p:nvPr/>
        </p:nvSpPr>
        <p:spPr>
          <a:xfrm rot="5400000">
            <a:off x="2728119" y="2813844"/>
            <a:ext cx="608012" cy="2679700"/>
          </a:xfrm>
          <a:prstGeom prst="rightBrace">
            <a:avLst>
              <a:gd name="adj1" fmla="val 92898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2357438" y="4424363"/>
            <a:ext cx="1338262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schemeClr val="tx2">
                    <a:lumMod val="75000"/>
                  </a:schemeClr>
                </a:solidFill>
              </a:rPr>
              <a:t>Longitud conocida</a:t>
            </a:r>
            <a:endParaRPr lang="fr-F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Idea</a:t>
            </a:r>
            <a:endParaRPr lang="fr-FR" b="1" smtClean="0"/>
          </a:p>
        </p:txBody>
      </p:sp>
      <p:sp>
        <p:nvSpPr>
          <p:cNvPr id="4" name="Rectangle 3"/>
          <p:cNvSpPr/>
          <p:nvPr/>
        </p:nvSpPr>
        <p:spPr>
          <a:xfrm>
            <a:off x="1619250" y="4076700"/>
            <a:ext cx="2808288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pares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4716463" y="4076700"/>
            <a:ext cx="2808287" cy="1512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pares</a:t>
            </a:r>
            <a:endParaRPr lang="fr-FR" sz="16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619250" y="3860800"/>
            <a:ext cx="59055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572000" y="3860800"/>
            <a:ext cx="0" cy="172878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19250" y="2133600"/>
            <a:ext cx="2808288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1 números impares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4716463" y="2133600"/>
            <a:ext cx="2808287" cy="15113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600" dirty="0"/>
              <a:t>Cuadra 2 números impares</a:t>
            </a:r>
            <a:endParaRPr lang="fr-FR" sz="16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572000" y="2133600"/>
            <a:ext cx="0" cy="17272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41475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1475" y="3860800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394200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485063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38688" y="357346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478713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08863" y="3789363"/>
            <a:ext cx="142875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4738688" y="3833813"/>
            <a:ext cx="0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394200" y="3843338"/>
            <a:ext cx="0" cy="288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4665663" y="3794125"/>
            <a:ext cx="144462" cy="1444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260" name="ZoneTexte 37"/>
          <p:cNvSpPr txBox="1">
            <a:spLocks noChangeArrowheads="1"/>
          </p:cNvSpPr>
          <p:nvPr/>
        </p:nvSpPr>
        <p:spPr bwMode="auto">
          <a:xfrm>
            <a:off x="1519238" y="408781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1" name="ZoneTexte 38"/>
          <p:cNvSpPr txBox="1">
            <a:spLocks noChangeArrowheads="1"/>
          </p:cNvSpPr>
          <p:nvPr/>
        </p:nvSpPr>
        <p:spPr bwMode="auto">
          <a:xfrm>
            <a:off x="1506538" y="329088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2" name="ZoneTexte 39"/>
          <p:cNvSpPr txBox="1">
            <a:spLocks noChangeArrowheads="1"/>
          </p:cNvSpPr>
          <p:nvPr/>
        </p:nvSpPr>
        <p:spPr bwMode="auto">
          <a:xfrm>
            <a:off x="4062413" y="40592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198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3" name="ZoneTexte 40"/>
          <p:cNvSpPr txBox="1">
            <a:spLocks noChangeArrowheads="1"/>
          </p:cNvSpPr>
          <p:nvPr/>
        </p:nvSpPr>
        <p:spPr bwMode="auto">
          <a:xfrm>
            <a:off x="4035425" y="3306763"/>
            <a:ext cx="576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199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4" name="ZoneTexte 41"/>
          <p:cNvSpPr txBox="1">
            <a:spLocks noChangeArrowheads="1"/>
          </p:cNvSpPr>
          <p:nvPr/>
        </p:nvSpPr>
        <p:spPr bwMode="auto">
          <a:xfrm>
            <a:off x="4621213" y="3306763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201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5" name="ZoneTexte 42"/>
          <p:cNvSpPr txBox="1">
            <a:spLocks noChangeArrowheads="1"/>
          </p:cNvSpPr>
          <p:nvPr/>
        </p:nvSpPr>
        <p:spPr bwMode="auto">
          <a:xfrm>
            <a:off x="4621213" y="40767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200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6" name="ZoneTexte 43"/>
          <p:cNvSpPr txBox="1">
            <a:spLocks noChangeArrowheads="1"/>
          </p:cNvSpPr>
          <p:nvPr/>
        </p:nvSpPr>
        <p:spPr bwMode="auto">
          <a:xfrm>
            <a:off x="7119938" y="3289300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299</a:t>
            </a:r>
            <a:endParaRPr lang="fr-FR" sz="1600">
              <a:latin typeface="Calibri" pitchFamily="34" charset="0"/>
            </a:endParaRPr>
          </a:p>
        </p:txBody>
      </p:sp>
      <p:sp>
        <p:nvSpPr>
          <p:cNvPr id="10267" name="ZoneTexte 44"/>
          <p:cNvSpPr txBox="1">
            <a:spLocks noChangeArrowheads="1"/>
          </p:cNvSpPr>
          <p:nvPr/>
        </p:nvSpPr>
        <p:spPr bwMode="auto">
          <a:xfrm>
            <a:off x="7135813" y="4071938"/>
            <a:ext cx="576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>
                <a:latin typeface="Calibri" pitchFamily="34" charset="0"/>
              </a:rPr>
              <a:t>298</a:t>
            </a:r>
            <a:endParaRPr lang="fr-FR" sz="1600">
              <a:latin typeface="Calibri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724525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700338" y="3860800"/>
            <a:ext cx="6477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fermante 38"/>
          <p:cNvSpPr/>
          <p:nvPr/>
        </p:nvSpPr>
        <p:spPr>
          <a:xfrm rot="5400000">
            <a:off x="2728119" y="2813844"/>
            <a:ext cx="608012" cy="2679700"/>
          </a:xfrm>
          <a:prstGeom prst="rightBrace">
            <a:avLst>
              <a:gd name="adj1" fmla="val 92898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29113" y="3789363"/>
            <a:ext cx="144462" cy="144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70038" y="3789363"/>
            <a:ext cx="144462" cy="14446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2268538" y="3429000"/>
            <a:ext cx="0" cy="431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3635375" y="3860800"/>
            <a:ext cx="0" cy="4318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5" name="ZoneTexte 38"/>
          <p:cNvSpPr txBox="1">
            <a:spLocks noChangeArrowheads="1"/>
          </p:cNvSpPr>
          <p:nvPr/>
        </p:nvSpPr>
        <p:spPr bwMode="auto">
          <a:xfrm>
            <a:off x="2035175" y="3162300"/>
            <a:ext cx="5762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 b="1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fr-FR" sz="16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276" name="ZoneTexte 38"/>
          <p:cNvSpPr txBox="1">
            <a:spLocks noChangeArrowheads="1"/>
          </p:cNvSpPr>
          <p:nvPr/>
        </p:nvSpPr>
        <p:spPr bwMode="auto">
          <a:xfrm>
            <a:off x="3392488" y="4238625"/>
            <a:ext cx="576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1600" b="1">
                <a:solidFill>
                  <a:srgbClr val="FF0000"/>
                </a:solidFill>
                <a:latin typeface="Calibri" pitchFamily="34" charset="0"/>
              </a:rPr>
              <a:t>182</a:t>
            </a:r>
            <a:endParaRPr lang="fr-FR" sz="16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Las diferentes etapas</a:t>
            </a:r>
            <a:endParaRPr lang="fr-FR" b="1" smtClean="0"/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Preparación de la red vial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Preparación de las direcciones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/>
              <a:t>F</a:t>
            </a:r>
            <a:r>
              <a:rPr lang="es-PE" dirty="0" smtClean="0"/>
              <a:t>ormateo de las direcciones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smtClean="0"/>
              <a:t>Identificación del código UBIGEO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dirty="0" err="1" smtClean="0"/>
              <a:t>Geolocalización</a:t>
            </a:r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Preparación de la red </a:t>
            </a:r>
            <a:r>
              <a:rPr lang="es-PE" b="1" dirty="0" smtClean="0"/>
              <a:t>vial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Importación</a:t>
            </a:r>
            <a:r>
              <a:rPr lang="fr-FR" dirty="0" smtClean="0"/>
              <a:t> </a:t>
            </a:r>
            <a:r>
              <a:rPr lang="fr-FR" dirty="0" err="1" smtClean="0"/>
              <a:t>del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 smtClean="0"/>
              <a:t> en </a:t>
            </a:r>
            <a:r>
              <a:rPr lang="fr-FR" dirty="0" err="1" smtClean="0"/>
              <a:t>Postgis</a:t>
            </a:r>
            <a:endParaRPr lang="fr-FR" dirty="0" smtClean="0"/>
          </a:p>
          <a:p>
            <a:r>
              <a:rPr lang="fr-FR" dirty="0" err="1" smtClean="0"/>
              <a:t>Ejecución</a:t>
            </a:r>
            <a:r>
              <a:rPr lang="fr-FR" dirty="0" smtClean="0"/>
              <a:t> de </a:t>
            </a:r>
            <a:r>
              <a:rPr lang="fr-FR" dirty="0" err="1" smtClean="0"/>
              <a:t>una</a:t>
            </a:r>
            <a:r>
              <a:rPr lang="fr-FR" dirty="0" smtClean="0"/>
              <a:t> consulta SQL de </a:t>
            </a:r>
            <a:r>
              <a:rPr lang="fr-FR" dirty="0" err="1" smtClean="0"/>
              <a:t>formateo</a:t>
            </a:r>
            <a:r>
              <a:rPr lang="fr-FR" dirty="0" smtClean="0"/>
              <a:t> de los </a:t>
            </a:r>
            <a:r>
              <a:rPr lang="fr-FR" dirty="0" err="1" smtClean="0"/>
              <a:t>datos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084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Preparación de las </a:t>
            </a:r>
            <a:r>
              <a:rPr lang="es-PE" b="1" dirty="0" smtClean="0"/>
              <a:t>direcciones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Importación</a:t>
            </a:r>
            <a:r>
              <a:rPr lang="fr-FR" dirty="0" smtClean="0"/>
              <a:t> de un </a:t>
            </a:r>
            <a:r>
              <a:rPr lang="fr-FR" dirty="0" err="1" smtClean="0"/>
              <a:t>archivo</a:t>
            </a:r>
            <a:r>
              <a:rPr lang="fr-FR" dirty="0" smtClean="0"/>
              <a:t> Excel 2003 (.</a:t>
            </a:r>
            <a:r>
              <a:rPr lang="fr-FR" dirty="0" err="1" smtClean="0"/>
              <a:t>xls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Requisitos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Columna</a:t>
            </a:r>
            <a:r>
              <a:rPr lang="fr-FR" dirty="0" smtClean="0"/>
              <a:t> </a:t>
            </a:r>
            <a:r>
              <a:rPr lang="fr-FR" dirty="0" err="1" smtClean="0"/>
              <a:t>Dirección</a:t>
            </a:r>
            <a:endParaRPr lang="fr-FR" dirty="0" smtClean="0"/>
          </a:p>
          <a:p>
            <a:pPr lvl="1"/>
            <a:r>
              <a:rPr lang="fr-FR" dirty="0" err="1"/>
              <a:t>Columna</a:t>
            </a:r>
            <a:r>
              <a:rPr lang="fr-FR" dirty="0" smtClean="0"/>
              <a:t> </a:t>
            </a:r>
            <a:r>
              <a:rPr lang="fr-FR" dirty="0" err="1" smtClean="0"/>
              <a:t>Distrito</a:t>
            </a:r>
            <a:endParaRPr lang="fr-FR" dirty="0" smtClean="0"/>
          </a:p>
          <a:p>
            <a:pPr lvl="1"/>
            <a:r>
              <a:rPr lang="fr-FR" dirty="0" smtClean="0"/>
              <a:t>Nombre de </a:t>
            </a:r>
            <a:r>
              <a:rPr lang="fr-FR" dirty="0" err="1" smtClean="0"/>
              <a:t>columna</a:t>
            </a:r>
            <a:r>
              <a:rPr lang="fr-FR" dirty="0" smtClean="0"/>
              <a:t> sin </a:t>
            </a:r>
            <a:r>
              <a:rPr lang="fr-FR" dirty="0" err="1" smtClean="0"/>
              <a:t>accentos</a:t>
            </a:r>
            <a:r>
              <a:rPr lang="fr-FR" dirty="0" smtClean="0"/>
              <a:t> o </a:t>
            </a:r>
            <a:r>
              <a:rPr lang="fr-FR" dirty="0" err="1" smtClean="0"/>
              <a:t>caracteres</a:t>
            </a:r>
            <a:r>
              <a:rPr lang="fr-FR" dirty="0" smtClean="0"/>
              <a:t> </a:t>
            </a:r>
            <a:r>
              <a:rPr lang="fr-FR" dirty="0" err="1" smtClean="0"/>
              <a:t>especiales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59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(1)</a:t>
            </a:r>
            <a:endParaRPr lang="fr-FR" b="1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PE" smtClean="0"/>
              <a:t>Se dice también “Parsing”</a:t>
            </a:r>
          </a:p>
          <a:p>
            <a:pPr eaLnBrk="1" hangingPunct="1"/>
            <a:r>
              <a:rPr lang="es-PE" smtClean="0"/>
              <a:t>Permite pasar de una información no explotable</a:t>
            </a:r>
            <a:r>
              <a:rPr lang="fr-FR" smtClean="0"/>
              <a:t> a varias informaciones explotables</a:t>
            </a:r>
            <a:endParaRPr lang="es-PE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Geocodificador</a:t>
            </a:r>
            <a:r>
              <a:rPr lang="es-PE" dirty="0" smtClean="0"/>
              <a:t> de direcciones…hecho en casa</a:t>
            </a:r>
          </a:p>
          <a:p>
            <a:pPr eaLnBrk="1" hangingPunct="1"/>
            <a:r>
              <a:rPr lang="es-PE" dirty="0" smtClean="0"/>
              <a:t>Para Lima y Callao</a:t>
            </a:r>
          </a:p>
          <a:p>
            <a:pPr eaLnBrk="1" hangingPunct="1"/>
            <a:r>
              <a:rPr lang="es-PE" dirty="0" smtClean="0"/>
              <a:t>Basado en los datos de Guía Calle (2010)</a:t>
            </a:r>
          </a:p>
          <a:p>
            <a:pPr eaLnBrk="1" hangingPunct="1"/>
            <a:r>
              <a:rPr lang="es-PE" dirty="0" smtClean="0"/>
              <a:t>Desarrollado en </a:t>
            </a:r>
            <a:r>
              <a:rPr lang="es-PE" dirty="0" err="1" smtClean="0"/>
              <a:t>Python</a:t>
            </a:r>
            <a:endParaRPr lang="es-PE" dirty="0" smtClean="0"/>
          </a:p>
          <a:p>
            <a:pPr eaLnBrk="1" hangingPunct="1"/>
            <a:r>
              <a:rPr lang="es-PE" dirty="0" smtClean="0"/>
              <a:t>Los datos están almacenados en un base de datos espacial</a:t>
            </a:r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 </a:t>
            </a:r>
            <a:r>
              <a:rPr lang="fr-FR" b="1" dirty="0" err="1" smtClean="0"/>
              <a:t>Qué</a:t>
            </a:r>
            <a:r>
              <a:rPr lang="fr-FR" b="1" dirty="0" smtClean="0"/>
              <a:t> es?</a:t>
            </a:r>
            <a:endParaRPr lang="fr-FR" b="1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3315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AV. PLACIDO JIMENEZ N° 999 DPTO 10</a:t>
            </a:r>
            <a:endParaRPr lang="fr-FR">
              <a:latin typeface="Calibri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4339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AV. PLACIDO JIMENEZ N° 999 DPTO 10</a:t>
            </a:r>
            <a:endParaRPr lang="fr-FR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5363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AV. </a:t>
            </a:r>
            <a:r>
              <a:rPr lang="pt-BR" dirty="0">
                <a:latin typeface="Calibri" pitchFamily="34" charset="0"/>
              </a:rPr>
              <a:t>PLACIDO JIMENEZ N° 999 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5365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5366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alibri" pitchFamily="34" charset="0"/>
                </a:rPr>
                <a:t>AV.</a:t>
              </a:r>
              <a:endParaRPr lang="fr-FR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68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Tipo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6387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PLACIDO JIMENEZ </a:t>
            </a:r>
            <a:r>
              <a:rPr lang="pt-BR" dirty="0">
                <a:latin typeface="Calibri" pitchFamily="34" charset="0"/>
              </a:rPr>
              <a:t>N° 999 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6389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6394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6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6390" name="Groupe 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6391" name="ZoneTexte 10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olidFill>
                    <a:srgbClr val="FF0000"/>
                  </a:solidFill>
                  <a:latin typeface="Calibri" pitchFamily="34" charset="0"/>
                </a:rPr>
                <a:t>PLACIDO JIMENEZ</a:t>
              </a:r>
              <a:endParaRPr lang="fr-FR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3" name="ZoneTexte 12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Nombre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smtClean="0"/>
          </a:p>
        </p:txBody>
      </p:sp>
      <p:sp>
        <p:nvSpPr>
          <p:cNvPr id="17411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PLACIDO JIMENEZ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N° 999 </a:t>
            </a:r>
            <a:r>
              <a:rPr lang="pt-BR" dirty="0">
                <a:latin typeface="Calibri" pitchFamily="34" charset="0"/>
              </a:rPr>
              <a:t>DPTO 10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7413" name="Groupe 5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7422" name="ZoneTexte 6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ZoneTexte 8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7414" name="Groupe 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7419" name="ZoneTexte 10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PLACIDO JIMENEZ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1" name="ZoneTexte 12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Nombre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7415" name="Groupe 13"/>
          <p:cNvGrpSpPr>
            <a:grpSpLocks/>
          </p:cNvGrpSpPr>
          <p:nvPr/>
        </p:nvGrpSpPr>
        <p:grpSpPr bwMode="auto">
          <a:xfrm>
            <a:off x="5256213" y="3851275"/>
            <a:ext cx="976312" cy="1284288"/>
            <a:chOff x="5256213" y="3851275"/>
            <a:chExt cx="976312" cy="1284288"/>
          </a:xfrm>
        </p:grpSpPr>
        <p:sp>
          <p:nvSpPr>
            <p:cNvPr id="17416" name="ZoneTexte 14"/>
            <p:cNvSpPr txBox="1">
              <a:spLocks noChangeArrowheads="1"/>
            </p:cNvSpPr>
            <p:nvPr/>
          </p:nvSpPr>
          <p:spPr bwMode="auto">
            <a:xfrm>
              <a:off x="5372100" y="3851275"/>
              <a:ext cx="60007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alibri" pitchFamily="34" charset="0"/>
                </a:rPr>
                <a:t>999</a:t>
              </a:r>
              <a:endParaRPr lang="fr-FR" b="1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56721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18" name="ZoneTexte 16"/>
            <p:cNvSpPr txBox="1">
              <a:spLocks noChangeArrowheads="1"/>
            </p:cNvSpPr>
            <p:nvPr/>
          </p:nvSpPr>
          <p:spPr bwMode="auto">
            <a:xfrm>
              <a:off x="5256213" y="4797425"/>
              <a:ext cx="976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Número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Formateo de las direcciones (2)</a:t>
            </a:r>
            <a:endParaRPr lang="fr-FR" b="1" smtClean="0"/>
          </a:p>
        </p:txBody>
      </p:sp>
      <p:sp>
        <p:nvSpPr>
          <p:cNvPr id="18435" name="ZoneTexte 3"/>
          <p:cNvSpPr txBox="1">
            <a:spLocks noChangeArrowheads="1"/>
          </p:cNvSpPr>
          <p:nvPr/>
        </p:nvSpPr>
        <p:spPr bwMode="auto">
          <a:xfrm>
            <a:off x="2700338" y="1989138"/>
            <a:ext cx="38163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AV. PLACIDO JIMENEZ N° 999 </a:t>
            </a:r>
            <a:r>
              <a:rPr lang="pt-BR" b="1" dirty="0">
                <a:solidFill>
                  <a:srgbClr val="FF0000"/>
                </a:solidFill>
                <a:latin typeface="Calibri" pitchFamily="34" charset="0"/>
              </a:rPr>
              <a:t>DPTO 10</a:t>
            </a:r>
            <a:endParaRPr lang="fr-FR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4500563" y="2565400"/>
            <a:ext cx="431800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18437" name="Groupe 18"/>
          <p:cNvGrpSpPr>
            <a:grpSpLocks/>
          </p:cNvGrpSpPr>
          <p:nvPr/>
        </p:nvGrpSpPr>
        <p:grpSpPr bwMode="auto">
          <a:xfrm>
            <a:off x="2195513" y="3851275"/>
            <a:ext cx="681037" cy="1284288"/>
            <a:chOff x="2195513" y="3851275"/>
            <a:chExt cx="681037" cy="1284288"/>
          </a:xfrm>
        </p:grpSpPr>
        <p:sp>
          <p:nvSpPr>
            <p:cNvPr id="18450" name="ZoneTexte 4"/>
            <p:cNvSpPr txBox="1">
              <a:spLocks noChangeArrowheads="1"/>
            </p:cNvSpPr>
            <p:nvPr/>
          </p:nvSpPr>
          <p:spPr bwMode="auto">
            <a:xfrm>
              <a:off x="2195513" y="3851275"/>
              <a:ext cx="5762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AV.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24844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2" name="ZoneTexte 14"/>
            <p:cNvSpPr txBox="1">
              <a:spLocks noChangeArrowheads="1"/>
            </p:cNvSpPr>
            <p:nvPr/>
          </p:nvSpPr>
          <p:spPr bwMode="auto">
            <a:xfrm>
              <a:off x="2228850" y="4797425"/>
              <a:ext cx="6477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Tipo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38" name="Groupe 19"/>
          <p:cNvGrpSpPr>
            <a:grpSpLocks/>
          </p:cNvGrpSpPr>
          <p:nvPr/>
        </p:nvGrpSpPr>
        <p:grpSpPr bwMode="auto">
          <a:xfrm>
            <a:off x="3100388" y="3851275"/>
            <a:ext cx="1943100" cy="1284288"/>
            <a:chOff x="3100388" y="3851275"/>
            <a:chExt cx="1943100" cy="1284288"/>
          </a:xfrm>
        </p:grpSpPr>
        <p:sp>
          <p:nvSpPr>
            <p:cNvPr id="18447" name="ZoneTexte 6"/>
            <p:cNvSpPr txBox="1">
              <a:spLocks noChangeArrowheads="1"/>
            </p:cNvSpPr>
            <p:nvPr/>
          </p:nvSpPr>
          <p:spPr bwMode="auto">
            <a:xfrm>
              <a:off x="3100388" y="3851275"/>
              <a:ext cx="19431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PLACIDO JIMENEZ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0719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9" name="ZoneTexte 15"/>
            <p:cNvSpPr txBox="1">
              <a:spLocks noChangeArrowheads="1"/>
            </p:cNvSpPr>
            <p:nvPr/>
          </p:nvSpPr>
          <p:spPr bwMode="auto">
            <a:xfrm>
              <a:off x="3678238" y="4797425"/>
              <a:ext cx="10080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Nombre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39" name="Groupe 20"/>
          <p:cNvGrpSpPr>
            <a:grpSpLocks/>
          </p:cNvGrpSpPr>
          <p:nvPr/>
        </p:nvGrpSpPr>
        <p:grpSpPr bwMode="auto">
          <a:xfrm>
            <a:off x="5256213" y="3851275"/>
            <a:ext cx="976312" cy="1284288"/>
            <a:chOff x="5256213" y="3851275"/>
            <a:chExt cx="976312" cy="1284288"/>
          </a:xfrm>
        </p:grpSpPr>
        <p:sp>
          <p:nvSpPr>
            <p:cNvPr id="18444" name="ZoneTexte 5"/>
            <p:cNvSpPr txBox="1">
              <a:spLocks noChangeArrowheads="1"/>
            </p:cNvSpPr>
            <p:nvPr/>
          </p:nvSpPr>
          <p:spPr bwMode="auto">
            <a:xfrm>
              <a:off x="5372100" y="3851275"/>
              <a:ext cx="60007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Calibri" pitchFamily="34" charset="0"/>
                </a:rPr>
                <a:t>999</a:t>
              </a:r>
              <a:endParaRPr lang="fr-FR">
                <a:latin typeface="Calibri" pitchFamily="34" charset="0"/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5672138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6" name="ZoneTexte 16"/>
            <p:cNvSpPr txBox="1">
              <a:spLocks noChangeArrowheads="1"/>
            </p:cNvSpPr>
            <p:nvPr/>
          </p:nvSpPr>
          <p:spPr bwMode="auto">
            <a:xfrm>
              <a:off x="5256213" y="4797425"/>
              <a:ext cx="976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>
                  <a:latin typeface="Calibri" pitchFamily="34" charset="0"/>
                </a:rPr>
                <a:t>Número</a:t>
              </a:r>
              <a:endParaRPr lang="fr-FR" sz="1600">
                <a:latin typeface="Calibri" pitchFamily="34" charset="0"/>
              </a:endParaRPr>
            </a:p>
          </p:txBody>
        </p:sp>
      </p:grpSp>
      <p:grpSp>
        <p:nvGrpSpPr>
          <p:cNvPr id="18440" name="Groupe 21"/>
          <p:cNvGrpSpPr>
            <a:grpSpLocks/>
          </p:cNvGrpSpPr>
          <p:nvPr/>
        </p:nvGrpSpPr>
        <p:grpSpPr bwMode="auto">
          <a:xfrm>
            <a:off x="6173788" y="3851275"/>
            <a:ext cx="1400175" cy="1284288"/>
            <a:chOff x="6173788" y="3851275"/>
            <a:chExt cx="1400175" cy="1284288"/>
          </a:xfrm>
        </p:grpSpPr>
        <p:sp>
          <p:nvSpPr>
            <p:cNvPr id="18441" name="ZoneTexte 7"/>
            <p:cNvSpPr txBox="1">
              <a:spLocks noChangeArrowheads="1"/>
            </p:cNvSpPr>
            <p:nvPr/>
          </p:nvSpPr>
          <p:spPr bwMode="auto">
            <a:xfrm>
              <a:off x="6300788" y="3851275"/>
              <a:ext cx="1008062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olidFill>
                    <a:srgbClr val="FF0000"/>
                  </a:solidFill>
                  <a:latin typeface="Calibri" pitchFamily="34" charset="0"/>
                </a:rPr>
                <a:t>DPTO 10</a:t>
              </a:r>
              <a:endParaRPr lang="fr-FR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804025" y="4221163"/>
              <a:ext cx="0" cy="576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ZoneTexte 17"/>
            <p:cNvSpPr txBox="1">
              <a:spLocks noChangeArrowheads="1"/>
            </p:cNvSpPr>
            <p:nvPr/>
          </p:nvSpPr>
          <p:spPr bwMode="auto">
            <a:xfrm>
              <a:off x="6173788" y="4797425"/>
              <a:ext cx="14001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  <a:latin typeface="Calibri" pitchFamily="34" charset="0"/>
                </a:rPr>
                <a:t>Complemento</a:t>
              </a:r>
              <a:endParaRPr lang="fr-FR" sz="16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Identificación del código UBIGEO</a:t>
            </a:r>
            <a:endParaRPr lang="fr-FR" b="1" smtClean="0"/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Nombre del distrito </a:t>
            </a:r>
            <a:r>
              <a:rPr lang="es-PE" smtClean="0">
                <a:sym typeface="Wingdings" pitchFamily="2" charset="2"/>
              </a:rPr>
              <a:t> código UBIGEO</a:t>
            </a:r>
          </a:p>
          <a:p>
            <a:pPr eaLnBrk="1" hangingPunct="1"/>
            <a:r>
              <a:rPr lang="es-PE" smtClean="0">
                <a:sym typeface="Wingdings" pitchFamily="2" charset="2"/>
              </a:rPr>
              <a:t>Debe tomar en cuenta el factor humano: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CERCADO DE LIMA = LIMA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PUEBLO LIBRE = MAGDALENA VIEJA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BREÑA = BRENA</a:t>
            </a:r>
          </a:p>
          <a:p>
            <a:pPr lvl="1" eaLnBrk="1" hangingPunct="1"/>
            <a:r>
              <a:rPr lang="es-PE" smtClean="0">
                <a:sym typeface="Wingdings" pitchFamily="2" charset="2"/>
              </a:rPr>
              <a:t>Etc…</a:t>
            </a:r>
            <a:endParaRPr lang="fr-FR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Geolocalización</a:t>
            </a:r>
            <a:endParaRPr lang="fr-FR" b="1" smtClean="0"/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Busca la cuadra correspondiente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Deduce el sentido de las cuadras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Interpolación de la dirección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PE" smtClean="0"/>
              <a:t>Crea un punto</a:t>
            </a:r>
            <a:endParaRPr lang="fr-FR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¿Porqué?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SIRAD : Muchas direcciones no localizadas</a:t>
            </a:r>
          </a:p>
          <a:p>
            <a:r>
              <a:rPr lang="es-PE" dirty="0" smtClean="0"/>
              <a:t>No existía para Lima una alternativa gratuita de calidad</a:t>
            </a:r>
          </a:p>
          <a:p>
            <a:r>
              <a:rPr lang="es-PE" dirty="0" smtClean="0"/>
              <a:t>Desafío técnico</a:t>
            </a:r>
          </a:p>
          <a:p>
            <a:endParaRPr lang="es-PE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Aspectos</a:t>
            </a:r>
            <a:r>
              <a:rPr lang="fr-FR" b="1" dirty="0" smtClean="0"/>
              <a:t> </a:t>
            </a:r>
            <a:r>
              <a:rPr lang="fr-FR" b="1" dirty="0" err="1" smtClean="0"/>
              <a:t>técnicos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Python</a:t>
            </a:r>
            <a:r>
              <a:rPr lang="es-PE" dirty="0" smtClean="0"/>
              <a:t> 2.7</a:t>
            </a:r>
          </a:p>
          <a:p>
            <a:r>
              <a:rPr lang="es-PE" dirty="0" err="1" smtClean="0"/>
              <a:t>Postgresql</a:t>
            </a:r>
            <a:r>
              <a:rPr lang="es-PE" dirty="0" smtClean="0"/>
              <a:t> 9.1</a:t>
            </a:r>
          </a:p>
          <a:p>
            <a:r>
              <a:rPr lang="es-PE" dirty="0" err="1" smtClean="0"/>
              <a:t>Postgis</a:t>
            </a:r>
            <a:r>
              <a:rPr lang="es-PE" dirty="0" smtClean="0"/>
              <a:t> 1.5</a:t>
            </a:r>
          </a:p>
          <a:p>
            <a:r>
              <a:rPr lang="es-PE" i="1" dirty="0" smtClean="0"/>
              <a:t>Psycopg2</a:t>
            </a:r>
          </a:p>
          <a:p>
            <a:r>
              <a:rPr lang="es-PE" i="1" dirty="0" err="1" smtClean="0"/>
              <a:t>xlrd</a:t>
            </a:r>
            <a:r>
              <a:rPr lang="es-PE" i="1" dirty="0" smtClean="0"/>
              <a:t>, </a:t>
            </a:r>
            <a:r>
              <a:rPr lang="es-PE" i="1" dirty="0" err="1" smtClean="0"/>
              <a:t>xlwt</a:t>
            </a:r>
            <a:endParaRPr lang="fr-FR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¿Qué </a:t>
            </a:r>
            <a:r>
              <a:rPr lang="es-PE" b="1" dirty="0"/>
              <a:t>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>
            <a:off x="5435600" y="2087563"/>
            <a:ext cx="3384550" cy="273526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019925" y="3357563"/>
            <a:ext cx="288925" cy="2873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>
            <a:off x="5435600" y="2087563"/>
            <a:ext cx="3384550" cy="273526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1249363" y="299243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4000"/>
              <a:t>Dirección</a:t>
            </a:r>
            <a:endParaRPr lang="fr-FR" sz="4000"/>
          </a:p>
        </p:txBody>
      </p:sp>
      <p:sp>
        <p:nvSpPr>
          <p:cNvPr id="5" name="Flèche droite 4"/>
          <p:cNvSpPr/>
          <p:nvPr/>
        </p:nvSpPr>
        <p:spPr>
          <a:xfrm>
            <a:off x="3946525" y="3152775"/>
            <a:ext cx="1655763" cy="431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019925" y="3357563"/>
            <a:ext cx="288925" cy="2873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477000" y="2630488"/>
            <a:ext cx="158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4000" b="1"/>
              <a:t>(X,Y)</a:t>
            </a:r>
            <a:endParaRPr lang="fr-FR" sz="4000" b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Solinette - INDECI 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6D233-8760-42FC-9F27-E8FB0B640184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 un </a:t>
            </a:r>
            <a:r>
              <a:rPr lang="fr-FR" b="1" dirty="0" err="1"/>
              <a:t>geocodificador</a:t>
            </a:r>
            <a:r>
              <a:rPr lang="es-PE" b="1" dirty="0"/>
              <a:t>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650</Words>
  <Application>Microsoft Office PowerPoint</Application>
  <PresentationFormat>Affichage à l'écran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La Solinette</vt:lpstr>
      <vt:lpstr>¿ Qué es?</vt:lpstr>
      <vt:lpstr>¿Porqué?</vt:lpstr>
      <vt:lpstr>Aspectos técnicos</vt:lpstr>
      <vt:lpstr>¿Qué es un geocodificador?</vt:lpstr>
      <vt:lpstr>¿Qué es un geocodificador?</vt:lpstr>
      <vt:lpstr>¿Qué es un geocodificador?</vt:lpstr>
      <vt:lpstr>¿Qué es un geocodificador?</vt:lpstr>
      <vt:lpstr>¿Qué es un geocodificador?</vt:lpstr>
      <vt:lpstr>Idea</vt:lpstr>
      <vt:lpstr>Idea</vt:lpstr>
      <vt:lpstr>Idea</vt:lpstr>
      <vt:lpstr>Idea</vt:lpstr>
      <vt:lpstr>Idea</vt:lpstr>
      <vt:lpstr>Idea</vt:lpstr>
      <vt:lpstr>Las diferentes etapas</vt:lpstr>
      <vt:lpstr>Preparación de la red vial</vt:lpstr>
      <vt:lpstr>Preparación de las direcciones</vt:lpstr>
      <vt:lpstr>Formateo de las direcciones (1)</vt:lpstr>
      <vt:lpstr>Formateo de las direcciones (2)</vt:lpstr>
      <vt:lpstr>Formateo de las direcciones (2)</vt:lpstr>
      <vt:lpstr>Formateo de las direcciones (2)</vt:lpstr>
      <vt:lpstr>Formateo de las direcciones (2)</vt:lpstr>
      <vt:lpstr>Formateo de las direcciones (2)</vt:lpstr>
      <vt:lpstr>Formateo de las direcciones (2)</vt:lpstr>
      <vt:lpstr>Identificación del código UBIGEO</vt:lpstr>
      <vt:lpstr>Geolocalización</vt:lpstr>
    </vt:vector>
  </TitlesOfParts>
  <Company>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IRD</dc:creator>
  <cp:lastModifiedBy>IRD</cp:lastModifiedBy>
  <cp:revision>92</cp:revision>
  <dcterms:created xsi:type="dcterms:W3CDTF">2013-04-23T19:56:42Z</dcterms:created>
  <dcterms:modified xsi:type="dcterms:W3CDTF">2013-05-09T17:14:27Z</dcterms:modified>
</cp:coreProperties>
</file>