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D3C5-FFBA-4C03-BACA-F94C0AF5CE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384F-28C8-4C11-997C-25ED32A7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384F-28C8-4C11-997C-25ED32A778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92F0C6-494E-4D06-9680-FFB0DB1F08F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2428E7-7811-45B9-B0A0-4A1CB63588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4CC93C9E-9A8A-B953-2424-2EC067599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F97EF46-EE00-F5FD-A803-1A202E425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407" y="5830117"/>
            <a:ext cx="5893680" cy="537861"/>
          </a:xfrm>
        </p:spPr>
        <p:txBody>
          <a:bodyPr/>
          <a:lstStyle/>
          <a:p>
            <a:r>
              <a:rPr lang="ru-MD" dirty="0"/>
              <a:t>Подготовил: </a:t>
            </a:r>
            <a:r>
              <a:rPr lang="en-US" dirty="0"/>
              <a:t>Gutu Nicolae, Ia2303</a:t>
            </a:r>
          </a:p>
        </p:txBody>
      </p:sp>
    </p:spTree>
    <p:extLst>
      <p:ext uri="{BB962C8B-B14F-4D97-AF65-F5344CB8AC3E}">
        <p14:creationId xmlns:p14="http://schemas.microsoft.com/office/powerpoint/2010/main" val="419896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A379-87EA-451A-1886-A615E9F3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1336-261F-27C7-94EA-4C61E1B16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E3BB9FD3-E66B-750E-FCB0-B1DFC9D7BD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505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351E44B-33F2-F2C4-5BC0-106F09531244}"/>
              </a:ext>
            </a:extLst>
          </p:cNvPr>
          <p:cNvSpPr txBox="1">
            <a:spLocks/>
          </p:cNvSpPr>
          <p:nvPr/>
        </p:nvSpPr>
        <p:spPr>
          <a:xfrm>
            <a:off x="4750594" y="229313"/>
            <a:ext cx="7358062" cy="73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Риски и вызовы FinTech в облаке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27D6-837C-9018-DA58-02552FFC94F6}"/>
              </a:ext>
            </a:extLst>
          </p:cNvPr>
          <p:cNvSpPr txBox="1"/>
          <p:nvPr/>
        </p:nvSpPr>
        <p:spPr>
          <a:xfrm>
            <a:off x="4750594" y="1184878"/>
            <a:ext cx="6097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1. Безопасность данных</a:t>
            </a:r>
          </a:p>
          <a:p>
            <a:pPr>
              <a:buNone/>
            </a:pPr>
            <a:r>
              <a:rPr lang="ru-RU" dirty="0"/>
              <a:t>Финансовая информация требует строгой защиты.</a:t>
            </a:r>
            <a:br>
              <a:rPr lang="ru-RU" dirty="0"/>
            </a:br>
            <a:r>
              <a:rPr lang="ru-RU" dirty="0"/>
              <a:t> Есть риски утечки данных , кибератаки, ошибки конфигурации.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DE178-A4F2-0B77-0DBC-6E81D932C719}"/>
              </a:ext>
            </a:extLst>
          </p:cNvPr>
          <p:cNvSpPr txBox="1"/>
          <p:nvPr/>
        </p:nvSpPr>
        <p:spPr>
          <a:xfrm>
            <a:off x="4750594" y="2505670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2. Комплаенс и регулирование</a:t>
            </a:r>
          </a:p>
          <a:p>
            <a:pPr>
              <a:buNone/>
            </a:pPr>
            <a:r>
              <a:rPr lang="ru-RU" dirty="0"/>
              <a:t>Необходимо соблюдать стандарты (GDPR, PCI DSS, ISO).</a:t>
            </a:r>
            <a:br>
              <a:rPr lang="ru-RU" dirty="0"/>
            </a:br>
            <a:r>
              <a:rPr lang="ru-RU" dirty="0"/>
              <a:t>Особенно важно для международных сервисов.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E33AD-19AA-01E6-1A16-1667CDE12B04}"/>
              </a:ext>
            </a:extLst>
          </p:cNvPr>
          <p:cNvSpPr txBox="1"/>
          <p:nvPr/>
        </p:nvSpPr>
        <p:spPr>
          <a:xfrm>
            <a:off x="4750594" y="3549464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3. Зависимость от провайдера</a:t>
            </a:r>
          </a:p>
          <a:p>
            <a:pPr>
              <a:buNone/>
            </a:pPr>
            <a:r>
              <a:rPr lang="ru-RU" dirty="0"/>
              <a:t>Vendor lock-in усложняет переход между облаками.</a:t>
            </a:r>
            <a:br>
              <a:rPr lang="ru-RU" dirty="0"/>
            </a:br>
            <a:r>
              <a:rPr lang="ru-RU" dirty="0"/>
              <a:t>➡️ Решение — мультиоблачная стратегия.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B863F-D7D8-FA2E-D1BF-B09BE7CC11DE}"/>
              </a:ext>
            </a:extLst>
          </p:cNvPr>
          <p:cNvSpPr txBox="1"/>
          <p:nvPr/>
        </p:nvSpPr>
        <p:spPr>
          <a:xfrm>
            <a:off x="4784527" y="4593258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4. Задержки и стабильность</a:t>
            </a:r>
          </a:p>
          <a:p>
            <a:pPr>
              <a:buNone/>
            </a:pPr>
            <a:r>
              <a:rPr lang="ru-RU" dirty="0"/>
              <a:t>Высокая нагрузка или сбои облака могут повлиять на операции в реальном времени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F3820-EF06-3EF4-A957-4C6F5D6A7064}"/>
              </a:ext>
            </a:extLst>
          </p:cNvPr>
          <p:cNvSpPr txBox="1"/>
          <p:nvPr/>
        </p:nvSpPr>
        <p:spPr>
          <a:xfrm>
            <a:off x="4750594" y="5637051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5. Скрытые затраты</a:t>
            </a:r>
          </a:p>
          <a:p>
            <a:pPr>
              <a:buNone/>
            </a:pPr>
            <a:r>
              <a:rPr lang="ru-RU" dirty="0"/>
              <a:t>Неправильная архитектура может привести к росту расходов при масштабировании.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97401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F5A7-D2C6-FDF5-9583-ED368526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Тренды и будущее FinTech в облаке</a:t>
            </a:r>
            <a:endParaRPr lang="en-US" dirty="0"/>
          </a:p>
        </p:txBody>
      </p:sp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8229CE40-FEAB-ACD9-A400-9743F13F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9" y="4078338"/>
            <a:ext cx="2396329" cy="208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cture background">
            <a:extLst>
              <a:ext uri="{FF2B5EF4-FFF2-40B4-BE49-F238E27FC236}">
                <a16:creationId xmlns:a16="http://schemas.microsoft.com/office/drawing/2014/main" id="{3D37DB1A-C8A0-91F1-EEC3-CAF10535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9" y="1794510"/>
            <a:ext cx="4343230" cy="24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icture background">
            <a:extLst>
              <a:ext uri="{FF2B5EF4-FFF2-40B4-BE49-F238E27FC236}">
                <a16:creationId xmlns:a16="http://schemas.microsoft.com/office/drawing/2014/main" id="{3B8AA388-36AF-E48B-958C-5356120C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56" y="3998398"/>
            <a:ext cx="3494406" cy="22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icture background">
            <a:extLst>
              <a:ext uri="{FF2B5EF4-FFF2-40B4-BE49-F238E27FC236}">
                <a16:creationId xmlns:a16="http://schemas.microsoft.com/office/drawing/2014/main" id="{E469D96D-CD59-B1C2-2839-7B5594453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762" y="1885997"/>
            <a:ext cx="3563937" cy="24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Picture background">
            <a:extLst>
              <a:ext uri="{FF2B5EF4-FFF2-40B4-BE49-F238E27FC236}">
                <a16:creationId xmlns:a16="http://schemas.microsoft.com/office/drawing/2014/main" id="{0FFA8760-5A06-DD3A-039A-D82DE5E5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6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D8B0F-F2D7-9755-A6EE-2B5D16B5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21000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E01B-B017-BC0F-4CBD-4B66129C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7972"/>
            <a:ext cx="10058400" cy="1450757"/>
          </a:xfrm>
        </p:spPr>
        <p:txBody>
          <a:bodyPr/>
          <a:lstStyle/>
          <a:p>
            <a:r>
              <a:rPr lang="ru-MD" dirty="0"/>
              <a:t>Цели и задачи презентации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77EA-8677-C8BA-3FAE-EBC74A1CC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1727332"/>
            <a:ext cx="107613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краткое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FinTech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облака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пояснить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почему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логична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Показать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типовые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облачные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(IaaS/PaaS/SaaS)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варианты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развертывания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публичное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приватное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гибридное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мультиоблако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Обсудить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ключевые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выгоды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финансовых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продуктов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масштабируемость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TTM,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стоимость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инновации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Разобрать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риски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безопасность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комплаенс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vendor lock-in,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отказоустойчивость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латентность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Привести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реальные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кейсы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архитектурные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паттерны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применимые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банков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финтех-стартапов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Обозначить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практические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миграции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построения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“cloud-native”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решений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9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A01B-40CE-00F6-85E0-9F1D8E35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98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🔹 </a:t>
            </a:r>
            <a:r>
              <a:rPr lang="ru-MD" dirty="0"/>
              <a:t>Что такое </a:t>
            </a:r>
            <a:r>
              <a:rPr lang="en-US" dirty="0"/>
              <a:t>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8455-4A66-164A-7BDB-9A25EF53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49" y="1817159"/>
            <a:ext cx="11344751" cy="4023360"/>
          </a:xfrm>
        </p:spPr>
        <p:txBody>
          <a:bodyPr>
            <a:normAutofit/>
          </a:bodyPr>
          <a:lstStyle/>
          <a:p>
            <a:r>
              <a:rPr lang="ru-RU" b="1" dirty="0"/>
              <a:t>FinTech (Financial Technology)</a:t>
            </a:r>
            <a:r>
              <a:rPr lang="ru-RU" dirty="0"/>
              <a:t> — это отрасль, объединяющая финансы и технологии. Её цель — улучшить или автоматизировать предоставление и использование финансовых услуг.</a:t>
            </a:r>
          </a:p>
          <a:p>
            <a:endParaRPr lang="en-US" b="1" dirty="0"/>
          </a:p>
          <a:p>
            <a:r>
              <a:rPr lang="ru-RU" b="1" dirty="0"/>
              <a:t>Основная идея</a:t>
            </a:r>
          </a:p>
          <a:p>
            <a:r>
              <a:rPr lang="ru-RU" dirty="0"/>
              <a:t>Использование современных ИТ-решений (мобильных приложений, облаков, ИИ, блокчейна, Big Data)</a:t>
            </a:r>
            <a:br>
              <a:rPr lang="ru-RU" dirty="0"/>
            </a:br>
            <a:r>
              <a:rPr lang="ru-RU" dirty="0"/>
              <a:t>для того, чтобы:</a:t>
            </a:r>
          </a:p>
          <a:p>
            <a:r>
              <a:rPr lang="ru-RU" dirty="0"/>
              <a:t>-ускорить финансовые операции,</a:t>
            </a:r>
          </a:p>
          <a:p>
            <a:r>
              <a:rPr lang="ru-RU" dirty="0"/>
              <a:t>-сделать их дешевле и доступнее,</a:t>
            </a:r>
          </a:p>
          <a:p>
            <a:r>
              <a:rPr lang="ru-RU" dirty="0"/>
              <a:t>-повысить прозрачность и удобство для пользователя.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8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46934AA-4D63-6DB7-759B-E5251F4C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B4B6-FA7D-0043-9D90-D95CA3E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Cloud Computing (облачные технологии)?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8872-B95B-5002-553B-C95914090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4937760" cy="1090029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Cloud Computing</a:t>
            </a:r>
            <a:r>
              <a:rPr lang="ru-RU" dirty="0"/>
              <a:t> — это модель, при которой вычислительные ресурсы</a:t>
            </a:r>
            <a:br>
              <a:rPr lang="ru-RU" dirty="0"/>
            </a:br>
            <a:r>
              <a:rPr lang="ru-RU" dirty="0"/>
              <a:t>(серверы, базы данных, программы) предоставляются через интернет.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C401-8428-6953-FBB8-F0CD43D2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36080"/>
            <a:ext cx="4937760" cy="3024454"/>
          </a:xfrm>
        </p:spPr>
        <p:txBody>
          <a:bodyPr/>
          <a:lstStyle/>
          <a:p>
            <a:endParaRPr lang="en-US" b="1" dirty="0"/>
          </a:p>
          <a:p>
            <a:r>
              <a:rPr lang="ru-RU" b="1" dirty="0"/>
              <a:t>Преимущества:</a:t>
            </a:r>
          </a:p>
          <a:p>
            <a:r>
              <a:rPr lang="ru-RU" dirty="0"/>
              <a:t>*Масштабируемость и гибкость</a:t>
            </a:r>
          </a:p>
          <a:p>
            <a:r>
              <a:rPr lang="ru-RU" dirty="0"/>
              <a:t>*Быстрый запуск сервисов</a:t>
            </a:r>
          </a:p>
          <a:p>
            <a:r>
              <a:rPr lang="ru-RU" dirty="0"/>
              <a:t>*Меньше затрат на оборудование</a:t>
            </a:r>
          </a:p>
          <a:p>
            <a:r>
              <a:rPr lang="ru-RU" dirty="0"/>
              <a:t>*Надёжность и доступ из любой точки мира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9C4E5-200C-004E-3CBD-8A88724D6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21708"/>
            <a:ext cx="4937760" cy="1090029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Суть:  </a:t>
            </a:r>
            <a:r>
              <a:rPr lang="ru-RU" dirty="0"/>
              <a:t>Вместо покупки оборудования компании арендуют мощности в облаке</a:t>
            </a:r>
            <a:br>
              <a:rPr lang="ru-RU" dirty="0"/>
            </a:br>
            <a:r>
              <a:rPr lang="ru-RU" dirty="0"/>
              <a:t>и платят только за использованные ресурсы.</a:t>
            </a:r>
          </a:p>
          <a:p>
            <a:endParaRPr lang="en-US" dirty="0"/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BDD3FA0F-7D71-E8AC-80C1-F2A07CB4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02" y="2682548"/>
            <a:ext cx="4227195" cy="35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FF9-43ED-849F-F745-C57C74F7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FinTech и Cloud — идеальное сочетание?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0766-C300-DDA2-1C96-1B49D21E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20641" cy="402336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1. Гибкость и масштабируемость</a:t>
            </a:r>
          </a:p>
          <a:p>
            <a:r>
              <a:rPr lang="ru-RU" dirty="0"/>
              <a:t>Облако позволяет быстро увеличивать ресурсы при росте пользователей</a:t>
            </a:r>
            <a:br>
              <a:rPr lang="ru-RU" dirty="0"/>
            </a:br>
            <a:r>
              <a:rPr lang="ru-RU" dirty="0"/>
              <a:t>и снижать их при спаде нагрузки.</a:t>
            </a:r>
          </a:p>
          <a:p>
            <a:endParaRPr lang="ru-RU" dirty="0"/>
          </a:p>
          <a:p>
            <a:r>
              <a:rPr lang="ru-RU" b="1" dirty="0"/>
              <a:t>3. Снижение затрат</a:t>
            </a:r>
          </a:p>
          <a:p>
            <a:r>
              <a:rPr lang="ru-RU" dirty="0"/>
              <a:t>Оплата идёт только за используемые ресурсы — без лишних расходов.</a:t>
            </a:r>
          </a:p>
          <a:p>
            <a:endParaRPr lang="ru-RU" dirty="0"/>
          </a:p>
          <a:p>
            <a:r>
              <a:rPr lang="ru-RU" b="1" dirty="0"/>
              <a:t>5. Безопасность и надёжность</a:t>
            </a:r>
          </a:p>
          <a:p>
            <a:r>
              <a:rPr lang="ru-RU" dirty="0"/>
              <a:t>Крупные провайдеры обеспечивают высокий уровень защиты и резервирования данных.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DD48-B23B-E9E1-8577-0FA16FB77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740718" cy="402336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2. Быстрое внедрение инноваций</a:t>
            </a:r>
          </a:p>
          <a:p>
            <a:r>
              <a:rPr lang="ru-RU" dirty="0"/>
              <a:t>Новые сервисы можно запускать без покупки серверов и долгой настройки инфраструктуры. Все решения уже подготовлены за вас.</a:t>
            </a:r>
          </a:p>
          <a:p>
            <a:pPr marL="0" indent="0">
              <a:buNone/>
            </a:pPr>
            <a:endParaRPr lang="ru-MD" dirty="0"/>
          </a:p>
          <a:p>
            <a:pPr marL="0" indent="0">
              <a:buNone/>
            </a:pPr>
            <a:r>
              <a:rPr lang="ru-RU" b="1" dirty="0"/>
              <a:t> 4. Аналитика и ИИ</a:t>
            </a:r>
          </a:p>
          <a:p>
            <a:r>
              <a:rPr lang="ru-RU" dirty="0"/>
              <a:t>Облако упрощает обработку больших данных и внедрение машинного обучения.</a:t>
            </a:r>
          </a:p>
          <a:p>
            <a:endParaRPr lang="ru-RU" b="1" dirty="0"/>
          </a:p>
          <a:p>
            <a:r>
              <a:rPr lang="ru-RU" b="1" dirty="0"/>
              <a:t>6. Простая интеграция</a:t>
            </a:r>
          </a:p>
          <a:p>
            <a:r>
              <a:rPr lang="ru-RU" dirty="0"/>
              <a:t>FinTech-платформы легко подключают сторонние API и сервисы — платежные шлюзы, банки, аналитику.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5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489-80D1-99A4-20DA-DB212B65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Архитектуры и подходы FinTech в облаке.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5BD6-9690-8650-6B3C-159735D5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6"/>
            <a:ext cx="4876802" cy="219762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600" b="1" dirty="0"/>
              <a:t>Cloud-native</a:t>
            </a:r>
            <a:endParaRPr lang="ru-MD" sz="2600" b="1" dirty="0"/>
          </a:p>
          <a:p>
            <a:r>
              <a:rPr lang="ru-RU" dirty="0"/>
              <a:t>Приложения создаются </a:t>
            </a:r>
            <a:r>
              <a:rPr lang="ru-RU" b="1" dirty="0"/>
              <a:t>изначально для работы в облаке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Используют микросервисы, контейнеры (Docker, Kubernetes), API.</a:t>
            </a:r>
          </a:p>
          <a:p>
            <a:br>
              <a:rPr lang="ru-RU" dirty="0"/>
            </a:br>
            <a:r>
              <a:rPr lang="ru-RU" dirty="0"/>
              <a:t>+ Высокая гибкость и быстрая разработка.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5435-7872-6FBE-A5AA-A8092EC4D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5082" y="1845736"/>
            <a:ext cx="4937760" cy="199045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MD" sz="2600" b="1" dirty="0"/>
              <a:t>Гибридное облако</a:t>
            </a:r>
          </a:p>
          <a:p>
            <a:r>
              <a:rPr lang="ru-RU" dirty="0"/>
              <a:t>Часть систем работает в </a:t>
            </a:r>
            <a:r>
              <a:rPr lang="ru-RU" b="1" dirty="0"/>
              <a:t>локальной инфраструктуре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а часть — в публичном облаке.</a:t>
            </a:r>
          </a:p>
          <a:p>
            <a:br>
              <a:rPr lang="ru-RU" dirty="0"/>
            </a:br>
            <a:r>
              <a:rPr lang="ru-RU" dirty="0"/>
              <a:t>+ Подходит, когда важна безопасность и комплаенс.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424250-68B1-B2C9-5699-3B48895193EF}"/>
              </a:ext>
            </a:extLst>
          </p:cNvPr>
          <p:cNvSpPr txBox="1">
            <a:spLocks/>
          </p:cNvSpPr>
          <p:nvPr/>
        </p:nvSpPr>
        <p:spPr>
          <a:xfrm>
            <a:off x="3657600" y="4151740"/>
            <a:ext cx="4937760" cy="205988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MD" sz="2400" b="1" dirty="0"/>
              <a:t>Мультиоблако</a:t>
            </a:r>
          </a:p>
          <a:p>
            <a:r>
              <a:rPr lang="ru-RU" dirty="0"/>
              <a:t>Использование </a:t>
            </a:r>
            <a:r>
              <a:rPr lang="ru-RU" b="1" dirty="0"/>
              <a:t>нескольких провайдеров</a:t>
            </a:r>
            <a:r>
              <a:rPr lang="ru-RU" dirty="0"/>
              <a:t> (AWS, Azure, Google Cloud).</a:t>
            </a:r>
            <a:br>
              <a:rPr lang="ru-RU" dirty="0"/>
            </a:br>
            <a:endParaRPr lang="ru-RU" dirty="0"/>
          </a:p>
          <a:p>
            <a:r>
              <a:rPr lang="ru-RU" dirty="0"/>
              <a:t>+ Снижает зависимость и повышает отказоустойчивость.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CFED-B28C-9066-2B3A-D50EAA5C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56" y="1227057"/>
            <a:ext cx="3200400" cy="3348991"/>
          </a:xfrm>
        </p:spPr>
        <p:txBody>
          <a:bodyPr>
            <a:normAutofit/>
          </a:bodyPr>
          <a:lstStyle/>
          <a:p>
            <a:r>
              <a:rPr lang="ru-RU" dirty="0"/>
              <a:t>Ключевые сервисы и технологии FinTech в облаке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6F75-05F9-6E7B-A9F1-D533DAEF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071" y="2375533"/>
            <a:ext cx="4291874" cy="12472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-</a:t>
            </a:r>
            <a:r>
              <a:rPr lang="ru-RU" b="1" dirty="0"/>
              <a:t>Аналитика и ИИ</a:t>
            </a:r>
          </a:p>
          <a:p>
            <a:r>
              <a:rPr lang="ru-RU" dirty="0"/>
              <a:t>Обработка больших данных, прогнозирование рисков, обнаружение мошенничества.</a:t>
            </a:r>
          </a:p>
          <a:p>
            <a:endParaRPr lang="en-US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FD87BE66-DEB1-797E-1C66-4562B5A2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946" y="0"/>
            <a:ext cx="3879054" cy="245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D5AA08-6845-DBC8-9BDB-8AB9389FF3F6}"/>
              </a:ext>
            </a:extLst>
          </p:cNvPr>
          <p:cNvSpPr txBox="1">
            <a:spLocks/>
          </p:cNvSpPr>
          <p:nvPr/>
        </p:nvSpPr>
        <p:spPr>
          <a:xfrm>
            <a:off x="4209292" y="4920139"/>
            <a:ext cx="4500563" cy="1247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-</a:t>
            </a:r>
            <a:r>
              <a:rPr lang="ru-RU" b="1" dirty="0"/>
              <a:t>DevOps и автоматизация</a:t>
            </a:r>
          </a:p>
          <a:p>
            <a:r>
              <a:rPr lang="ru-RU" dirty="0"/>
              <a:t>CI/CD, контейнеризация, быстрое развертывание и обновления.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9F4CC5-5C96-E67B-3685-0739474B4571}"/>
              </a:ext>
            </a:extLst>
          </p:cNvPr>
          <p:cNvSpPr txBox="1">
            <a:spLocks/>
          </p:cNvSpPr>
          <p:nvPr/>
        </p:nvSpPr>
        <p:spPr>
          <a:xfrm>
            <a:off x="4307683" y="355283"/>
            <a:ext cx="4500563" cy="1247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MD"/>
              <a:t>-</a:t>
            </a:r>
            <a:r>
              <a:rPr lang="ru-RU" b="1"/>
              <a:t>Платёжные сервисы</a:t>
            </a:r>
          </a:p>
          <a:p>
            <a:r>
              <a:rPr lang="ru-RU"/>
              <a:t>API для онлайн-платежей, переводы, интеграция с банками и картами.</a:t>
            </a:r>
          </a:p>
          <a:p>
            <a:endParaRPr lang="en-US" dirty="0"/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82250F42-2794-B072-52BD-41CF198B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92" y="2054527"/>
            <a:ext cx="3332127" cy="22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EE8D64D0-BC72-4C83-CF87-C670FD79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19" y="4168064"/>
            <a:ext cx="4111625" cy="26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4B63-D815-05FC-A440-3B3A44C2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8227"/>
            <a:ext cx="10058400" cy="1450757"/>
          </a:xfrm>
        </p:spPr>
        <p:txBody>
          <a:bodyPr/>
          <a:lstStyle/>
          <a:p>
            <a:r>
              <a:rPr lang="ru-RU" dirty="0"/>
              <a:t>Реальные примеры </a:t>
            </a:r>
            <a:r>
              <a:rPr lang="ru-RU" b="1" dirty="0"/>
              <a:t>FinTech</a:t>
            </a:r>
            <a:r>
              <a:rPr lang="ru-RU" dirty="0"/>
              <a:t> в облаке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2B-927A-7AAA-2AE2-E65C678F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8" y="1845733"/>
            <a:ext cx="3812381" cy="20618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	</a:t>
            </a:r>
            <a:r>
              <a:rPr lang="ru-RU" sz="4400" b="1" dirty="0"/>
              <a:t> </a:t>
            </a:r>
            <a:r>
              <a:rPr lang="ru-RU" sz="4000" b="1" dirty="0"/>
              <a:t>Revolut</a:t>
            </a:r>
            <a:endParaRPr lang="ru-RU" b="1" dirty="0"/>
          </a:p>
          <a:p>
            <a:r>
              <a:rPr lang="ru-RU" sz="2400" dirty="0"/>
              <a:t>Мобильный банк, полностью работающий в облаке.</a:t>
            </a:r>
            <a:endParaRPr lang="en-US" sz="2400" dirty="0"/>
          </a:p>
          <a:p>
            <a:r>
              <a:rPr lang="ru-RU" sz="2400" dirty="0"/>
              <a:t>Масштабируется под миллионы пользователей и быстро внедряет новые функции</a:t>
            </a:r>
            <a:r>
              <a:rPr lang="en-US" sz="2400" dirty="0"/>
              <a:t> c </a:t>
            </a:r>
            <a:r>
              <a:rPr lang="ru-MD" sz="2400" dirty="0"/>
              <a:t>интернационалной достпуностью</a:t>
            </a:r>
            <a:endParaRPr lang="ru-RU" sz="2400" dirty="0"/>
          </a:p>
          <a:p>
            <a:endParaRPr lang="ru-RU" sz="2400" dirty="0"/>
          </a:p>
          <a:p>
            <a:endParaRPr lang="en-US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DF81BD8B-0D01-CC5D-FBB3-2616A179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4123443"/>
            <a:ext cx="2962276" cy="18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1660C9-C8DD-FFEE-855A-1D8B983E5192}"/>
              </a:ext>
            </a:extLst>
          </p:cNvPr>
          <p:cNvSpPr txBox="1">
            <a:spLocks/>
          </p:cNvSpPr>
          <p:nvPr/>
        </p:nvSpPr>
        <p:spPr>
          <a:xfrm>
            <a:off x="4775361" y="1903165"/>
            <a:ext cx="3568064" cy="22202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500" b="1" dirty="0"/>
              <a:t>Stripe</a:t>
            </a:r>
            <a:endParaRPr lang="ru-RU" sz="2200" b="1" dirty="0"/>
          </a:p>
          <a:p>
            <a:r>
              <a:rPr lang="ru-RU" sz="2400" dirty="0"/>
              <a:t>Облачная платформа для онлайн-платежей</a:t>
            </a:r>
            <a:endParaRPr lang="en-US" sz="2400" dirty="0"/>
          </a:p>
          <a:p>
            <a:r>
              <a:rPr lang="ru-RU" sz="2400" dirty="0"/>
              <a:t>Простая интеграция API и глобальная доступность.</a:t>
            </a:r>
            <a:endParaRPr lang="en-US" sz="2400" dirty="0"/>
          </a:p>
          <a:p>
            <a:endParaRPr lang="ru-RU" sz="4000" dirty="0"/>
          </a:p>
          <a:p>
            <a:endParaRPr lang="en-US" dirty="0"/>
          </a:p>
        </p:txBody>
      </p:sp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FC36DEB1-CBA9-E7A3-4A7A-ACA982E8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4376214"/>
            <a:ext cx="4352926" cy="16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5D61D1-67FD-2B5D-13C7-4CF5258700C0}"/>
              </a:ext>
            </a:extLst>
          </p:cNvPr>
          <p:cNvSpPr txBox="1">
            <a:spLocks/>
          </p:cNvSpPr>
          <p:nvPr/>
        </p:nvSpPr>
        <p:spPr>
          <a:xfrm>
            <a:off x="8343425" y="1887080"/>
            <a:ext cx="3568064" cy="2020550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000" b="1" dirty="0"/>
              <a:t> Robinhood</a:t>
            </a:r>
            <a:endParaRPr lang="ru-RU" sz="4500" b="1" dirty="0"/>
          </a:p>
          <a:p>
            <a:r>
              <a:rPr lang="ru-RU" sz="4200" dirty="0"/>
              <a:t>Инвестиционное приложение на облачной инфраструктуре.</a:t>
            </a:r>
            <a:br>
              <a:rPr lang="ru-RU" sz="4200" dirty="0"/>
            </a:br>
            <a:endParaRPr lang="en-US" sz="4200" dirty="0"/>
          </a:p>
          <a:p>
            <a:r>
              <a:rPr lang="ru-RU" sz="4200" dirty="0"/>
              <a:t>Использует Big Data и машинное обучение для анализа рынка.</a:t>
            </a:r>
          </a:p>
          <a:p>
            <a:endParaRPr lang="en-US" dirty="0"/>
          </a:p>
        </p:txBody>
      </p:sp>
      <p:pic>
        <p:nvPicPr>
          <p:cNvPr id="6150" name="Picture 6" descr="Picture background">
            <a:extLst>
              <a:ext uri="{FF2B5EF4-FFF2-40B4-BE49-F238E27FC236}">
                <a16:creationId xmlns:a16="http://schemas.microsoft.com/office/drawing/2014/main" id="{35AA301F-4D2B-65C7-17B9-EF17EECD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4174769"/>
            <a:ext cx="3136583" cy="176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icture background">
            <a:extLst>
              <a:ext uri="{FF2B5EF4-FFF2-40B4-BE49-F238E27FC236}">
                <a16:creationId xmlns:a16="http://schemas.microsoft.com/office/drawing/2014/main" id="{93FD1338-D57D-9020-4C97-F65CF11C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38" y="1770328"/>
            <a:ext cx="534352" cy="5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Picture background">
            <a:extLst>
              <a:ext uri="{FF2B5EF4-FFF2-40B4-BE49-F238E27FC236}">
                <a16:creationId xmlns:a16="http://schemas.microsoft.com/office/drawing/2014/main" id="{C755494C-EEA5-6E09-AEAA-73291D8A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16" y="1821974"/>
            <a:ext cx="793750" cy="79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Picture background">
            <a:extLst>
              <a:ext uri="{FF2B5EF4-FFF2-40B4-BE49-F238E27FC236}">
                <a16:creationId xmlns:a16="http://schemas.microsoft.com/office/drawing/2014/main" id="{F32BD66F-68E1-36BB-3FA7-F15DB869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6" y="1770328"/>
            <a:ext cx="648582" cy="6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4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671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</vt:lpstr>
      <vt:lpstr>PowerPoint Presentation</vt:lpstr>
      <vt:lpstr>Цели и задачи презентации</vt:lpstr>
      <vt:lpstr>🔹 Что такое FinTech</vt:lpstr>
      <vt:lpstr>PowerPoint Presentation</vt:lpstr>
      <vt:lpstr>Что такое Cloud Computing (облачные технологии)?</vt:lpstr>
      <vt:lpstr>Почему FinTech и Cloud — идеальное сочетание?</vt:lpstr>
      <vt:lpstr>Архитектуры и подходы FinTech в облаке.</vt:lpstr>
      <vt:lpstr>Ключевые сервисы и технологии FinTech в облаке</vt:lpstr>
      <vt:lpstr>Реальные примеры FinTech в облаке</vt:lpstr>
      <vt:lpstr>PowerPoint Presentation</vt:lpstr>
      <vt:lpstr>Тренды и будущее FinTech в облаке</vt:lpstr>
      <vt:lpstr>Thank you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Гуцу</dc:creator>
  <cp:lastModifiedBy>Николай Гуцу</cp:lastModifiedBy>
  <cp:revision>1</cp:revision>
  <dcterms:created xsi:type="dcterms:W3CDTF">2025-10-01T11:39:00Z</dcterms:created>
  <dcterms:modified xsi:type="dcterms:W3CDTF">2025-10-01T12:55:40Z</dcterms:modified>
</cp:coreProperties>
</file>