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71" r:id="rId9"/>
    <p:sldId id="263" r:id="rId10"/>
    <p:sldId id="264" r:id="rId11"/>
    <p:sldId id="272" r:id="rId12"/>
    <p:sldId id="265" r:id="rId13"/>
    <p:sldId id="273" r:id="rId14"/>
    <p:sldId id="274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545466-C1AD-431D-B1D4-42653C01FA2F}">
          <p14:sldIdLst>
            <p14:sldId id="256"/>
            <p14:sldId id="257"/>
            <p14:sldId id="258"/>
            <p14:sldId id="266"/>
            <p14:sldId id="259"/>
            <p14:sldId id="267"/>
            <p14:sldId id="268"/>
          </p14:sldIdLst>
        </p14:section>
        <p14:section name="Untitled Section" id="{9BBA241E-6345-4E93-A662-CBFD81DCCA88}">
          <p14:sldIdLst>
            <p14:sldId id="271"/>
            <p14:sldId id="263"/>
            <p14:sldId id="264"/>
            <p14:sldId id="272"/>
            <p14:sldId id="26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503CCA-D91A-1C07-DD8D-B6F2556D9BE4}" name="Poojanjali Devarakonda" initials="PD" userId="11decbb1a4067f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4" y="3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588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039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854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8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7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33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8033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330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90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006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02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06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799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040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3609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31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45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DF44645-D8FF-F341-4B13-11F6754A5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0" y="1714501"/>
            <a:ext cx="4800600" cy="1661993"/>
          </a:xfrm>
        </p:spPr>
        <p:txBody>
          <a:bodyPr/>
          <a:lstStyle/>
          <a:p>
            <a:pPr algn="r"/>
            <a:r>
              <a:rPr lang="en-US" sz="5400" dirty="0">
                <a:solidFill>
                  <a:schemeClr val="accent4">
                    <a:lumMod val="75000"/>
                  </a:schemeClr>
                </a:solidFill>
                <a:latin typeface="Sitka Display" pitchFamily="2" charset="0"/>
              </a:rPr>
              <a:t>Guttula Venkata Siva Sai Lakshmi</a:t>
            </a:r>
            <a:endParaRPr lang="en-IN" sz="5400" dirty="0">
              <a:solidFill>
                <a:schemeClr val="accent4">
                  <a:lumMod val="75000"/>
                </a:schemeClr>
              </a:solidFill>
              <a:latin typeface="Sitka Display" pitchFamily="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6F1F1-47E8-D5F1-CCA7-B0B35463DC5A}"/>
              </a:ext>
            </a:extLst>
          </p:cNvPr>
          <p:cNvSpPr txBox="1"/>
          <p:nvPr/>
        </p:nvSpPr>
        <p:spPr>
          <a:xfrm>
            <a:off x="5257800" y="3505200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10" dirty="0">
                <a:solidFill>
                  <a:srgbClr val="000000"/>
                </a:solidFill>
                <a:latin typeface="Trebuchet MS"/>
                <a:cs typeface="Trebuchet MS"/>
              </a:rPr>
              <a:t>FINAL PROJECT</a:t>
            </a:r>
            <a:endParaRPr lang="en-IN" sz="36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Teams</a:t>
            </a:r>
            <a:r>
              <a:rPr sz="1800" spc="-1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cam</a:t>
            </a:r>
            <a:r>
              <a:rPr sz="1800" spc="-10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add</a:t>
            </a:r>
            <a:r>
              <a:rPr sz="1800" spc="10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 </a:t>
            </a:r>
            <a:r>
              <a:rPr sz="1800" spc="-5" dirty="0">
                <a:solidFill>
                  <a:schemeClr val="accent6">
                    <a:lumMod val="50000"/>
                  </a:schemeClr>
                </a:solidFill>
                <a:latin typeface="Sitka Subheading Semibold" pitchFamily="2" charset="0"/>
                <a:cs typeface="Trebuchet MS"/>
              </a:rPr>
              <a:t>wireframes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Sitka Subheading Semibold" pitchFamily="2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6639" y="273815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Sitka Display Semibold" pitchFamily="2" charset="0"/>
                <a:cs typeface="Trebuchet MS"/>
              </a:rPr>
              <a:t>M</a:t>
            </a:r>
            <a:r>
              <a:rPr sz="4800" b="1" dirty="0">
                <a:latin typeface="Sitka Display Semibold" pitchFamily="2" charset="0"/>
                <a:cs typeface="Trebuchet MS"/>
              </a:rPr>
              <a:t>O</a:t>
            </a:r>
            <a:r>
              <a:rPr sz="4800" b="1" spc="-15" dirty="0">
                <a:latin typeface="Sitka Display Semibold" pitchFamily="2" charset="0"/>
                <a:cs typeface="Trebuchet MS"/>
              </a:rPr>
              <a:t>D</a:t>
            </a:r>
            <a:r>
              <a:rPr sz="4800" b="1" spc="-35" dirty="0">
                <a:latin typeface="Sitka Display Semibold" pitchFamily="2" charset="0"/>
                <a:cs typeface="Trebuchet MS"/>
              </a:rPr>
              <a:t>E</a:t>
            </a:r>
            <a:r>
              <a:rPr sz="4800" b="1" spc="-30" dirty="0">
                <a:latin typeface="Sitka Display Semibold" pitchFamily="2" charset="0"/>
                <a:cs typeface="Trebuchet MS"/>
              </a:rPr>
              <a:t>LL</a:t>
            </a:r>
            <a:r>
              <a:rPr sz="4800" b="1" spc="-5" dirty="0">
                <a:latin typeface="Sitka Display Semibold" pitchFamily="2" charset="0"/>
                <a:cs typeface="Trebuchet MS"/>
              </a:rPr>
              <a:t>I</a:t>
            </a:r>
            <a:r>
              <a:rPr sz="4800" b="1" spc="30" dirty="0">
                <a:latin typeface="Sitka Display Semibold" pitchFamily="2" charset="0"/>
                <a:cs typeface="Trebuchet MS"/>
              </a:rPr>
              <a:t>N</a:t>
            </a:r>
            <a:r>
              <a:rPr sz="4800" b="1" spc="5" dirty="0">
                <a:latin typeface="Sitka Display Semibold" pitchFamily="2" charset="0"/>
                <a:cs typeface="Trebuchet MS"/>
              </a:rPr>
              <a:t>G</a:t>
            </a:r>
            <a:endParaRPr sz="4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2640C-0ED0-63C8-F110-4C07EAA5EDD5}"/>
              </a:ext>
            </a:extLst>
          </p:cNvPr>
          <p:cNvSpPr txBox="1"/>
          <p:nvPr/>
        </p:nvSpPr>
        <p:spPr>
          <a:xfrm>
            <a:off x="1219200" y="1948765"/>
            <a:ext cx="78486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solidFill>
                  <a:schemeClr val="accent4">
                    <a:lumMod val="50000"/>
                  </a:schemeClr>
                </a:solidFill>
                <a:latin typeface="Sitka Subheading" pitchFamily="2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18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18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command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jsonlib</a:t>
            </a:r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.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r>
              <a:rPr lang="en-IN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Importing Required Libraries</a:t>
            </a:r>
          </a:p>
          <a:p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pynput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1800" dirty="0">
              <a:solidFill>
                <a:schemeClr val="accent5">
                  <a:lumMod val="50000"/>
                </a:schemeClr>
              </a:solidFill>
              <a:latin typeface="Sitka Text" pitchFamily="2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E9D998-5432-E9EA-1178-F48B30239DCC}"/>
              </a:ext>
            </a:extLst>
          </p:cNvPr>
          <p:cNvSpPr txBox="1"/>
          <p:nvPr/>
        </p:nvSpPr>
        <p:spPr>
          <a:xfrm>
            <a:off x="1143000" y="762000"/>
            <a:ext cx="9448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latin typeface="Sitka Subheading" pitchFamily="2" charset="0"/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Event Capture</a:t>
            </a:r>
            <a:r>
              <a:rPr lang="en-US" sz="2400" i="1" dirty="0">
                <a:sym typeface="+mn-ea"/>
              </a:rPr>
              <a:t>:</a:t>
            </a:r>
            <a:br>
              <a:rPr lang="en-US" sz="2400" i="1" dirty="0"/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Data Logging:</a:t>
            </a:r>
            <a:br>
              <a:rPr lang="en-US" sz="2400" i="1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Continuously update text and JSON log files with captured key events</a:t>
            </a: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latin typeface="Sitka Subheading" pitchFamily="2" charset="0"/>
                <a:sym typeface="+mn-ea"/>
              </a:rPr>
              <a:t>Stop Logging:</a:t>
            </a:r>
            <a:br>
              <a:rPr lang="en-US" sz="2400" dirty="0">
                <a:latin typeface="Sitka Subheading" pitchFamily="2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4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54491" y="828654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Sitka Display Semibold" pitchFamily="2" charset="0"/>
              </a:rPr>
              <a:t>Images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shot 2024-06-12 233652">
            <a:extLst>
              <a:ext uri="{FF2B5EF4-FFF2-40B4-BE49-F238E27FC236}">
                <a16:creationId xmlns:a16="http://schemas.microsoft.com/office/drawing/2014/main" id="{46138AE7-A62A-0C85-EF7A-1A625B99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43" y="1981200"/>
            <a:ext cx="2377757" cy="2154223"/>
          </a:xfrm>
          <a:prstGeom prst="rect">
            <a:avLst/>
          </a:prstGeom>
        </p:spPr>
      </p:pic>
      <p:pic>
        <p:nvPicPr>
          <p:cNvPr id="10" name="Picture 9" descr="Screenshot 2024-06-12 233739">
            <a:extLst>
              <a:ext uri="{FF2B5EF4-FFF2-40B4-BE49-F238E27FC236}">
                <a16:creationId xmlns:a16="http://schemas.microsoft.com/office/drawing/2014/main" id="{6DA61709-3D2E-A0A6-0C21-475614A4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</p:spPr>
      </p:pic>
      <p:pic>
        <p:nvPicPr>
          <p:cNvPr id="11" name="Picture 10" descr="Screenshot 2024-06-12 233915">
            <a:extLst>
              <a:ext uri="{FF2B5EF4-FFF2-40B4-BE49-F238E27FC236}">
                <a16:creationId xmlns:a16="http://schemas.microsoft.com/office/drawing/2014/main" id="{6D6E0ECB-A1CD-869E-2A52-3F28528D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142" y="1981200"/>
            <a:ext cx="2202815" cy="2258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C5279-9D1F-D1CE-D6AB-EE9D7141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1B8-6AB8-C201-3B99-D62DA5A2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Sitka Display Semibold" pitchFamily="2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5AE-EA92-C678-78D6-DEB8727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The implementation of keylogger that captures keystrokes and records them into both text and JSON files is successful.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 The GUI provided a user-friendly way to control the keylogger, making it accessible and easy to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The keylogger project demonstrated the capability to effectively capture and log keystrokes in real-time.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 Emphasized the ethical use of keyloggers and the importance of implementing security measures to protect against malicious use.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</a:rPr>
              <a:t>Real-time keylogging with start and stop functionality controlled via a simple GUI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7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6B16-08E5-ADCF-7CBE-EE208C7E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 LINK: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C043-29F5-E4CC-84C2-1995F7E6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https://github.com/GuttulaSaiLakshmi/cybersecurity.git</a:t>
            </a:r>
          </a:p>
        </p:txBody>
      </p:sp>
    </p:spTree>
    <p:extLst>
      <p:ext uri="{BB962C8B-B14F-4D97-AF65-F5344CB8AC3E}">
        <p14:creationId xmlns:p14="http://schemas.microsoft.com/office/powerpoint/2010/main" val="311379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9497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 anchorCtr="1"/>
          <a:lstStyle/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KEY LOGGERS </a:t>
            </a:r>
          </a:p>
          <a:p>
            <a:r>
              <a:rPr lang="en-IN" sz="6600" dirty="0">
                <a:solidFill>
                  <a:schemeClr val="accent4">
                    <a:lumMod val="75000"/>
                  </a:schemeClr>
                </a:solidFill>
                <a:latin typeface="Sitka Heading" pitchFamily="2" charset="0"/>
              </a:rPr>
              <a:t>AND SECURITY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88031" y="70144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</a:t>
            </a:r>
            <a:r>
              <a:rPr lang="en-IN" sz="4250" spc="5" dirty="0"/>
              <a:t>T 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658725" cy="681288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alpha val="74000"/>
            </a:schemeClr>
          </a:solidFill>
          <a:ln>
            <a:noFill/>
          </a:ln>
        </p:spPr>
        <p:txBody>
          <a:bodyPr wrap="square" lIns="0" tIns="0" rIns="0" bIns="0" rtlCol="0" anchor="ctr" anchorCtr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Who are  the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Solution and value proportion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The “wow” in our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Conclusion and Q&amp;A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6077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19999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195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1">
                <a:alpha val="79998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1">
                <a:alpha val="65881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2057400"/>
            <a:ext cx="8337805" cy="4648200"/>
            <a:chOff x="466725" y="2057400"/>
            <a:chExt cx="8337805" cy="46482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2" cy="371382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378874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809E-E8E1-7F21-BF75-2BCEF402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Sitka Display Semibold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3BB1-A60C-F96A-5E28-EDFC0137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keyloggers, also known as “keystroke loggers” These tools record every keystroke a person types on a device, often without their awareness.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Keyloggers capture every keystroke entered on a computer or mobile keyboard. Since we interact with devices primarily through keyboards, keyloggers can track a wealth of information, including credit card details, visited websites, and passwords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They are often used without the user’s knowledge and can capture sensitive data like login credentials and credit card numbers.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Awareness and security measures are crucial to protect against keylogger threats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8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874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1579" y="1043802"/>
            <a:ext cx="9603275" cy="570669"/>
          </a:xfrm>
        </p:spPr>
        <p:txBody>
          <a:bodyPr vert="horz" wrap="square" lIns="0" tIns="16510" rIns="0" bIns="0" rtlCol="0" anchor="ctr" anchorCtr="0">
            <a:spAutoFit/>
          </a:bodyPr>
          <a:lstStyle/>
          <a:p>
            <a:pPr algn="ctr"/>
            <a:r>
              <a:rPr lang="en-IN" sz="4000" dirty="0">
                <a:latin typeface="Sitka Display Semibold" pitchFamily="2" charset="0"/>
              </a:rPr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730217-DCD7-ED11-B195-DBD07F8C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000" b="0" i="0" u="none" strike="noStrike" cap="none" normalizeH="0" baseline="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endParaRPr lang="en-IN" sz="2000" dirty="0">
              <a:ln/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5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A8D-576A-47D9-F321-5B728530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</p:spPr>
        <p:txBody>
          <a:bodyPr>
            <a:normAutofit/>
          </a:bodyPr>
          <a:lstStyle/>
          <a:p>
            <a:pPr algn="ctr"/>
            <a:r>
              <a:rPr lang="en-IN" sz="3600" spc="5" dirty="0">
                <a:latin typeface="Sitka Display Semibold" pitchFamily="2" charset="0"/>
              </a:rPr>
              <a:t>PROJECT	</a:t>
            </a:r>
            <a:r>
              <a:rPr lang="en-IN" sz="3600" spc="-20" dirty="0">
                <a:latin typeface="Sitka Display Semibold" pitchFamily="2" charset="0"/>
              </a:rPr>
              <a:t>OVERVIEW</a:t>
            </a:r>
            <a:endParaRPr lang="en-IN" sz="36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E965-DE1E-44D5-00E6-6CD7E7D9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570" y="1981200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Scope: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Development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Design and implement a basic keylogger using  programming languages and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Testing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Test the keylogger in a controlled environment to evaluate its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Analysis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Times New Roman" panose="02020603050405020304" pitchFamily="18" charset="0"/>
              </a:rPr>
              <a:t>Analyze the captured data to understand the keylogger’s effectiveness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8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375-4E83-13B9-C21B-14FB328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5" cy="809362"/>
          </a:xfrm>
        </p:spPr>
        <p:txBody>
          <a:bodyPr>
            <a:normAutofit/>
          </a:bodyPr>
          <a:lstStyle/>
          <a:p>
            <a:pPr algn="ctr"/>
            <a:r>
              <a:rPr lang="en-US" sz="4000" spc="25" dirty="0">
                <a:latin typeface="Sitka Display Semibold" pitchFamily="2" charset="0"/>
              </a:rPr>
              <a:t>W</a:t>
            </a:r>
            <a:r>
              <a:rPr lang="en-US" sz="4000" spc="-20" dirty="0">
                <a:latin typeface="Sitka Display Semibold" pitchFamily="2" charset="0"/>
              </a:rPr>
              <a:t>H</a:t>
            </a:r>
            <a:r>
              <a:rPr lang="en-US" sz="4000" spc="20" dirty="0">
                <a:latin typeface="Sitka Display Semibold" pitchFamily="2" charset="0"/>
              </a:rPr>
              <a:t>O</a:t>
            </a:r>
            <a:r>
              <a:rPr lang="en-US" sz="4000" spc="-2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AR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10" dirty="0">
                <a:latin typeface="Sitka Display Semibold" pitchFamily="2" charset="0"/>
              </a:rPr>
              <a:t>T</a:t>
            </a:r>
            <a:r>
              <a:rPr lang="en-US" sz="4000" spc="-15" dirty="0">
                <a:latin typeface="Sitka Display Semibold" pitchFamily="2" charset="0"/>
              </a:rPr>
              <a:t>H</a:t>
            </a:r>
            <a:r>
              <a:rPr lang="en-US" sz="4000" spc="15" dirty="0">
                <a:latin typeface="Sitka Display Semibold" pitchFamily="2" charset="0"/>
              </a:rPr>
              <a:t>E</a:t>
            </a:r>
            <a:r>
              <a:rPr lang="en-US" sz="4000" spc="-35" dirty="0">
                <a:latin typeface="Sitka Display Semibold" pitchFamily="2" charset="0"/>
              </a:rPr>
              <a:t> </a:t>
            </a:r>
            <a:r>
              <a:rPr lang="en-US" sz="4000" spc="-20" dirty="0">
                <a:latin typeface="Sitka Display Semibold" pitchFamily="2" charset="0"/>
              </a:rPr>
              <a:t>E</a:t>
            </a:r>
            <a:r>
              <a:rPr lang="en-US" sz="4000" spc="30" dirty="0">
                <a:latin typeface="Sitka Display Semibold" pitchFamily="2" charset="0"/>
              </a:rPr>
              <a:t>N</a:t>
            </a:r>
            <a:r>
              <a:rPr lang="en-US" sz="4000" spc="15" dirty="0">
                <a:latin typeface="Sitka Display Semibold" pitchFamily="2" charset="0"/>
              </a:rPr>
              <a:t>D</a:t>
            </a:r>
            <a:r>
              <a:rPr lang="en-US" sz="4000" spc="-45" dirty="0">
                <a:latin typeface="Sitka Display Semibold" pitchFamily="2" charset="0"/>
              </a:rPr>
              <a:t> </a:t>
            </a:r>
            <a:r>
              <a:rPr lang="en-US" sz="4000" dirty="0">
                <a:latin typeface="Sitka Display Semibold" pitchFamily="2" charset="0"/>
              </a:rPr>
              <a:t>U</a:t>
            </a:r>
            <a:r>
              <a:rPr lang="en-US" sz="4000" spc="10" dirty="0">
                <a:latin typeface="Sitka Display Semibold" pitchFamily="2" charset="0"/>
              </a:rPr>
              <a:t>S</a:t>
            </a:r>
            <a:r>
              <a:rPr lang="en-US" sz="4000" spc="-25" dirty="0">
                <a:latin typeface="Sitka Display Semibold" pitchFamily="2" charset="0"/>
              </a:rPr>
              <a:t>E</a:t>
            </a:r>
            <a:r>
              <a:rPr lang="en-US" sz="4000" spc="-10" dirty="0">
                <a:latin typeface="Sitka Display Semibold" pitchFamily="2" charset="0"/>
              </a:rPr>
              <a:t>R</a:t>
            </a:r>
            <a:r>
              <a:rPr lang="en-US" sz="4000" spc="5" dirty="0">
                <a:latin typeface="Sitka Display Semibold" pitchFamily="2" charset="0"/>
              </a:rPr>
              <a:t>S?</a:t>
            </a:r>
            <a:endParaRPr lang="en-IN" sz="4000" dirty="0">
              <a:latin typeface="Sitka Display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5DF8-24CC-3BB0-DBD0-8C71D6AE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Sitka Text" pitchFamily="2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59CB6B6-374C-B516-3772-2C6CFF00CD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3AD3B-A3C3-441E-0AAE-D6E80D761A0E}"/>
              </a:ext>
            </a:extLst>
          </p:cNvPr>
          <p:cNvSpPr txBox="1"/>
          <p:nvPr/>
        </p:nvSpPr>
        <p:spPr>
          <a:xfrm>
            <a:off x="1600200" y="4572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40" dirty="0">
                <a:latin typeface="Sitka Display Semibold" pitchFamily="2" charset="0"/>
              </a:rPr>
              <a:t>Y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U</a:t>
            </a:r>
            <a:r>
              <a:rPr lang="en-US" sz="3200" dirty="0">
                <a:latin typeface="Sitka Display Semibold" pitchFamily="2" charset="0"/>
              </a:rPr>
              <a:t>R</a:t>
            </a:r>
            <a:r>
              <a:rPr lang="en-US" sz="3200" spc="5" dirty="0">
                <a:latin typeface="Sitka Display Semibold" pitchFamily="2" charset="0"/>
              </a:rPr>
              <a:t> 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r>
              <a:rPr lang="en-US" sz="3200" spc="-345" dirty="0">
                <a:latin typeface="Sitka Display Semibold" pitchFamily="2" charset="0"/>
              </a:rPr>
              <a:t> 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-5" dirty="0">
                <a:latin typeface="Sitka Display Semibold" pitchFamily="2" charset="0"/>
              </a:rPr>
              <a:t>N</a:t>
            </a:r>
            <a:r>
              <a:rPr lang="en-US" sz="3200" dirty="0">
                <a:latin typeface="Sitka Display Semibold" pitchFamily="2" charset="0"/>
              </a:rPr>
              <a:t>D</a:t>
            </a:r>
            <a:r>
              <a:rPr lang="en-US" sz="3200" spc="35" dirty="0">
                <a:latin typeface="Sitka Display Semibold" pitchFamily="2" charset="0"/>
              </a:rPr>
              <a:t> 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dirty="0">
                <a:latin typeface="Sitka Display Semibold" pitchFamily="2" charset="0"/>
              </a:rPr>
              <a:t>S</a:t>
            </a:r>
            <a:r>
              <a:rPr lang="en-US" sz="3200" spc="60" dirty="0">
                <a:latin typeface="Sitka Display Semibold" pitchFamily="2" charset="0"/>
              </a:rPr>
              <a:t> </a:t>
            </a:r>
            <a:r>
              <a:rPr lang="en-US" sz="3200" spc="-295" dirty="0">
                <a:latin typeface="Sitka Display Semibold" pitchFamily="2" charset="0"/>
              </a:rPr>
              <a:t>V</a:t>
            </a:r>
            <a:r>
              <a:rPr lang="en-US" sz="3200" spc="-35" dirty="0">
                <a:latin typeface="Sitka Display Semibold" pitchFamily="2" charset="0"/>
              </a:rPr>
              <a:t>A</a:t>
            </a:r>
            <a:r>
              <a:rPr lang="en-US" sz="3200" spc="25" dirty="0">
                <a:latin typeface="Sitka Display Semibold" pitchFamily="2" charset="0"/>
              </a:rPr>
              <a:t>LU</a:t>
            </a:r>
            <a:r>
              <a:rPr lang="en-US" sz="3200" dirty="0">
                <a:latin typeface="Sitka Display Semibold" pitchFamily="2" charset="0"/>
              </a:rPr>
              <a:t>E</a:t>
            </a:r>
            <a:r>
              <a:rPr lang="en-US" sz="3200" spc="-65" dirty="0">
                <a:latin typeface="Sitka Display Semibold" pitchFamily="2" charset="0"/>
              </a:rPr>
              <a:t> 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-30" dirty="0">
                <a:latin typeface="Sitka Display Semibold" pitchFamily="2" charset="0"/>
              </a:rPr>
              <a:t>R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-15" dirty="0">
                <a:latin typeface="Sitka Display Semibold" pitchFamily="2" charset="0"/>
              </a:rPr>
              <a:t>P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spc="25" dirty="0">
                <a:latin typeface="Sitka Display Semibold" pitchFamily="2" charset="0"/>
              </a:rPr>
              <a:t>S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-35" dirty="0">
                <a:latin typeface="Sitka Display Semibold" pitchFamily="2" charset="0"/>
              </a:rPr>
              <a:t>T</a:t>
            </a:r>
            <a:r>
              <a:rPr lang="en-US" sz="3200" spc="-30" dirty="0">
                <a:latin typeface="Sitka Display Semibold" pitchFamily="2" charset="0"/>
              </a:rPr>
              <a:t>I</a:t>
            </a:r>
            <a:r>
              <a:rPr lang="en-US" sz="3200" spc="10" dirty="0">
                <a:latin typeface="Sitka Display Semibold" pitchFamily="2" charset="0"/>
              </a:rPr>
              <a:t>O</a:t>
            </a:r>
            <a:r>
              <a:rPr lang="en-US" sz="3200" dirty="0">
                <a:latin typeface="Sitka Display Semibold" pitchFamily="2" charset="0"/>
              </a:rPr>
              <a:t>N</a:t>
            </a:r>
            <a:endParaRPr lang="en-IN" sz="3200" dirty="0">
              <a:latin typeface="Sitka Display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5B83C-6D52-7C4B-04C6-C30158F141FC}"/>
              </a:ext>
            </a:extLst>
          </p:cNvPr>
          <p:cNvSpPr txBox="1"/>
          <p:nvPr/>
        </p:nvSpPr>
        <p:spPr>
          <a:xfrm>
            <a:off x="3048000" y="1219200"/>
            <a:ext cx="7845104" cy="424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Creation for Educational and Defensive Purposes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Purpose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: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An ethical keylogger is designed to be used as a tool for educational and defensive cybersecurity purposes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Educational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Demonstrates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how keyloggers operate, providing insights into their mechanisms and behaviors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Defensive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Use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Assists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developing robust security measures by understanding potential vulnerabilities exploited by malicious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</a:rPr>
              <a:t>.</a:t>
            </a:r>
          </a:p>
          <a:p>
            <a:pPr algn="l">
              <a:lnSpc>
                <a:spcPts val="2519"/>
              </a:lnSpc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" pitchFamily="2" charset="0"/>
              </a:rPr>
              <a:t>Defensive Strategies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Building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Resilience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Helps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in creating more resilient security systems by knowing the tactics and techniques used by attackers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  <a:p>
            <a:pPr marL="388618" lvl="1" indent="-194309" algn="l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Enhanced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ubheading Semibold" pitchFamily="2" charset="0"/>
              </a:rPr>
              <a:t>Detection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: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Contributes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itchFamily="2" charset="0"/>
              </a:rPr>
              <a:t> to the development of advanced detection tools and methods to identify and neutralize keyloggers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800" y="820691"/>
            <a:ext cx="75431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Sitka Display Semibold" pitchFamily="2" charset="0"/>
              </a:rPr>
              <a:t>THE</a:t>
            </a:r>
            <a:r>
              <a:rPr sz="4250" spc="20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WOW</a:t>
            </a:r>
            <a:r>
              <a:rPr sz="4250" spc="85" dirty="0">
                <a:latin typeface="Sitka Display Semibold" pitchFamily="2" charset="0"/>
              </a:rPr>
              <a:t> </a:t>
            </a:r>
            <a:r>
              <a:rPr sz="4250" spc="10" dirty="0">
                <a:latin typeface="Sitka Display Semibold" pitchFamily="2" charset="0"/>
              </a:rPr>
              <a:t>IN</a:t>
            </a:r>
            <a:r>
              <a:rPr sz="4250" spc="-5" dirty="0">
                <a:latin typeface="Sitka Display Semibold" pitchFamily="2" charset="0"/>
              </a:rPr>
              <a:t> </a:t>
            </a:r>
            <a:r>
              <a:rPr sz="4250" spc="15" dirty="0">
                <a:latin typeface="Sitka Display Semibold" pitchFamily="2" charset="0"/>
              </a:rPr>
              <a:t>YOUR</a:t>
            </a:r>
            <a:r>
              <a:rPr sz="4250" spc="-10" dirty="0">
                <a:latin typeface="Sitka Display Semibold" pitchFamily="2" charset="0"/>
              </a:rPr>
              <a:t> </a:t>
            </a:r>
            <a:r>
              <a:rPr sz="4250" spc="20" dirty="0">
                <a:latin typeface="Sitka Display Semibold" pitchFamily="2" charset="0"/>
              </a:rPr>
              <a:t>SOLUTION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01F07-BAC9-8BF7-BDCE-1AC250ADC925}"/>
              </a:ext>
            </a:extLst>
          </p:cNvPr>
          <p:cNvSpPr txBox="1"/>
          <p:nvPr/>
        </p:nvSpPr>
        <p:spPr>
          <a:xfrm>
            <a:off x="3023655" y="2371845"/>
            <a:ext cx="77635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Innovative </a:t>
            </a:r>
            <a:r>
              <a:rPr lang="en-US" altLang="en-US" b="1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Approach</a:t>
            </a:r>
            <a:r>
              <a:rPr lang="en-US" altLang="en-US" b="1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Combining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technical measures with user education for comprehensive protection.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Demonstration</a:t>
            </a:r>
            <a:r>
              <a:rPr lang="en-US" altLang="en-US" b="1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Sitka Text" pitchFamily="2" charset="0"/>
              <a:cs typeface="Courier New" panose="020703090202050204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b="1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Sitka Text" pitchFamily="2" charset="0"/>
                <a:cs typeface="Courier New" panose="02070309020205020404" charset="0"/>
                <a:sym typeface="+mn-ea"/>
              </a:rPr>
              <a:t> Significant reduction in the likelihood of keylogging attacks through proactive measures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Sitka Text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754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Candara</vt:lpstr>
      <vt:lpstr>Courier New</vt:lpstr>
      <vt:lpstr>Open Sans</vt:lpstr>
      <vt:lpstr>Sitka Display</vt:lpstr>
      <vt:lpstr>Sitka Display Semibold</vt:lpstr>
      <vt:lpstr>Sitka Heading</vt:lpstr>
      <vt:lpstr>Sitka Subheading</vt:lpstr>
      <vt:lpstr>Sitka Subheading Semibold</vt:lpstr>
      <vt:lpstr>Sitka Text</vt:lpstr>
      <vt:lpstr>Times New Roman</vt:lpstr>
      <vt:lpstr>Trebuchet MS</vt:lpstr>
      <vt:lpstr>Wingdings</vt:lpstr>
      <vt:lpstr>Wingdings 3</vt:lpstr>
      <vt:lpstr>Facet</vt:lpstr>
      <vt:lpstr>Guttula Venkata Siva Sai Lakshmi</vt:lpstr>
      <vt:lpstr>PROJECT TITLE</vt:lpstr>
      <vt:lpstr>AGENDA</vt:lpstr>
      <vt:lpstr>Introduction</vt:lpstr>
      <vt:lpstr>PROBLEM STATEMENT</vt:lpstr>
      <vt:lpstr>PROJECT OVERVIEW</vt:lpstr>
      <vt:lpstr>WHO ARE THE END USERS?</vt:lpstr>
      <vt:lpstr>PowerPoint Presentation</vt:lpstr>
      <vt:lpstr>THE WOW IN YOUR SOLUTION</vt:lpstr>
      <vt:lpstr>PowerPoint Presentation</vt:lpstr>
      <vt:lpstr>PowerPoint Presentation</vt:lpstr>
      <vt:lpstr>Images</vt:lpstr>
      <vt:lpstr>Result</vt:lpstr>
      <vt:lpstr>GIT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Poojanjali Devarakonda</dc:creator>
  <cp:lastModifiedBy>sailakshmi guttula</cp:lastModifiedBy>
  <cp:revision>7</cp:revision>
  <dcterms:created xsi:type="dcterms:W3CDTF">2024-06-03T05:48:59Z</dcterms:created>
  <dcterms:modified xsi:type="dcterms:W3CDTF">2024-06-27T13:30:15Z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