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81FCA1-CEB6-4248-9004-255FD8D12AB3}">
  <a:tblStyle styleId="{5C81FCA1-CEB6-4248-9004-255FD8D12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16a8670c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16a8670c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6a8670c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6a8670c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6a8670c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6a8670c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16a8670c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16a8670c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16a8670c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16a8670c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" name="Google Shape;12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2" name="Google Shape;22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1" name="Google Shape;31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4544" y="122319"/>
            <a:ext cx="807950" cy="8079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A6BD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355175" y="122325"/>
            <a:ext cx="52665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300">
                <a:solidFill>
                  <a:srgbClr val="FF0000"/>
                </a:solidFill>
              </a:rPr>
              <a:t>Curs de Programare </a:t>
            </a:r>
            <a:endParaRPr sz="33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300">
                <a:solidFill>
                  <a:srgbClr val="FF0000"/>
                </a:solidFill>
              </a:rPr>
              <a:t>limbajul C/c++</a:t>
            </a:r>
            <a:endParaRPr sz="3300">
              <a:solidFill>
                <a:srgbClr val="FF0000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202400" y="2726200"/>
            <a:ext cx="40833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solidFill>
                  <a:srgbClr val="38761D"/>
                </a:solidFill>
              </a:rPr>
              <a:t>Mentor:  </a:t>
            </a:r>
            <a:r>
              <a:rPr lang="ro" b="1" i="1" u="sng">
                <a:solidFill>
                  <a:srgbClr val="38761D"/>
                </a:solidFill>
              </a:rPr>
              <a:t>Ernest Bîtcă</a:t>
            </a:r>
            <a:endParaRPr b="1" i="1" u="sng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solidFill>
                  <a:srgbClr val="38761D"/>
                </a:solidFill>
              </a:rPr>
              <a:t>Realizat : </a:t>
            </a:r>
            <a:r>
              <a:rPr lang="ro" b="1" i="1" u="sng">
                <a:solidFill>
                  <a:srgbClr val="38761D"/>
                </a:solidFill>
              </a:rPr>
              <a:t>Guţuleac Feodora</a:t>
            </a:r>
            <a:endParaRPr b="1" i="1" u="sng">
              <a:solidFill>
                <a:srgbClr val="38761D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3325"/>
            <a:ext cx="3897600" cy="29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85975" y="133450"/>
            <a:ext cx="4527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65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Problema: Înmulțirea a două matrici în C</a:t>
            </a:r>
            <a:endParaRPr sz="1700" b="1">
              <a:solidFill>
                <a:srgbClr val="CC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25" y="573350"/>
            <a:ext cx="5945076" cy="2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37600" y="2802750"/>
            <a:ext cx="7506300" cy="1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Pentru a înmulţi două matrice în limbajul C este necesar că să folosim tabloul bidimensional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Ca utilizator introducem numărul de linii şi coloane și elementele matricilor.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În caz că înmulțirea nu este posibilă atunci este afișat un mesaj de eroare. 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Dacă este posibil atunci să aplicăm  metoda de înmulțire a matricilor în matematică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094325" y="174525"/>
            <a:ext cx="3008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650" b="1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CE ESTE O MATRICE ?</a:t>
            </a:r>
            <a:endParaRPr sz="1700" b="1">
              <a:solidFill>
                <a:srgbClr val="741B47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85575" y="585200"/>
            <a:ext cx="6262500" cy="4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 b="1">
                <a:solidFill>
                  <a:srgbClr val="FF0000"/>
                </a:solidFill>
              </a:rPr>
              <a:t>Teorie:</a:t>
            </a:r>
            <a:r>
              <a:rPr lang="ro" sz="1500" i="1"/>
              <a:t> O matrice este o forma de organziare a datelor de acelasi tip. O matrice reprezinta un tablou bidimensional in care sunt stocate date de acelasi tip. Elementele dintr-o matrice pot fi identificate dupa linia si coloana pe care se afla.Se numeste matrice cu m linii si n coloane, un tablou cu m linii si n coloane.</a:t>
            </a:r>
            <a:endParaRPr sz="1500" i="1"/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o" sz="1500" b="1" u="sng">
                <a:solidFill>
                  <a:srgbClr val="FF0000"/>
                </a:solidFill>
              </a:rPr>
              <a:t>Observatie:</a:t>
            </a:r>
            <a:r>
              <a:rPr lang="ro" sz="1500" i="1"/>
              <a:t> Numerotarea liniilor si coloanelor unei matrici incepe de la valoarea 0. Astfel, prima linie si prima coloana a matricii este linia si coloana 0, a doua coloana este 1, etc.</a:t>
            </a:r>
            <a:endParaRPr b="1" i="1" u="sng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Regula de înmulţirea a două matrice</a:t>
            </a:r>
            <a:r>
              <a:rPr lang="ro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i="1">
                <a:latin typeface="Roboto"/>
                <a:ea typeface="Roboto"/>
                <a:cs typeface="Roboto"/>
                <a:sym typeface="Roboto"/>
              </a:rPr>
              <a:t>Se face linie cu coloana, adica se adună înmulţirea elementelor cu proprietatea ca indicele de coloană a primeia  este egal cu indicele de linie pentru cea de a doua.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Observaţie: </a:t>
            </a:r>
            <a:r>
              <a:rPr lang="ro" i="1">
                <a:latin typeface="Roboto"/>
                <a:ea typeface="Roboto"/>
                <a:cs typeface="Roboto"/>
                <a:sym typeface="Roboto"/>
              </a:rPr>
              <a:t>Produsul a două matrice se poate efectua doar dacă numărul de coloane a primeia este egal cu numărul de linii a celei de a doua matrice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075" y="2925100"/>
            <a:ext cx="1793200" cy="16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8A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2176475" y="133450"/>
            <a:ext cx="3008100" cy="73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5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ALGORITMUL</a:t>
            </a:r>
            <a:endParaRPr sz="2500" b="1">
              <a:solidFill>
                <a:srgbClr val="1155CC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231975" y="872650"/>
            <a:ext cx="5975100" cy="3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Pas 1. Vom întroduce  numărul de linii şi coloane la primul tablou.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Pas 2.Vom întroduce elementele primului tablou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Pas 3. Vom întroduce  numărul de linii şi coloane la al doilea tablou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Pas 4. Vom întroduce elementele tabloului al doilea.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Pas 5. Dacă numărul de coloane din prima matrice nu coincide cu numărul liniei din tabloul al doilea atunci va spune că nu e posibil înmulţirea, în caz contrar trece la următorul pas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Pas 6. </a:t>
            </a:r>
            <a:r>
              <a:rPr lang="ro" sz="1350" dirty="0" smtClean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Se</a:t>
            </a:r>
            <a:r>
              <a:rPr lang="en-US" sz="1350" dirty="0" smtClean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o" sz="1350" dirty="0" smtClean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trece </a:t>
            </a:r>
            <a:r>
              <a:rPr lang="ro" sz="135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la regula de înmulţire a două matrice aplicate în </a:t>
            </a:r>
            <a:r>
              <a:rPr lang="ro" sz="1350" dirty="0" smtClean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350" dirty="0" smtClean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o" sz="1350" dirty="0" smtClean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bloul </a:t>
            </a:r>
            <a:r>
              <a:rPr lang="ro" sz="135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bidimensional </a:t>
            </a:r>
            <a:endParaRPr sz="135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138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17"/>
          <p:cNvGraphicFramePr/>
          <p:nvPr/>
        </p:nvGraphicFramePr>
        <p:xfrm>
          <a:off x="1096225" y="347900"/>
          <a:ext cx="2557500" cy="1614150"/>
        </p:xfrm>
        <a:graphic>
          <a:graphicData uri="http://schemas.openxmlformats.org/drawingml/2006/table">
            <a:tbl>
              <a:tblPr>
                <a:noFill/>
                <a:tableStyleId>{5C81FCA1-CEB6-4248-9004-255FD8D12AB3}</a:tableStyleId>
              </a:tblPr>
              <a:tblGrid>
                <a:gridCol w="1278750"/>
                <a:gridCol w="1278750"/>
              </a:tblGrid>
              <a:tr h="80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3300">
                          <a:solidFill>
                            <a:srgbClr val="FF0000"/>
                          </a:solidFill>
                        </a:rPr>
                        <a:t>1</a:t>
                      </a:r>
                      <a:endParaRPr sz="33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3300">
                          <a:solidFill>
                            <a:srgbClr val="FF0000"/>
                          </a:solidFill>
                        </a:rPr>
                        <a:t>2</a:t>
                      </a:r>
                      <a:endParaRPr sz="49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80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3300">
                          <a:solidFill>
                            <a:srgbClr val="E06666"/>
                          </a:solidFill>
                        </a:rPr>
                        <a:t>3</a:t>
                      </a:r>
                      <a:endParaRPr sz="33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3300">
                          <a:solidFill>
                            <a:srgbClr val="E06666"/>
                          </a:solidFill>
                        </a:rPr>
                        <a:t>4</a:t>
                      </a:r>
                      <a:endParaRPr sz="33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17"/>
          <p:cNvGraphicFramePr/>
          <p:nvPr/>
        </p:nvGraphicFramePr>
        <p:xfrm>
          <a:off x="4165900" y="347900"/>
          <a:ext cx="2557500" cy="1614150"/>
        </p:xfrm>
        <a:graphic>
          <a:graphicData uri="http://schemas.openxmlformats.org/drawingml/2006/table">
            <a:tbl>
              <a:tblPr>
                <a:noFill/>
                <a:tableStyleId>{5C81FCA1-CEB6-4248-9004-255FD8D12AB3}</a:tableStyleId>
              </a:tblPr>
              <a:tblGrid>
                <a:gridCol w="1278750"/>
                <a:gridCol w="1278750"/>
              </a:tblGrid>
              <a:tr h="80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3000">
                          <a:solidFill>
                            <a:srgbClr val="38761D"/>
                          </a:solidFill>
                        </a:rPr>
                        <a:t>5</a:t>
                      </a:r>
                      <a:endParaRPr sz="3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3000">
                          <a:solidFill>
                            <a:srgbClr val="1155CC"/>
                          </a:solidFill>
                        </a:rPr>
                        <a:t>6</a:t>
                      </a:r>
                      <a:endParaRPr sz="3000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807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3000">
                          <a:solidFill>
                            <a:srgbClr val="38761D"/>
                          </a:solidFill>
                        </a:rPr>
                        <a:t>7</a:t>
                      </a:r>
                      <a:endParaRPr sz="3000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3000">
                          <a:solidFill>
                            <a:srgbClr val="1155CC"/>
                          </a:solidFill>
                        </a:rPr>
                        <a:t>8</a:t>
                      </a:r>
                      <a:endParaRPr sz="3000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950" y="854675"/>
            <a:ext cx="2039050" cy="2039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7"/>
          <p:cNvGraphicFramePr/>
          <p:nvPr/>
        </p:nvGraphicFramePr>
        <p:xfrm>
          <a:off x="2279175" y="2612825"/>
          <a:ext cx="3296700" cy="1932450"/>
        </p:xfrm>
        <a:graphic>
          <a:graphicData uri="http://schemas.openxmlformats.org/drawingml/2006/table">
            <a:tbl>
              <a:tblPr>
                <a:noFill/>
                <a:tableStyleId>{5C81FCA1-CEB6-4248-9004-255FD8D12AB3}</a:tableStyleId>
              </a:tblPr>
              <a:tblGrid>
                <a:gridCol w="1648350"/>
                <a:gridCol w="1648350"/>
              </a:tblGrid>
              <a:tr h="96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o" sz="2500"/>
                        <a:t>*</a:t>
                      </a:r>
                      <a:r>
                        <a:rPr lang="ro" sz="2500">
                          <a:solidFill>
                            <a:srgbClr val="38761D"/>
                          </a:solidFill>
                        </a:rPr>
                        <a:t>5</a:t>
                      </a:r>
                      <a:r>
                        <a:rPr lang="ro" sz="2500"/>
                        <a:t>+</a:t>
                      </a:r>
                      <a:r>
                        <a:rPr lang="ro" sz="25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ro" sz="2500"/>
                        <a:t>*</a:t>
                      </a:r>
                      <a:r>
                        <a:rPr lang="ro" sz="2500">
                          <a:solidFill>
                            <a:srgbClr val="38761D"/>
                          </a:solidFill>
                        </a:rPr>
                        <a:t>7</a:t>
                      </a:r>
                      <a:endParaRPr sz="2500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b="1"/>
                        <a:t>19</a:t>
                      </a:r>
                      <a:endParaRPr sz="25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ro" sz="2500"/>
                        <a:t>*</a:t>
                      </a:r>
                      <a:r>
                        <a:rPr lang="ro" sz="2500">
                          <a:solidFill>
                            <a:srgbClr val="1155CC"/>
                          </a:solidFill>
                        </a:rPr>
                        <a:t>6</a:t>
                      </a:r>
                      <a:r>
                        <a:rPr lang="ro" sz="2500"/>
                        <a:t>+</a:t>
                      </a:r>
                      <a:r>
                        <a:rPr lang="ro" sz="25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ro" sz="2500"/>
                        <a:t>*</a:t>
                      </a:r>
                      <a:r>
                        <a:rPr lang="ro" sz="2500">
                          <a:solidFill>
                            <a:srgbClr val="1155CC"/>
                          </a:solidFill>
                        </a:rPr>
                        <a:t>8</a:t>
                      </a:r>
                      <a:endParaRPr sz="2500">
                        <a:solidFill>
                          <a:srgbClr val="1155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b="1"/>
                        <a:t>22</a:t>
                      </a:r>
                      <a:endParaRPr sz="25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96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E06666"/>
                          </a:solidFill>
                        </a:rPr>
                        <a:t>3</a:t>
                      </a:r>
                      <a:r>
                        <a:rPr lang="ro" sz="2500"/>
                        <a:t>*</a:t>
                      </a:r>
                      <a:r>
                        <a:rPr lang="ro" sz="2500">
                          <a:solidFill>
                            <a:srgbClr val="38761D"/>
                          </a:solidFill>
                        </a:rPr>
                        <a:t>5</a:t>
                      </a:r>
                      <a:r>
                        <a:rPr lang="ro" sz="2500"/>
                        <a:t>+</a:t>
                      </a:r>
                      <a:r>
                        <a:rPr lang="ro" sz="2500">
                          <a:solidFill>
                            <a:srgbClr val="E06666"/>
                          </a:solidFill>
                        </a:rPr>
                        <a:t>4</a:t>
                      </a:r>
                      <a:r>
                        <a:rPr lang="ro" sz="2500"/>
                        <a:t>*</a:t>
                      </a:r>
                      <a:r>
                        <a:rPr lang="ro" sz="2500">
                          <a:solidFill>
                            <a:srgbClr val="38761D"/>
                          </a:solidFill>
                        </a:rPr>
                        <a:t>7</a:t>
                      </a:r>
                      <a:endParaRPr sz="2500">
                        <a:solidFill>
                          <a:srgbClr val="38761D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b="1"/>
                        <a:t>43</a:t>
                      </a:r>
                      <a:endParaRPr sz="25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>
                          <a:solidFill>
                            <a:srgbClr val="E06666"/>
                          </a:solidFill>
                        </a:rPr>
                        <a:t>3</a:t>
                      </a:r>
                      <a:r>
                        <a:rPr lang="ro" sz="2500"/>
                        <a:t>*</a:t>
                      </a:r>
                      <a:r>
                        <a:rPr lang="ro" sz="2500">
                          <a:solidFill>
                            <a:srgbClr val="1155CC"/>
                          </a:solidFill>
                        </a:rPr>
                        <a:t>6</a:t>
                      </a:r>
                      <a:r>
                        <a:rPr lang="ro" sz="2500"/>
                        <a:t>+</a:t>
                      </a:r>
                      <a:r>
                        <a:rPr lang="ro" sz="2500">
                          <a:solidFill>
                            <a:srgbClr val="E06666"/>
                          </a:solidFill>
                        </a:rPr>
                        <a:t>4</a:t>
                      </a:r>
                      <a:r>
                        <a:rPr lang="ro" sz="2500"/>
                        <a:t>*</a:t>
                      </a:r>
                      <a:r>
                        <a:rPr lang="ro" sz="2500">
                          <a:solidFill>
                            <a:srgbClr val="1155CC"/>
                          </a:solidFill>
                        </a:rPr>
                        <a:t>8</a:t>
                      </a:r>
                      <a:endParaRPr sz="2500">
                        <a:solidFill>
                          <a:srgbClr val="1155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sz="2500" b="1"/>
                        <a:t>54</a:t>
                      </a:r>
                      <a:endParaRPr sz="25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17" name="Google Shape;117;p17"/>
          <p:cNvSpPr txBox="1"/>
          <p:nvPr/>
        </p:nvSpPr>
        <p:spPr>
          <a:xfrm>
            <a:off x="3747250" y="893175"/>
            <a:ext cx="316500" cy="43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600" b="1">
                <a:latin typeface="Roboto"/>
                <a:ea typeface="Roboto"/>
                <a:cs typeface="Roboto"/>
                <a:sym typeface="Roboto"/>
              </a:rPr>
              <a:t>x</a:t>
            </a:r>
            <a:endParaRPr sz="2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426700" y="2071875"/>
            <a:ext cx="739200" cy="431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600" b="1">
                <a:latin typeface="Roboto"/>
                <a:ea typeface="Roboto"/>
                <a:cs typeface="Roboto"/>
                <a:sym typeface="Roboto"/>
              </a:rPr>
              <a:t>=</a:t>
            </a:r>
            <a:endParaRPr sz="2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040750" y="2987550"/>
            <a:ext cx="2194200" cy="14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APLICAŢII</a:t>
            </a:r>
            <a:endParaRPr sz="135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35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Algoritmul de înmulţire a două matrici se aplică la structuri de date grafice, în rezolvarea unui sistem de ecuaţii liniare.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2022500" y="92400"/>
            <a:ext cx="3582900" cy="4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#include &lt;stdio.h&gt;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int main()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{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int m, n, p, q, c, d, k, sum = 0;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int first[10][10], second[10][10], multiply[10][10];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printf("Introduceți numărul de rânduri și coloane din prima matrice\n");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scanf("%d%d", &amp;m, &amp;n);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printf("Introduceți elemente ale primei matrice\n");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for (c = 0; c &lt; m; c++)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for (d = 0; d &lt; n; d++)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scanf("%d", &amp;first[c][d]);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printf("Introduceți numărul de rânduri și coloane din a doua matrice\n");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scanf("%d%d", &amp;p, &amp;q);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if (n != p)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printf("Înmulțirea nu este posibilă.\n");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else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{    printf("Introduceți elemente din a doua matrice\n");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for (c = 0; c &lt; p; c++)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for (d = 0; d &lt; q; d++)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  scanf("%d", &amp;second[c][d]);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for (c = 0; c &lt; m; c++) {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for (d = 0; d &lt; q; d++) {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  for (k = 0; k &lt; p; k++) {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    sum = sum + first[c][k]*second[k][d];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  }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   multiply[c][d] = sum;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  sum = 0;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}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}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printf("Produsul matricilor:\n");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for (c = 0; c &lt; m; c++) {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for (d = 0; d &lt; q; d++)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  printf("%d\t", multiply[c][d]);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   printf("\n");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 }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}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   return 0;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/>
              <a:t>}</a:t>
            </a:r>
            <a:endParaRPr sz="800"/>
          </a:p>
        </p:txBody>
      </p:sp>
      <p:sp>
        <p:nvSpPr>
          <p:cNvPr id="125" name="Google Shape;125;p18"/>
          <p:cNvSpPr txBox="1"/>
          <p:nvPr/>
        </p:nvSpPr>
        <p:spPr>
          <a:xfrm>
            <a:off x="5831350" y="184775"/>
            <a:ext cx="3008100" cy="739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50" b="1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Programul</a:t>
            </a:r>
            <a:endParaRPr sz="2500" b="1">
              <a:solidFill>
                <a:srgbClr val="1155CC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875" y="2072225"/>
            <a:ext cx="3233798" cy="189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PresentationFormat>On-screen Show (16:9)</PresentationFormat>
  <Paragraphs>96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Geometric</vt:lpstr>
      <vt:lpstr>Curs de Programare  limbajul C/c++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de Programare  limbajul C/c++</dc:title>
  <cp:lastModifiedBy>User</cp:lastModifiedBy>
  <cp:revision>1</cp:revision>
  <dcterms:modified xsi:type="dcterms:W3CDTF">2020-12-14T19:31:07Z</dcterms:modified>
</cp:coreProperties>
</file>