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8"/>
  </p:notesMasterIdLst>
  <p:sldIdLst>
    <p:sldId id="323" r:id="rId3"/>
    <p:sldId id="259" r:id="rId4"/>
    <p:sldId id="260" r:id="rId5"/>
    <p:sldId id="261" r:id="rId6"/>
    <p:sldId id="262" r:id="rId7"/>
    <p:sldId id="263" r:id="rId8"/>
    <p:sldId id="324" r:id="rId9"/>
    <p:sldId id="325" r:id="rId10"/>
    <p:sldId id="327" r:id="rId11"/>
    <p:sldId id="328" r:id="rId12"/>
    <p:sldId id="329" r:id="rId13"/>
    <p:sldId id="268" r:id="rId14"/>
    <p:sldId id="272" r:id="rId15"/>
    <p:sldId id="273" r:id="rId16"/>
    <p:sldId id="277" r:id="rId17"/>
    <p:sldId id="278" r:id="rId18"/>
    <p:sldId id="279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326" r:id="rId27"/>
    <p:sldId id="288" r:id="rId28"/>
    <p:sldId id="289" r:id="rId29"/>
    <p:sldId id="290" r:id="rId30"/>
    <p:sldId id="291" r:id="rId31"/>
    <p:sldId id="293" r:id="rId32"/>
    <p:sldId id="294" r:id="rId33"/>
    <p:sldId id="295" r:id="rId34"/>
    <p:sldId id="296" r:id="rId35"/>
    <p:sldId id="297" r:id="rId36"/>
    <p:sldId id="299" r:id="rId37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3251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3254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01DD2B34-1717-47DE-B928-7ECDCD755243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1065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6F4FC4F-285E-4A10-89CE-7A3F78921074}" type="slidenum">
              <a:rPr lang="de-DE" sz="1200" smtClean="0">
                <a:solidFill>
                  <a:schemeClr val="tx1"/>
                </a:solidFill>
              </a:rPr>
              <a:pPr eaLnBrk="1" hangingPunct="1"/>
              <a:t>1</a:t>
            </a:fld>
            <a:endParaRPr lang="de-DE" sz="1200" smtClean="0">
              <a:solidFill>
                <a:schemeClr val="tx1"/>
              </a:solidFill>
            </a:endParaRPr>
          </a:p>
        </p:txBody>
      </p:sp>
      <p:sp>
        <p:nvSpPr>
          <p:cNvPr id="54275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52EE666-A1FA-410A-BD47-BB29047A2980}" type="slidenum">
              <a:rPr lang="en-GB" sz="1300">
                <a:solidFill>
                  <a:schemeClr val="tx1"/>
                </a:solidFill>
              </a:rPr>
              <a:pPr algn="r" eaLnBrk="1" hangingPunct="1"/>
              <a:t>1</a:t>
            </a:fld>
            <a:endParaRPr lang="en-GB" sz="1300">
              <a:solidFill>
                <a:schemeClr val="tx1"/>
              </a:solidFill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E20DB31-2356-4155-BEDB-CBEB4EDBC201}" type="slidenum">
              <a:rPr lang="de-DE" sz="12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12</a:t>
            </a:fld>
            <a:endParaRPr lang="de-DE" sz="1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2084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7240E1-222E-4C69-BC5D-C39808DE312C}" type="slidenum">
              <a:rPr lang="de-DE" sz="12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13</a:t>
            </a:fld>
            <a:endParaRPr lang="de-DE" sz="1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2084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EB92D05-C7CD-430D-A263-F71E76247D5A}" type="slidenum">
              <a:rPr lang="de-DE" sz="12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14</a:t>
            </a:fld>
            <a:endParaRPr lang="de-DE" sz="1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2084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C463D20-428D-4F4F-9C9B-8EA25941FC60}" type="slidenum">
              <a:rPr lang="de-DE" sz="12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15</a:t>
            </a:fld>
            <a:endParaRPr lang="de-DE" sz="1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2084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434F11-2B5F-4308-B9E4-1050878932D2}" type="slidenum">
              <a:rPr lang="de-DE" sz="12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16</a:t>
            </a:fld>
            <a:endParaRPr lang="de-DE" sz="1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2084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4AF2257-1EE8-463E-9BE4-3E0B552CC289}" type="slidenum">
              <a:rPr lang="de-DE" sz="12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17</a:t>
            </a:fld>
            <a:endParaRPr lang="de-DE" sz="1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79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3E9F9F-5C92-4E22-A951-B1F0D1613CE2}" type="slidenum">
              <a:rPr lang="de-DE" sz="12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</a:t>
            </a:fld>
            <a:endParaRPr lang="de-DE" sz="1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2084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577191D-E0AE-4CD6-9571-C7431CF376AB}" type="slidenum">
              <a:rPr lang="de-DE" sz="12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</a:t>
            </a:fld>
            <a:endParaRPr lang="de-DE" sz="1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2084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C80EB1-60FD-4BAA-85F9-84B2026EC5D8}" type="slidenum">
              <a:rPr lang="de-DE" sz="12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</a:t>
            </a:fld>
            <a:endParaRPr lang="de-DE" sz="1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2084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5D0A3A-FD02-4F48-90E6-3A3A214FB6E4}" type="slidenum">
              <a:rPr lang="de-DE" sz="12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</a:t>
            </a:fld>
            <a:endParaRPr lang="de-DE" sz="1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2084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6B8DDA-6998-4D23-936C-416E51554E09}" type="slidenum">
              <a:rPr lang="de-DE" sz="12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6</a:t>
            </a:fld>
            <a:endParaRPr lang="de-DE" sz="1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2084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2A54A-7362-41D3-B221-3CCD4322875E}" type="slidenum">
              <a:rPr lang="de-DE" altLang="pt-BR"/>
              <a:pPr/>
              <a:t>9</a:t>
            </a:fld>
            <a:endParaRPr lang="de-DE" altLang="pt-BR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84F78D-A97E-460D-BF1A-FFDA81DDC5CF}" type="slidenum">
              <a:rPr lang="de-DE" altLang="pt-BR"/>
              <a:pPr/>
              <a:t>10</a:t>
            </a:fld>
            <a:endParaRPr lang="de-DE" altLang="pt-BR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0D1395-0A30-4416-B6A3-EDA419DCA94A}" type="slidenum">
              <a:rPr lang="de-DE" altLang="pt-BR"/>
              <a:pPr/>
              <a:t>11</a:t>
            </a:fld>
            <a:endParaRPr lang="de-DE" altLang="pt-BR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58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1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6550" y="315913"/>
            <a:ext cx="2130425" cy="54832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95275" y="315913"/>
            <a:ext cx="6238875" cy="54832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735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068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1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69212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7012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46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686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948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487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08089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577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20789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409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7813" y="1604963"/>
            <a:ext cx="2055812" cy="452278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8213" cy="452278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7909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3288" y="3867150"/>
            <a:ext cx="7481887" cy="107791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68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8126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4650" cy="4310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32325" y="1489075"/>
            <a:ext cx="4184650" cy="4310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19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58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92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07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3611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02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1700" cy="431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da estrutura de tópicos</a:t>
            </a:r>
          </a:p>
          <a:p>
            <a:pPr lvl="1"/>
            <a:r>
              <a:rPr lang="en-GB" smtClean="0"/>
              <a:t>2º Nível da estrutura de tópicos</a:t>
            </a:r>
          </a:p>
          <a:p>
            <a:pPr lvl="2"/>
            <a:r>
              <a:rPr lang="en-GB" smtClean="0"/>
              <a:t>3º Nível da estrutura de tópicos</a:t>
            </a:r>
          </a:p>
          <a:p>
            <a:pPr lvl="3"/>
            <a:r>
              <a:rPr lang="en-GB" smtClean="0"/>
              <a:t>4º Nível da estrutura de tópicos</a:t>
            </a:r>
          </a:p>
          <a:p>
            <a:pPr lvl="4"/>
            <a:r>
              <a:rPr lang="en-GB" smtClean="0"/>
              <a:t>5º Nível da estrutura de tópicos</a:t>
            </a:r>
          </a:p>
          <a:p>
            <a:pPr lvl="4"/>
            <a:r>
              <a:rPr lang="en-GB" smtClean="0"/>
              <a:t>6º Nível da estrutura de tópicos</a:t>
            </a:r>
          </a:p>
          <a:p>
            <a:pPr lvl="4"/>
            <a:r>
              <a:rPr lang="en-GB" smtClean="0"/>
              <a:t>7º Nível da estrutura de tópicos</a:t>
            </a:r>
          </a:p>
          <a:p>
            <a:pPr lvl="4"/>
            <a:r>
              <a:rPr lang="en-GB" smtClean="0"/>
              <a:t>8º Nível da estrutura de tópicos</a:t>
            </a:r>
          </a:p>
          <a:p>
            <a:pPr lvl="4"/>
            <a:r>
              <a:rPr lang="en-GB" smtClean="0"/>
              <a:t>9º Nível da estrutura de tópicos</a:t>
            </a:r>
          </a:p>
        </p:txBody>
      </p:sp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219075" y="6365875"/>
            <a:ext cx="13430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1000">
                <a:solidFill>
                  <a:srgbClr val="000000"/>
                </a:solidFill>
                <a:latin typeface="Trebuchet MS" pitchFamily="34" charset="0"/>
              </a:rPr>
              <a:t>Página </a:t>
            </a:r>
            <a:r>
              <a:rPr lang="de-DE" sz="1000">
                <a:solidFill>
                  <a:srgbClr val="000000"/>
                </a:solidFill>
                <a:latin typeface="Wingdings" pitchFamily="2" charset="2"/>
              </a:rPr>
              <a:t></a:t>
            </a:r>
            <a:r>
              <a:rPr lang="de-DE" sz="1000">
                <a:solidFill>
                  <a:srgbClr val="000000"/>
                </a:solidFill>
                <a:latin typeface="Trebuchet MS" pitchFamily="34" charset="0"/>
              </a:rPr>
              <a:t> </a:t>
            </a:r>
            <a:fld id="{12FB0BC6-8CEB-4BF0-93D6-DDE543740053}" type="slidenum">
              <a:rPr lang="de-DE" sz="1000">
                <a:solidFill>
                  <a:srgbClr val="000000"/>
                </a:solidFill>
                <a:latin typeface="Trebuchet MS" pitchFamily="34" charset="0"/>
              </a:rPr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‹nº›</a:t>
            </a:fld>
            <a:endParaRPr lang="de-DE" sz="1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0038" y="315913"/>
            <a:ext cx="851693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do 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Trebuchet MS" pitchFamily="34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Trebuchet MS" pitchFamily="34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Trebuchet MS" pitchFamily="34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Trebuchet MS" pitchFamily="34" charset="0"/>
          <a:cs typeface="Arial" charset="0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Trebuchet MS" pitchFamily="34" charset="0"/>
          <a:cs typeface="Arial" charset="0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Trebuchet MS" pitchFamily="34" charset="0"/>
          <a:cs typeface="Arial" charset="0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Trebuchet MS" pitchFamily="34" charset="0"/>
          <a:cs typeface="Arial" charset="0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Trebuchet MS" pitchFamily="34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ct val="0"/>
        </a:spcBef>
        <a:spcAft>
          <a:spcPts val="100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3288" y="3867150"/>
            <a:ext cx="7481887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do título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6425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da estrutura de tópicos</a:t>
            </a:r>
          </a:p>
          <a:p>
            <a:pPr lvl="1"/>
            <a:r>
              <a:rPr lang="en-GB" smtClean="0"/>
              <a:t>2º Nível da estrutura de tópicos</a:t>
            </a:r>
          </a:p>
          <a:p>
            <a:pPr lvl="2"/>
            <a:r>
              <a:rPr lang="en-GB" smtClean="0"/>
              <a:t>3º Nível da estrutura de tópicos</a:t>
            </a:r>
          </a:p>
          <a:p>
            <a:pPr lvl="3"/>
            <a:r>
              <a:rPr lang="en-GB" smtClean="0"/>
              <a:t>4º Nível da estrutura de tópicos</a:t>
            </a:r>
          </a:p>
          <a:p>
            <a:pPr lvl="4"/>
            <a:r>
              <a:rPr lang="en-GB" smtClean="0"/>
              <a:t>5º Nível da estrutura de tópicos</a:t>
            </a:r>
          </a:p>
          <a:p>
            <a:pPr lvl="4"/>
            <a:r>
              <a:rPr lang="en-GB" smtClean="0"/>
              <a:t>6º Nível da estrutura de tópicos</a:t>
            </a:r>
          </a:p>
          <a:p>
            <a:pPr lvl="4"/>
            <a:r>
              <a:rPr lang="en-GB" smtClean="0"/>
              <a:t>7º Nível da estrutura de tópicos</a:t>
            </a:r>
          </a:p>
          <a:p>
            <a:pPr lvl="4"/>
            <a:r>
              <a:rPr lang="en-GB" smtClean="0"/>
              <a:t>8º Nível da estrutura de tópicos</a:t>
            </a:r>
          </a:p>
          <a:p>
            <a:pPr lvl="4"/>
            <a:r>
              <a:rPr lang="en-GB" smtClean="0"/>
              <a:t>9º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Trebuchet MS" pitchFamily="34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Trebuchet MS" pitchFamily="34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Trebuchet MS" pitchFamily="34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Trebuchet MS" pitchFamily="34" charset="0"/>
          <a:cs typeface="Arial" charset="0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Trebuchet MS" pitchFamily="34" charset="0"/>
          <a:cs typeface="Arial" charset="0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Trebuchet MS" pitchFamily="34" charset="0"/>
          <a:cs typeface="Arial" charset="0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Trebuchet MS" pitchFamily="34" charset="0"/>
          <a:cs typeface="Arial" charset="0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Trebuchet MS" pitchFamily="34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ct val="0"/>
        </a:spcBef>
        <a:spcAft>
          <a:spcPts val="100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558800" y="4683125"/>
            <a:ext cx="8107363" cy="779463"/>
          </a:xfrm>
        </p:spPr>
        <p:txBody>
          <a:bodyPr/>
          <a:lstStyle/>
          <a:p>
            <a:pPr algn="ctr" eaLnBrk="1" hangingPunct="1"/>
            <a:r>
              <a:rPr lang="pt-BR" sz="4000" smtClean="0">
                <a:solidFill>
                  <a:srgbClr val="C00000"/>
                </a:solidFill>
              </a:rPr>
              <a:t>Introdução a linguagem Java</a:t>
            </a:r>
            <a:endParaRPr lang="de-DE" sz="3600" smtClean="0">
              <a:solidFill>
                <a:srgbClr val="C00000"/>
              </a:solidFill>
            </a:endParaRPr>
          </a:p>
        </p:txBody>
      </p:sp>
      <p:sp>
        <p:nvSpPr>
          <p:cNvPr id="3075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3111500" y="5372100"/>
            <a:ext cx="2947988" cy="571500"/>
          </a:xfrm>
        </p:spPr>
        <p:txBody>
          <a:bodyPr/>
          <a:lstStyle/>
          <a:p>
            <a:pPr eaLnBrk="1" hangingPunct="1"/>
            <a:r>
              <a:rPr lang="pt-BR" sz="1600" noProof="1" smtClean="0"/>
              <a:t>Prof. Msc Denival A. dos Santos</a:t>
            </a:r>
          </a:p>
          <a:p>
            <a:pPr algn="r" eaLnBrk="1" hangingPunct="1"/>
            <a:endParaRPr lang="de-DE" smtClean="0"/>
          </a:p>
        </p:txBody>
      </p:sp>
      <p:pic>
        <p:nvPicPr>
          <p:cNvPr id="307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3663950"/>
            <a:ext cx="1787525" cy="1019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0038" y="315913"/>
            <a:ext cx="8518525" cy="534987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JRE e JDK 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2492896"/>
            <a:ext cx="8523288" cy="3036384"/>
          </a:xfrm>
          <a:ln/>
        </p:spPr>
        <p:txBody>
          <a:bodyPr/>
          <a:lstStyle/>
          <a:p>
            <a:pPr marL="341313" indent="-341313" algn="just">
              <a:buFont typeface="Times New Roman" pitchFamily="18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2400" b="1" dirty="0">
                <a:solidFill>
                  <a:srgbClr val="CC0000"/>
                </a:solidFill>
              </a:rPr>
              <a:t>JRE:</a:t>
            </a:r>
            <a:r>
              <a:rPr lang="pt-BR" altLang="pt-BR" sz="2400" dirty="0"/>
              <a:t>  O </a:t>
            </a:r>
            <a:r>
              <a:rPr lang="pt-BR" altLang="pt-BR" sz="2400" dirty="0" err="1"/>
              <a:t>java</a:t>
            </a:r>
            <a:r>
              <a:rPr lang="pt-BR" altLang="pt-BR" sz="2400" dirty="0"/>
              <a:t> </a:t>
            </a:r>
            <a:r>
              <a:rPr lang="pt-BR" altLang="pt-BR" sz="2400" dirty="0" err="1"/>
              <a:t>Runtime</a:t>
            </a:r>
            <a:r>
              <a:rPr lang="pt-BR" altLang="pt-BR" sz="2400" dirty="0"/>
              <a:t> </a:t>
            </a:r>
            <a:r>
              <a:rPr lang="pt-BR" altLang="pt-BR" sz="2400" dirty="0" err="1"/>
              <a:t>Environment</a:t>
            </a:r>
            <a:r>
              <a:rPr lang="pt-BR" altLang="pt-BR" sz="2400" dirty="0"/>
              <a:t> contém tudo aquilo que um usuário comum precisa para executar uma aplicação Java (JVM e bibliotecas), como o próprio ambiente diz é o “Ambiente de execução Java”.</a:t>
            </a:r>
          </a:p>
          <a:p>
            <a:pPr marL="341313" indent="-341313" algn="just">
              <a:buFont typeface="Times New Roman" pitchFamily="18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2400" b="1" dirty="0">
                <a:solidFill>
                  <a:srgbClr val="CC0000"/>
                </a:solidFill>
              </a:rPr>
              <a:t>JDK:</a:t>
            </a:r>
            <a:r>
              <a:rPr lang="pt-BR" altLang="pt-BR" sz="2400" dirty="0"/>
              <a:t>  O Java </a:t>
            </a:r>
            <a:r>
              <a:rPr lang="pt-BR" altLang="pt-BR" sz="2400" dirty="0" err="1"/>
              <a:t>Development</a:t>
            </a:r>
            <a:r>
              <a:rPr lang="pt-BR" altLang="pt-BR" sz="2400" dirty="0"/>
              <a:t> Kit é composto pelo JRE e um conjunto de ferramentas úteis ao </a:t>
            </a:r>
            <a:r>
              <a:rPr lang="pt-BR" altLang="pt-BR" sz="2400"/>
              <a:t>desenvolvimento </a:t>
            </a:r>
            <a:r>
              <a:rPr lang="pt-BR" altLang="pt-BR" sz="2400" smtClean="0"/>
              <a:t>Java.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32363579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0038" y="315913"/>
            <a:ext cx="8518525" cy="534987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Ferramentas do JDK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95275" y="1489075"/>
            <a:ext cx="8523288" cy="4311650"/>
          </a:xfrm>
          <a:ln/>
        </p:spPr>
        <p:txBody>
          <a:bodyPr/>
          <a:lstStyle/>
          <a:p>
            <a:pPr marL="341313" indent="-341313">
              <a:buFont typeface="Times New Roman" pitchFamily="18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dirty="0"/>
              <a:t>As principais ferramentas que fazem parte do JDK são: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b="1" dirty="0" err="1">
                <a:solidFill>
                  <a:srgbClr val="CC0000"/>
                </a:solidFill>
              </a:rPr>
              <a:t>javac</a:t>
            </a:r>
            <a:r>
              <a:rPr lang="pt-BR" altLang="pt-BR" b="1" dirty="0">
                <a:solidFill>
                  <a:srgbClr val="CC0000"/>
                </a:solidFill>
              </a:rPr>
              <a:t>:</a:t>
            </a:r>
            <a:r>
              <a:rPr lang="pt-BR" altLang="pt-BR" dirty="0"/>
              <a:t> Compilador da linguagem Java;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b="1" dirty="0" err="1">
                <a:solidFill>
                  <a:srgbClr val="CC0000"/>
                </a:solidFill>
              </a:rPr>
              <a:t>java</a:t>
            </a:r>
            <a:r>
              <a:rPr lang="pt-BR" altLang="pt-BR" b="1" dirty="0">
                <a:solidFill>
                  <a:srgbClr val="CC0000"/>
                </a:solidFill>
              </a:rPr>
              <a:t>:</a:t>
            </a:r>
            <a:r>
              <a:rPr lang="pt-BR" altLang="pt-BR" dirty="0"/>
              <a:t> Interpretador Java;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b="1" dirty="0" err="1">
                <a:solidFill>
                  <a:srgbClr val="CC0000"/>
                </a:solidFill>
              </a:rPr>
              <a:t>Jdb</a:t>
            </a:r>
            <a:r>
              <a:rPr lang="pt-BR" altLang="pt-BR" b="1" dirty="0">
                <a:solidFill>
                  <a:srgbClr val="CC0000"/>
                </a:solidFill>
              </a:rPr>
              <a:t>:</a:t>
            </a:r>
            <a:r>
              <a:rPr lang="pt-BR" altLang="pt-BR" dirty="0"/>
              <a:t> </a:t>
            </a:r>
            <a:r>
              <a:rPr lang="pt-BR" altLang="pt-BR" dirty="0" err="1"/>
              <a:t>Debugador</a:t>
            </a:r>
            <a:r>
              <a:rPr lang="pt-BR" altLang="pt-BR" dirty="0"/>
              <a:t> Java;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b="1" dirty="0" err="1">
                <a:solidFill>
                  <a:srgbClr val="CC0000"/>
                </a:solidFill>
              </a:rPr>
              <a:t>java</a:t>
            </a:r>
            <a:r>
              <a:rPr lang="pt-BR" altLang="pt-BR" b="1" dirty="0">
                <a:solidFill>
                  <a:srgbClr val="CC0000"/>
                </a:solidFill>
              </a:rPr>
              <a:t> –</a:t>
            </a:r>
            <a:r>
              <a:rPr lang="pt-BR" altLang="pt-BR" b="1" dirty="0" err="1">
                <a:solidFill>
                  <a:srgbClr val="CC0000"/>
                </a:solidFill>
              </a:rPr>
              <a:t>prof</a:t>
            </a:r>
            <a:r>
              <a:rPr lang="pt-BR" altLang="pt-BR" b="1" dirty="0">
                <a:solidFill>
                  <a:srgbClr val="CC0000"/>
                </a:solidFill>
              </a:rPr>
              <a:t>:</a:t>
            </a:r>
            <a:r>
              <a:rPr lang="pt-BR" altLang="pt-BR" dirty="0"/>
              <a:t> Interpretador com opção para gerar estatísticas sobre o uso dos métodos;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b="1" dirty="0" err="1">
                <a:solidFill>
                  <a:srgbClr val="CC0000"/>
                </a:solidFill>
              </a:rPr>
              <a:t>javadoc</a:t>
            </a:r>
            <a:r>
              <a:rPr lang="pt-BR" altLang="pt-BR" b="1" dirty="0">
                <a:solidFill>
                  <a:srgbClr val="CC0000"/>
                </a:solidFill>
              </a:rPr>
              <a:t>:</a:t>
            </a:r>
            <a:r>
              <a:rPr lang="pt-BR" altLang="pt-BR" dirty="0"/>
              <a:t> Gerador de documentação;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b="1" dirty="0" err="1">
                <a:solidFill>
                  <a:srgbClr val="CC0000"/>
                </a:solidFill>
              </a:rPr>
              <a:t>jar</a:t>
            </a:r>
            <a:r>
              <a:rPr lang="pt-BR" altLang="pt-BR" b="1" dirty="0">
                <a:solidFill>
                  <a:srgbClr val="CC0000"/>
                </a:solidFill>
              </a:rPr>
              <a:t>:</a:t>
            </a:r>
            <a:r>
              <a:rPr lang="pt-BR" altLang="pt-BR" dirty="0"/>
              <a:t> Ferramentas que comprime, lista e expande;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b="1" dirty="0" err="1">
                <a:solidFill>
                  <a:srgbClr val="CC0000"/>
                </a:solidFill>
              </a:rPr>
              <a:t>appletviewer</a:t>
            </a:r>
            <a:r>
              <a:rPr lang="pt-BR" altLang="pt-BR" b="1" dirty="0">
                <a:solidFill>
                  <a:srgbClr val="CC0000"/>
                </a:solidFill>
              </a:rPr>
              <a:t>:</a:t>
            </a:r>
            <a:r>
              <a:rPr lang="pt-BR" altLang="pt-BR" dirty="0"/>
              <a:t> Permite a execução e debug de </a:t>
            </a:r>
            <a:r>
              <a:rPr lang="pt-BR" altLang="pt-BR" dirty="0" err="1"/>
              <a:t>applets</a:t>
            </a:r>
            <a:r>
              <a:rPr lang="pt-BR" altLang="pt-BR" dirty="0"/>
              <a:t> sem browser;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b="1" dirty="0" err="1">
                <a:solidFill>
                  <a:srgbClr val="CC0000"/>
                </a:solidFill>
              </a:rPr>
              <a:t>javap</a:t>
            </a:r>
            <a:r>
              <a:rPr lang="pt-BR" altLang="pt-BR" b="1" dirty="0">
                <a:solidFill>
                  <a:srgbClr val="CC0000"/>
                </a:solidFill>
              </a:rPr>
              <a:t>:</a:t>
            </a:r>
            <a:r>
              <a:rPr lang="pt-BR" altLang="pt-BR" dirty="0"/>
              <a:t> Permite ler a interface pública da classe;</a:t>
            </a:r>
          </a:p>
          <a:p>
            <a:pPr marL="741363" lvl="1" indent="-284163">
              <a:buFont typeface="Times New Roman" pitchFamily="18" charset="0"/>
              <a:buChar char="–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b="1" dirty="0" err="1">
                <a:solidFill>
                  <a:srgbClr val="CC0000"/>
                </a:solidFill>
              </a:rPr>
              <a:t>extcheck</a:t>
            </a:r>
            <a:r>
              <a:rPr lang="pt-BR" altLang="pt-BR" b="1" dirty="0">
                <a:solidFill>
                  <a:srgbClr val="CC0000"/>
                </a:solidFill>
              </a:rPr>
              <a:t>:</a:t>
            </a:r>
            <a:r>
              <a:rPr lang="pt-BR" altLang="pt-BR" dirty="0"/>
              <a:t> Detecta conflitos em arquivos </a:t>
            </a:r>
            <a:r>
              <a:rPr lang="pt-BR" altLang="pt-BR" dirty="0" err="1"/>
              <a:t>jar</a:t>
            </a:r>
            <a:r>
              <a:rPr lang="pt-BR" alt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4631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0038" y="315913"/>
            <a:ext cx="8518525" cy="534987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smtClean="0"/>
              <a:t>Java - Fases de um programa Java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95275" y="3500438"/>
            <a:ext cx="8523288" cy="2520950"/>
          </a:xfrm>
        </p:spPr>
        <p:txBody>
          <a:bodyPr/>
          <a:lstStyle/>
          <a:p>
            <a:pPr marL="379413" indent="-379413" algn="just" eaLnBrk="1" hangingPunct="1">
              <a:buFont typeface="Times New Roman" pitchFamily="18" charset="0"/>
              <a:buChar char="•"/>
              <a:tabLst>
                <a:tab pos="3794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pt-BR" smtClean="0"/>
              <a:t>As fases pelo qual passam um programa Java relacionam-se da seguinte forma:</a:t>
            </a:r>
          </a:p>
          <a:p>
            <a:pPr marL="798513" lvl="1" indent="-341313" algn="just" eaLnBrk="1" hangingPunct="1">
              <a:buFont typeface="Trebuchet MS" pitchFamily="34" charset="0"/>
              <a:buAutoNum type="arabicPeriod"/>
              <a:tabLst>
                <a:tab pos="3794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pt-BR" smtClean="0"/>
              <a:t>Criação do código fonte (Programa.java);</a:t>
            </a:r>
          </a:p>
          <a:p>
            <a:pPr marL="798513" lvl="1" indent="-341313" algn="just" eaLnBrk="1" hangingPunct="1">
              <a:buFont typeface="Trebuchet MS" pitchFamily="34" charset="0"/>
              <a:buAutoNum type="arabicPeriod"/>
              <a:tabLst>
                <a:tab pos="3794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pt-BR" smtClean="0"/>
              <a:t>Compilação do código fonte e geração do bytecode (Programa.class);</a:t>
            </a:r>
          </a:p>
          <a:p>
            <a:pPr marL="798513" lvl="1" indent="-341313" algn="just" eaLnBrk="1" hangingPunct="1">
              <a:buFont typeface="Trebuchet MS" pitchFamily="34" charset="0"/>
              <a:buAutoNum type="arabicPeriod"/>
              <a:tabLst>
                <a:tab pos="3794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pt-BR" smtClean="0"/>
              <a:t>Interpretação do bytecode pela máquina virtual;</a:t>
            </a:r>
          </a:p>
          <a:p>
            <a:pPr marL="798513" lvl="1" indent="-341313" algn="just" eaLnBrk="1" hangingPunct="1">
              <a:buFont typeface="Trebuchet MS" pitchFamily="34" charset="0"/>
              <a:buAutoNum type="arabicPeriod"/>
              <a:tabLst>
                <a:tab pos="3794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pt-BR" smtClean="0"/>
              <a:t>Conversão do bytecode em linguagem de máquina.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557338"/>
            <a:ext cx="8388350" cy="151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0038" y="315913"/>
            <a:ext cx="8518525" cy="534987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/>
              <a:t>Java </a:t>
            </a:r>
            <a:r>
              <a:rPr lang="pt-BR" dirty="0" smtClean="0"/>
              <a:t>- Primeiro contato e Nomenclatura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95275" y="1196975"/>
            <a:ext cx="8523288" cy="3960813"/>
          </a:xfrm>
        </p:spPr>
        <p:txBody>
          <a:bodyPr/>
          <a:lstStyle/>
          <a:p>
            <a:pPr marL="379413" indent="-379413" algn="just" eaLnBrk="1" hangingPunct="1">
              <a:buFont typeface="Times New Roman" pitchFamily="18" charset="0"/>
              <a:buChar char="•"/>
              <a:tabLst>
                <a:tab pos="3794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pt-BR" smtClean="0"/>
              <a:t>Existem aspectos importantes, em relação a nomenclatura, que devemos considerar quando estamos programando em Java:</a:t>
            </a:r>
          </a:p>
          <a:p>
            <a:pPr marL="798513" lvl="1" indent="-341313" eaLnBrk="1" hangingPunct="1">
              <a:buFont typeface="Trebuchet MS" pitchFamily="34" charset="0"/>
              <a:buAutoNum type="arabicPeriod"/>
              <a:tabLst>
                <a:tab pos="3794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pt-BR" b="1" smtClean="0">
                <a:solidFill>
                  <a:srgbClr val="CC0000"/>
                </a:solidFill>
              </a:rPr>
              <a:t>Identificadores válidos:</a:t>
            </a:r>
            <a:r>
              <a:rPr lang="pt-BR" smtClean="0"/>
              <a:t> Definem as regras para que o compilador identifique o nome como válido:</a:t>
            </a:r>
          </a:p>
          <a:p>
            <a:pPr marL="1255713" lvl="2" indent="-341313" eaLnBrk="1" hangingPunct="1">
              <a:buFont typeface="Times New Roman" pitchFamily="18" charset="0"/>
              <a:buChar char="–"/>
              <a:tabLst>
                <a:tab pos="3794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pt-BR" smtClean="0"/>
              <a:t>Devem iniciar com uma letra, cifrão ($) ou sublinhado (_);</a:t>
            </a:r>
          </a:p>
          <a:p>
            <a:pPr marL="1255713" lvl="2" indent="-341313" eaLnBrk="1" hangingPunct="1">
              <a:buFont typeface="Times New Roman" pitchFamily="18" charset="0"/>
              <a:buChar char="–"/>
              <a:tabLst>
                <a:tab pos="3794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pt-BR" smtClean="0"/>
              <a:t>Após o primeiro caracter podem ter qualquer combinação de letras, caracteres e números;</a:t>
            </a:r>
          </a:p>
          <a:p>
            <a:pPr marL="1255713" lvl="2" indent="-341313" eaLnBrk="1" hangingPunct="1">
              <a:buFont typeface="Times New Roman" pitchFamily="18" charset="0"/>
              <a:buChar char="–"/>
              <a:tabLst>
                <a:tab pos="3794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pt-BR" smtClean="0"/>
              <a:t>Não possuem limite de tamanho;</a:t>
            </a:r>
          </a:p>
          <a:p>
            <a:pPr marL="1255713" lvl="2" indent="-341313" eaLnBrk="1" hangingPunct="1">
              <a:buFont typeface="Times New Roman" pitchFamily="18" charset="0"/>
              <a:buChar char="–"/>
              <a:tabLst>
                <a:tab pos="3794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pt-BR" smtClean="0"/>
              <a:t>Não podem ser palavras reservadas;</a:t>
            </a:r>
          </a:p>
          <a:p>
            <a:pPr marL="1255713" lvl="2" indent="-341313" eaLnBrk="1" hangingPunct="1">
              <a:buFont typeface="Times New Roman" pitchFamily="18" charset="0"/>
              <a:buChar char="–"/>
              <a:tabLst>
                <a:tab pos="3794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pt-BR" smtClean="0"/>
              <a:t>Identificadores são case-sensitive, isto é, “Nome” é um identificador diferente de “nome”.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5173663"/>
            <a:ext cx="74199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341438"/>
            <a:ext cx="8523288" cy="3668712"/>
          </a:xfrm>
        </p:spPr>
        <p:txBody>
          <a:bodyPr/>
          <a:lstStyle/>
          <a:p>
            <a:pPr marL="800100" lvl="1" indent="-342900" algn="just" eaLnBrk="1" hangingPunct="1">
              <a:buFont typeface="Times New Roman" pitchFamily="18" charset="0"/>
              <a:buAutoNum type="arabicPeriod" startAt="2"/>
              <a:tabLst>
                <a:tab pos="798513" algn="l"/>
                <a:tab pos="952500" algn="l"/>
                <a:tab pos="1401763" algn="l"/>
                <a:tab pos="1851025" algn="l"/>
                <a:tab pos="2300288" algn="l"/>
                <a:tab pos="2749550" algn="l"/>
                <a:tab pos="3198813" algn="l"/>
                <a:tab pos="3648075" algn="l"/>
                <a:tab pos="4097338" algn="l"/>
                <a:tab pos="4546600" algn="l"/>
                <a:tab pos="4995863" algn="l"/>
                <a:tab pos="5445125" algn="l"/>
                <a:tab pos="5894388" algn="l"/>
                <a:tab pos="6343650" algn="l"/>
                <a:tab pos="6792913" algn="l"/>
                <a:tab pos="7242175" algn="l"/>
                <a:tab pos="7691438" algn="l"/>
                <a:tab pos="8140700" algn="l"/>
                <a:tab pos="8589963" algn="l"/>
                <a:tab pos="9039225" algn="l"/>
                <a:tab pos="9488488" algn="l"/>
              </a:tabLst>
            </a:pPr>
            <a:r>
              <a:rPr lang="pt-BR" smtClean="0"/>
              <a:t>Conversão de nomenclatura da SUN: São recomendações da SUN para nomenclatura de classes, métodos e variáveis. Seu programa ira funcionar mesmo que você não siga estas recomendações.</a:t>
            </a:r>
          </a:p>
          <a:p>
            <a:pPr marL="1257300" lvl="2" indent="-342900" algn="just" eaLnBrk="1" hangingPunct="1">
              <a:buFont typeface="Times New Roman" pitchFamily="18" charset="0"/>
              <a:buChar char="•"/>
              <a:tabLst>
                <a:tab pos="798513" algn="l"/>
                <a:tab pos="952500" algn="l"/>
                <a:tab pos="1401763" algn="l"/>
                <a:tab pos="1851025" algn="l"/>
                <a:tab pos="2300288" algn="l"/>
                <a:tab pos="2749550" algn="l"/>
                <a:tab pos="3198813" algn="l"/>
                <a:tab pos="3648075" algn="l"/>
                <a:tab pos="4097338" algn="l"/>
                <a:tab pos="4546600" algn="l"/>
                <a:tab pos="4995863" algn="l"/>
                <a:tab pos="5445125" algn="l"/>
                <a:tab pos="5894388" algn="l"/>
                <a:tab pos="6343650" algn="l"/>
                <a:tab pos="6792913" algn="l"/>
                <a:tab pos="7242175" algn="l"/>
                <a:tab pos="7691438" algn="l"/>
                <a:tab pos="8140700" algn="l"/>
                <a:tab pos="8589963" algn="l"/>
                <a:tab pos="9039225" algn="l"/>
                <a:tab pos="9488488" algn="l"/>
              </a:tabLst>
            </a:pPr>
            <a:r>
              <a:rPr lang="pt-BR" b="1" smtClean="0">
                <a:solidFill>
                  <a:srgbClr val="CC0000"/>
                </a:solidFill>
              </a:rPr>
              <a:t>Classes e interfaces:</a:t>
            </a:r>
            <a:r>
              <a:rPr lang="pt-BR" smtClean="0"/>
              <a:t> A primeira letra deve ser maiúscula e, caso o nome seja formado por mais de uma palavra, as demais palavras devem ter sua primeira letra maiúscula também (camelCase);</a:t>
            </a:r>
          </a:p>
          <a:p>
            <a:pPr marL="1257300" lvl="2" indent="-342900" algn="just" eaLnBrk="1" hangingPunct="1">
              <a:buFont typeface="Times New Roman" pitchFamily="18" charset="0"/>
              <a:buChar char="•"/>
              <a:tabLst>
                <a:tab pos="798513" algn="l"/>
                <a:tab pos="952500" algn="l"/>
                <a:tab pos="1401763" algn="l"/>
                <a:tab pos="1851025" algn="l"/>
                <a:tab pos="2300288" algn="l"/>
                <a:tab pos="2749550" algn="l"/>
                <a:tab pos="3198813" algn="l"/>
                <a:tab pos="3648075" algn="l"/>
                <a:tab pos="4097338" algn="l"/>
                <a:tab pos="4546600" algn="l"/>
                <a:tab pos="4995863" algn="l"/>
                <a:tab pos="5445125" algn="l"/>
                <a:tab pos="5894388" algn="l"/>
                <a:tab pos="6343650" algn="l"/>
                <a:tab pos="6792913" algn="l"/>
                <a:tab pos="7242175" algn="l"/>
                <a:tab pos="7691438" algn="l"/>
                <a:tab pos="8140700" algn="l"/>
                <a:tab pos="8589963" algn="l"/>
                <a:tab pos="9039225" algn="l"/>
                <a:tab pos="9488488" algn="l"/>
              </a:tabLst>
            </a:pPr>
            <a:r>
              <a:rPr lang="pt-BR" b="1" smtClean="0">
                <a:solidFill>
                  <a:srgbClr val="CC0000"/>
                </a:solidFill>
              </a:rPr>
              <a:t>Métodos:</a:t>
            </a:r>
            <a:r>
              <a:rPr lang="pt-BR" smtClean="0"/>
              <a:t> A primeira letra deve ser minúscula e após devemos aplicar o camelCase;</a:t>
            </a:r>
          </a:p>
          <a:p>
            <a:pPr marL="1257300" lvl="2" indent="-342900" algn="just" eaLnBrk="1" hangingPunct="1">
              <a:buFont typeface="Times New Roman" pitchFamily="18" charset="0"/>
              <a:buChar char="•"/>
              <a:tabLst>
                <a:tab pos="798513" algn="l"/>
                <a:tab pos="952500" algn="l"/>
                <a:tab pos="1401763" algn="l"/>
                <a:tab pos="1851025" algn="l"/>
                <a:tab pos="2300288" algn="l"/>
                <a:tab pos="2749550" algn="l"/>
                <a:tab pos="3198813" algn="l"/>
                <a:tab pos="3648075" algn="l"/>
                <a:tab pos="4097338" algn="l"/>
                <a:tab pos="4546600" algn="l"/>
                <a:tab pos="4995863" algn="l"/>
                <a:tab pos="5445125" algn="l"/>
                <a:tab pos="5894388" algn="l"/>
                <a:tab pos="6343650" algn="l"/>
                <a:tab pos="6792913" algn="l"/>
                <a:tab pos="7242175" algn="l"/>
                <a:tab pos="7691438" algn="l"/>
                <a:tab pos="8140700" algn="l"/>
                <a:tab pos="8589963" algn="l"/>
                <a:tab pos="9039225" algn="l"/>
                <a:tab pos="9488488" algn="l"/>
              </a:tabLst>
            </a:pPr>
            <a:r>
              <a:rPr lang="pt-BR" b="1" smtClean="0">
                <a:solidFill>
                  <a:srgbClr val="CC0000"/>
                </a:solidFill>
              </a:rPr>
              <a:t>Variáveis:</a:t>
            </a:r>
            <a:r>
              <a:rPr lang="pt-BR" smtClean="0"/>
              <a:t> Da mesma forma que métodos;</a:t>
            </a:r>
          </a:p>
          <a:p>
            <a:pPr marL="1257300" lvl="2" indent="-342900" algn="just" eaLnBrk="1" hangingPunct="1">
              <a:buFont typeface="Times New Roman" pitchFamily="18" charset="0"/>
              <a:buChar char="•"/>
              <a:tabLst>
                <a:tab pos="798513" algn="l"/>
                <a:tab pos="952500" algn="l"/>
                <a:tab pos="1401763" algn="l"/>
                <a:tab pos="1851025" algn="l"/>
                <a:tab pos="2300288" algn="l"/>
                <a:tab pos="2749550" algn="l"/>
                <a:tab pos="3198813" algn="l"/>
                <a:tab pos="3648075" algn="l"/>
                <a:tab pos="4097338" algn="l"/>
                <a:tab pos="4546600" algn="l"/>
                <a:tab pos="4995863" algn="l"/>
                <a:tab pos="5445125" algn="l"/>
                <a:tab pos="5894388" algn="l"/>
                <a:tab pos="6343650" algn="l"/>
                <a:tab pos="6792913" algn="l"/>
                <a:tab pos="7242175" algn="l"/>
                <a:tab pos="7691438" algn="l"/>
                <a:tab pos="8140700" algn="l"/>
                <a:tab pos="8589963" algn="l"/>
                <a:tab pos="9039225" algn="l"/>
                <a:tab pos="9488488" algn="l"/>
              </a:tabLst>
            </a:pPr>
            <a:r>
              <a:rPr lang="pt-BR" b="1" smtClean="0">
                <a:solidFill>
                  <a:srgbClr val="CC0000"/>
                </a:solidFill>
              </a:rPr>
              <a:t>Constantes:</a:t>
            </a:r>
            <a:r>
              <a:rPr lang="pt-BR" smtClean="0"/>
              <a:t> Todas as letras do nomes devem ser maiúsculas e caso seja formado por mais de uma palavra separada por undescore; 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013325"/>
            <a:ext cx="74580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0038" y="315913"/>
            <a:ext cx="8518525" cy="534987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/>
              <a:t>Java </a:t>
            </a:r>
            <a:r>
              <a:rPr lang="pt-BR" dirty="0" smtClean="0"/>
              <a:t>- Primeiro contato e Nomenclatura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0038" y="315913"/>
            <a:ext cx="8518525" cy="534987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smtClean="0"/>
              <a:t>Java - Primeira aplicação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95275" y="3284538"/>
            <a:ext cx="8523288" cy="2952750"/>
          </a:xfrm>
        </p:spPr>
        <p:txBody>
          <a:bodyPr/>
          <a:lstStyle/>
          <a:p>
            <a:pPr marL="379413" indent="-379413" eaLnBrk="1" hangingPunct="1">
              <a:buFont typeface="Times New Roman" pitchFamily="18" charset="0"/>
              <a:buChar char="•"/>
              <a:tabLst>
                <a:tab pos="3794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pt-BR" sz="1800" dirty="0" smtClean="0"/>
              <a:t>Linha:</a:t>
            </a:r>
          </a:p>
          <a:p>
            <a:pPr marL="798513" lvl="1" indent="-341313" eaLnBrk="1" hangingPunct="1">
              <a:buFont typeface="Trebuchet MS" pitchFamily="34" charset="0"/>
              <a:buAutoNum type="arabicPeriod"/>
              <a:tabLst>
                <a:tab pos="3794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pt-BR" sz="1600" dirty="0" smtClean="0"/>
              <a:t>Declaração da classe pública de nome Teste;</a:t>
            </a:r>
          </a:p>
          <a:p>
            <a:pPr marL="798513" lvl="1" indent="-341313" eaLnBrk="1" hangingPunct="1">
              <a:buFont typeface="Trebuchet MS" pitchFamily="34" charset="0"/>
              <a:buAutoNum type="arabicPeriod"/>
              <a:tabLst>
                <a:tab pos="3794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pt-BR" sz="1600" dirty="0" smtClean="0"/>
              <a:t>Início do corpo da classe;</a:t>
            </a:r>
          </a:p>
          <a:p>
            <a:pPr marL="798513" lvl="1" indent="-341313" eaLnBrk="1" hangingPunct="1">
              <a:buFont typeface="Trebuchet MS" pitchFamily="34" charset="0"/>
              <a:buAutoNum type="arabicPeriod"/>
              <a:tabLst>
                <a:tab pos="3794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pt-BR" sz="1600" dirty="0" smtClean="0"/>
              <a:t>Declaração do método </a:t>
            </a:r>
            <a:r>
              <a:rPr lang="pt-BR" sz="1600" dirty="0" err="1" smtClean="0"/>
              <a:t>main</a:t>
            </a:r>
            <a:r>
              <a:rPr lang="pt-BR" sz="1600" dirty="0" smtClean="0"/>
              <a:t> (público, estático, sem retorno e parametrizado);</a:t>
            </a:r>
          </a:p>
          <a:p>
            <a:pPr marL="798513" lvl="1" indent="-341313" eaLnBrk="1" hangingPunct="1">
              <a:buFont typeface="Trebuchet MS" pitchFamily="34" charset="0"/>
              <a:buAutoNum type="arabicPeriod"/>
              <a:tabLst>
                <a:tab pos="3794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pt-BR" sz="1600" dirty="0" smtClean="0"/>
              <a:t>Início do corpo do método;</a:t>
            </a:r>
          </a:p>
          <a:p>
            <a:pPr marL="798513" lvl="1" indent="-341313" eaLnBrk="1" hangingPunct="1">
              <a:buFont typeface="Trebuchet MS" pitchFamily="34" charset="0"/>
              <a:buAutoNum type="arabicPeriod"/>
              <a:tabLst>
                <a:tab pos="3794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pt-BR" sz="1600" dirty="0" smtClean="0"/>
              <a:t>Comando para impressão na tela;</a:t>
            </a:r>
          </a:p>
          <a:p>
            <a:pPr marL="798513" lvl="1" indent="-341313" eaLnBrk="1" hangingPunct="1">
              <a:buFont typeface="Trebuchet MS" pitchFamily="34" charset="0"/>
              <a:buAutoNum type="arabicPeriod"/>
              <a:tabLst>
                <a:tab pos="3794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pt-BR" sz="1600" dirty="0" smtClean="0"/>
              <a:t>Fechamento do corpo do método </a:t>
            </a:r>
            <a:r>
              <a:rPr lang="pt-BR" sz="1600" dirty="0" err="1" smtClean="0"/>
              <a:t>main</a:t>
            </a:r>
            <a:r>
              <a:rPr lang="pt-BR" sz="1600" dirty="0" smtClean="0"/>
              <a:t>;</a:t>
            </a:r>
          </a:p>
          <a:p>
            <a:pPr marL="798513" lvl="1" indent="-341313" eaLnBrk="1" hangingPunct="1">
              <a:buFont typeface="Trebuchet MS" pitchFamily="34" charset="0"/>
              <a:buAutoNum type="arabicPeriod"/>
              <a:tabLst>
                <a:tab pos="3794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pt-BR" sz="1600" dirty="0" smtClean="0"/>
              <a:t>Fechamento da classe.</a:t>
            </a: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411288"/>
            <a:ext cx="69119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0038" y="315913"/>
            <a:ext cx="8518525" cy="534987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smtClean="0"/>
              <a:t>Java - Método </a:t>
            </a:r>
            <a:r>
              <a:rPr lang="pt-BR" dirty="0" err="1" smtClean="0"/>
              <a:t>Main</a:t>
            </a:r>
            <a:r>
              <a:rPr lang="pt-BR" dirty="0" smtClean="0"/>
              <a:t> (método principal)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95275" y="2133600"/>
            <a:ext cx="8523288" cy="3667125"/>
          </a:xfrm>
        </p:spPr>
        <p:txBody>
          <a:bodyPr/>
          <a:lstStyle/>
          <a:p>
            <a:pPr marL="379413" indent="-379413" eaLnBrk="1" hangingPunct="1">
              <a:lnSpc>
                <a:spcPct val="90000"/>
              </a:lnSpc>
              <a:buFont typeface="Times New Roman" pitchFamily="18" charset="0"/>
              <a:buChar char="•"/>
              <a:tabLst>
                <a:tab pos="3794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pt-BR" smtClean="0"/>
              <a:t>O main é o método que inicia as aplicações Java, quando solicitamos ao interpretador que execute uma determinada classe compilada ele procura o método main, se este método não existir irá ser gerada uma exceção informando que o método não foi localizado.</a:t>
            </a:r>
          </a:p>
          <a:p>
            <a:pPr marL="379413" indent="-379413" eaLnBrk="1" hangingPunct="1">
              <a:lnSpc>
                <a:spcPct val="90000"/>
              </a:lnSpc>
              <a:buFont typeface="Times New Roman" pitchFamily="18" charset="0"/>
              <a:buChar char="•"/>
              <a:tabLst>
                <a:tab pos="3794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pt-BR" smtClean="0"/>
              <a:t>A JVM só irá reconhecer o método main se ele possuir as seguintes características:</a:t>
            </a:r>
          </a:p>
          <a:p>
            <a:pPr marL="798513" lvl="1" indent="-341313" eaLnBrk="1" hangingPunct="1">
              <a:lnSpc>
                <a:spcPct val="90000"/>
              </a:lnSpc>
              <a:buFont typeface="Trebuchet MS" pitchFamily="34" charset="0"/>
              <a:buAutoNum type="arabicPeriod"/>
              <a:tabLst>
                <a:tab pos="3794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pt-BR" smtClean="0"/>
              <a:t>Ser publico (public);</a:t>
            </a:r>
          </a:p>
          <a:p>
            <a:pPr marL="798513" lvl="1" indent="-341313" eaLnBrk="1" hangingPunct="1">
              <a:lnSpc>
                <a:spcPct val="90000"/>
              </a:lnSpc>
              <a:buFont typeface="Trebuchet MS" pitchFamily="34" charset="0"/>
              <a:buAutoNum type="arabicPeriod"/>
              <a:tabLst>
                <a:tab pos="3794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pt-BR" smtClean="0"/>
              <a:t>Estático (static);</a:t>
            </a:r>
          </a:p>
          <a:p>
            <a:pPr marL="798513" lvl="1" indent="-341313" eaLnBrk="1" hangingPunct="1">
              <a:lnSpc>
                <a:spcPct val="90000"/>
              </a:lnSpc>
              <a:buFont typeface="Trebuchet MS" pitchFamily="34" charset="0"/>
              <a:buAutoNum type="arabicPeriod"/>
              <a:tabLst>
                <a:tab pos="3794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pt-BR" smtClean="0"/>
              <a:t>Não retorna nenhum valor (void);</a:t>
            </a:r>
          </a:p>
          <a:p>
            <a:pPr marL="798513" lvl="1" indent="-341313" eaLnBrk="1" hangingPunct="1">
              <a:lnSpc>
                <a:spcPct val="90000"/>
              </a:lnSpc>
              <a:buFont typeface="Trebuchet MS" pitchFamily="34" charset="0"/>
              <a:buAutoNum type="arabicPeriod"/>
              <a:tabLst>
                <a:tab pos="3794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pt-BR" smtClean="0"/>
              <a:t>O nome deve ser “main”;</a:t>
            </a:r>
          </a:p>
          <a:p>
            <a:pPr marL="798513" lvl="1" indent="-341313" eaLnBrk="1" hangingPunct="1">
              <a:lnSpc>
                <a:spcPct val="90000"/>
              </a:lnSpc>
              <a:buFont typeface="Trebuchet MS" pitchFamily="34" charset="0"/>
              <a:buAutoNum type="arabicPeriod"/>
              <a:tabLst>
                <a:tab pos="379413" algn="l"/>
                <a:tab pos="484188" algn="l"/>
                <a:tab pos="933450" algn="l"/>
                <a:tab pos="1382713" algn="l"/>
                <a:tab pos="1831975" algn="l"/>
                <a:tab pos="2281238" algn="l"/>
                <a:tab pos="2730500" algn="l"/>
                <a:tab pos="3179763" algn="l"/>
                <a:tab pos="3629025" algn="l"/>
                <a:tab pos="4078288" algn="l"/>
                <a:tab pos="4527550" algn="l"/>
                <a:tab pos="4976813" algn="l"/>
                <a:tab pos="5426075" algn="l"/>
                <a:tab pos="5875338" algn="l"/>
                <a:tab pos="6324600" algn="l"/>
                <a:tab pos="6773863" algn="l"/>
                <a:tab pos="7223125" algn="l"/>
                <a:tab pos="7672388" algn="l"/>
                <a:tab pos="8121650" algn="l"/>
                <a:tab pos="8570913" algn="l"/>
                <a:tab pos="9020175" algn="l"/>
              </a:tabLst>
            </a:pPr>
            <a:r>
              <a:rPr lang="pt-BR" smtClean="0"/>
              <a:t>Receber  como parâmetro um array de String.</a:t>
            </a: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1325563"/>
            <a:ext cx="6192838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0038" y="314325"/>
            <a:ext cx="8518525" cy="538163"/>
          </a:xfrm>
        </p:spPr>
        <p:txBody>
          <a:bodyPr lIns="90000" rIns="90000" anchor="ctr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smtClean="0"/>
              <a:t>Java – Comentário de código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95275" y="1489075"/>
            <a:ext cx="8523288" cy="1868488"/>
          </a:xfrm>
        </p:spPr>
        <p:txBody>
          <a:bodyPr/>
          <a:lstStyle/>
          <a:p>
            <a:pPr algn="just" eaLnBrk="1" hangingPunct="1">
              <a:buFont typeface="Times New Roman" pitchFamily="18" charset="0"/>
              <a:buChar char="•"/>
            </a:pPr>
            <a:r>
              <a:rPr lang="pt-BR" dirty="0" smtClean="0"/>
              <a:t>Basicamente existem duas formas de comentário de código em Java. São elas:</a:t>
            </a:r>
          </a:p>
          <a:p>
            <a:pPr lvl="1" eaLnBrk="1" hangingPunct="1">
              <a:buFont typeface="Times New Roman" pitchFamily="18" charset="0"/>
              <a:buChar char="–"/>
            </a:pPr>
            <a:r>
              <a:rPr lang="pt-BR" b="1" dirty="0" smtClean="0">
                <a:solidFill>
                  <a:schemeClr val="accent2"/>
                </a:solidFill>
              </a:rPr>
              <a:t>// texto</a:t>
            </a:r>
            <a:r>
              <a:rPr lang="pt-BR" dirty="0" smtClean="0"/>
              <a:t> : Esta é a forma de comentar apenas uma linha de código;</a:t>
            </a:r>
          </a:p>
          <a:p>
            <a:pPr lvl="1" eaLnBrk="1" hangingPunct="1">
              <a:buFont typeface="Times New Roman" pitchFamily="18" charset="0"/>
              <a:buChar char="–"/>
            </a:pPr>
            <a:r>
              <a:rPr lang="pt-BR" b="1" dirty="0" smtClean="0">
                <a:solidFill>
                  <a:schemeClr val="accent2"/>
                </a:solidFill>
              </a:rPr>
              <a:t>/* </a:t>
            </a:r>
            <a:r>
              <a:rPr lang="pt-BR" b="1" dirty="0" err="1" smtClean="0">
                <a:solidFill>
                  <a:schemeClr val="accent2"/>
                </a:solidFill>
              </a:rPr>
              <a:t>text</a:t>
            </a:r>
            <a:r>
              <a:rPr lang="pt-BR" b="1" dirty="0" smtClean="0">
                <a:solidFill>
                  <a:schemeClr val="accent2"/>
                </a:solidFill>
              </a:rPr>
              <a:t> */</a:t>
            </a:r>
            <a:r>
              <a:rPr lang="pt-BR" dirty="0" smtClean="0"/>
              <a:t>: Esta declaração é utilizada quando desejamos comentar mais de uma linha de código.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357563"/>
            <a:ext cx="6553200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de código</a:t>
            </a:r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628775"/>
            <a:ext cx="8093075" cy="409257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Compilando o programa</a:t>
            </a: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1349375"/>
            <a:ext cx="8496300" cy="481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0038" y="315913"/>
            <a:ext cx="8518525" cy="534987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Funcionamento das linguagens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844675"/>
            <a:ext cx="8523288" cy="3384550"/>
          </a:xfrm>
        </p:spPr>
        <p:txBody>
          <a:bodyPr/>
          <a:lstStyle/>
          <a:p>
            <a:pPr marL="341313" indent="-341313" algn="just" eaLnBrk="1" hangingPunct="1">
              <a:buFont typeface="Times New Roman" pitchFamily="18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O computador é um hardware que só entende operações muito básicas (zeros e uns);</a:t>
            </a:r>
          </a:p>
          <a:p>
            <a:pPr marL="341313" indent="-341313" algn="just" eaLnBrk="1" hangingPunct="1">
              <a:buFont typeface="Times New Roman" pitchFamily="18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Programa executável = coleção de instruções em linguagem de maquina;</a:t>
            </a:r>
          </a:p>
          <a:p>
            <a:pPr marL="341313" indent="-341313" algn="just" eaLnBrk="1" hangingPunct="1">
              <a:buFont typeface="Times New Roman" pitchFamily="18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Criar programas em linguagem de máquina é extremamente difícil e improdutivo;</a:t>
            </a:r>
          </a:p>
          <a:p>
            <a:pPr marL="341313" indent="-341313" algn="just" eaLnBrk="1" hangingPunct="1">
              <a:buFont typeface="Times New Roman" pitchFamily="18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Atualmente, usamos linguagens de programação de alto nível;</a:t>
            </a:r>
          </a:p>
          <a:p>
            <a:pPr marL="341313" indent="-341313" algn="just" eaLnBrk="1" hangingPunct="1">
              <a:buFont typeface="Times New Roman" pitchFamily="18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Precisamos de um programa que transforme uma linguagem em outra: um </a:t>
            </a:r>
            <a:r>
              <a:rPr lang="pt-BR" smtClean="0">
                <a:solidFill>
                  <a:srgbClr val="CC0000"/>
                </a:solidFill>
              </a:rPr>
              <a:t>tradutor</a:t>
            </a:r>
            <a:r>
              <a:rPr lang="pt-BR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- Entrada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196975"/>
            <a:ext cx="8521700" cy="5111750"/>
          </a:xfrm>
        </p:spPr>
        <p:txBody>
          <a:bodyPr/>
          <a:lstStyle/>
          <a:p>
            <a:pPr algn="just">
              <a:buFont typeface="Arial" pitchFamily="34" charset="0"/>
              <a:buChar char="•"/>
              <a:defRPr/>
            </a:pPr>
            <a:r>
              <a:rPr lang="pt-BR" sz="1800" dirty="0"/>
              <a:t>No </a:t>
            </a:r>
            <a:r>
              <a:rPr lang="pt-BR" sz="1800" b="1" dirty="0"/>
              <a:t>Java</a:t>
            </a:r>
            <a:r>
              <a:rPr lang="pt-BR" sz="1800" dirty="0"/>
              <a:t>, a partir </a:t>
            </a:r>
            <a:r>
              <a:rPr lang="pt-BR" sz="1800" dirty="0" smtClean="0"/>
              <a:t>da versão 1.5 </a:t>
            </a:r>
            <a:r>
              <a:rPr lang="pt-BR" sz="1800" dirty="0"/>
              <a:t>ou J2SE </a:t>
            </a:r>
            <a:r>
              <a:rPr lang="pt-BR" sz="1800" dirty="0" smtClean="0"/>
              <a:t>5 </a:t>
            </a:r>
            <a:r>
              <a:rPr lang="pt-BR" sz="1800" dirty="0"/>
              <a:t>está disponível a </a:t>
            </a:r>
            <a:r>
              <a:rPr lang="pt-BR" sz="1800" dirty="0" smtClean="0"/>
              <a:t>classe</a:t>
            </a:r>
            <a:r>
              <a:rPr lang="pt-BR" sz="1800" dirty="0"/>
              <a:t> </a:t>
            </a:r>
            <a:r>
              <a:rPr lang="pt-BR" sz="1800" b="1" dirty="0"/>
              <a:t>Scanner</a:t>
            </a:r>
            <a:r>
              <a:rPr lang="pt-BR" sz="1800" dirty="0"/>
              <a:t> do pacote </a:t>
            </a:r>
            <a:r>
              <a:rPr lang="pt-BR" sz="1800" b="1" dirty="0" err="1"/>
              <a:t>java.util</a:t>
            </a:r>
            <a:r>
              <a:rPr lang="pt-BR" sz="1800" dirty="0"/>
              <a:t>. Essa classe implementa as operações de entrada de dados pelo teclado no </a:t>
            </a:r>
            <a:r>
              <a:rPr lang="pt-BR" sz="1800" dirty="0" smtClean="0"/>
              <a:t>console.</a:t>
            </a:r>
            <a:r>
              <a:rPr lang="pt-BR" sz="1800" dirty="0"/>
              <a:t> </a:t>
            </a:r>
            <a:endParaRPr lang="pt-BR" sz="1800" dirty="0" smtClean="0"/>
          </a:p>
          <a:p>
            <a:pPr algn="just">
              <a:buFont typeface="Arial" pitchFamily="34" charset="0"/>
              <a:buChar char="•"/>
              <a:defRPr/>
            </a:pPr>
            <a:r>
              <a:rPr lang="pt-BR" sz="1800" dirty="0" smtClean="0"/>
              <a:t>Utilização da classe Scanner: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pt-BR" dirty="0" smtClean="0"/>
              <a:t>Importar </a:t>
            </a:r>
            <a:r>
              <a:rPr lang="pt-BR" dirty="0"/>
              <a:t>o pacote </a:t>
            </a:r>
            <a:r>
              <a:rPr lang="pt-BR" dirty="0" err="1" smtClean="0"/>
              <a:t>java.util</a:t>
            </a:r>
            <a:endParaRPr lang="pt-BR" dirty="0"/>
          </a:p>
          <a:p>
            <a:pPr marL="457200" lvl="1" indent="0" algn="just">
              <a:defRPr/>
            </a:pPr>
            <a:r>
              <a:rPr lang="pt-BR" b="1" dirty="0" smtClean="0"/>
              <a:t>	</a:t>
            </a:r>
            <a:r>
              <a:rPr lang="pt-BR" b="1" dirty="0" err="1" smtClean="0">
                <a:solidFill>
                  <a:srgbClr val="C00000"/>
                </a:solidFill>
              </a:rPr>
              <a:t>import</a:t>
            </a:r>
            <a:r>
              <a:rPr lang="pt-BR" dirty="0">
                <a:solidFill>
                  <a:srgbClr val="C00000"/>
                </a:solidFill>
              </a:rPr>
              <a:t> </a:t>
            </a:r>
            <a:r>
              <a:rPr lang="pt-BR" dirty="0" err="1">
                <a:solidFill>
                  <a:srgbClr val="C00000"/>
                </a:solidFill>
              </a:rPr>
              <a:t>java.util.Scanner</a:t>
            </a:r>
            <a:r>
              <a:rPr lang="pt-BR" dirty="0">
                <a:solidFill>
                  <a:srgbClr val="C00000"/>
                </a:solidFill>
              </a:rPr>
              <a:t>;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pt-BR" dirty="0"/>
              <a:t>Instanciar e criar um objeto Scanner</a:t>
            </a:r>
            <a:r>
              <a:rPr lang="pt-BR" dirty="0" smtClean="0"/>
              <a:t>:</a:t>
            </a:r>
          </a:p>
          <a:p>
            <a:pPr marL="457200" lvl="1" indent="0" algn="just">
              <a:defRPr/>
            </a:pPr>
            <a:r>
              <a:rPr lang="pt-BR" dirty="0" smtClean="0"/>
              <a:t>	</a:t>
            </a:r>
            <a:r>
              <a:rPr lang="pt-BR" b="1" dirty="0" smtClean="0">
                <a:solidFill>
                  <a:srgbClr val="C00000"/>
                </a:solidFill>
              </a:rPr>
              <a:t>Scanner </a:t>
            </a:r>
            <a:r>
              <a:rPr lang="pt-BR" b="1" dirty="0">
                <a:solidFill>
                  <a:srgbClr val="C00000"/>
                </a:solidFill>
              </a:rPr>
              <a:t>ler = new Scanner(System.in</a:t>
            </a:r>
            <a:r>
              <a:rPr lang="pt-BR" b="1" dirty="0" smtClean="0">
                <a:solidFill>
                  <a:srgbClr val="C00000"/>
                </a:solidFill>
              </a:rPr>
              <a:t>)</a:t>
            </a:r>
            <a:r>
              <a:rPr lang="pt-BR" dirty="0" smtClean="0"/>
              <a:t>;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pt-BR" dirty="0" smtClean="0"/>
              <a:t>Ler valor inteiro: </a:t>
            </a:r>
            <a:r>
              <a:rPr lang="pt-BR" dirty="0">
                <a:solidFill>
                  <a:srgbClr val="C00000"/>
                </a:solidFill>
              </a:rPr>
              <a:t>n = </a:t>
            </a:r>
            <a:r>
              <a:rPr lang="pt-BR" dirty="0" err="1">
                <a:solidFill>
                  <a:srgbClr val="C00000"/>
                </a:solidFill>
              </a:rPr>
              <a:t>ler.</a:t>
            </a:r>
            <a:r>
              <a:rPr lang="pt-BR" b="1" dirty="0" err="1">
                <a:solidFill>
                  <a:srgbClr val="C00000"/>
                </a:solidFill>
              </a:rPr>
              <a:t>nextInt</a:t>
            </a:r>
            <a:r>
              <a:rPr lang="pt-BR" dirty="0" smtClean="0">
                <a:solidFill>
                  <a:srgbClr val="C00000"/>
                </a:solidFill>
              </a:rPr>
              <a:t>();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pt-BR" dirty="0" smtClean="0"/>
              <a:t>Ler um valor real: </a:t>
            </a:r>
            <a:r>
              <a:rPr lang="pt-BR" dirty="0" err="1">
                <a:solidFill>
                  <a:srgbClr val="C00000"/>
                </a:solidFill>
              </a:rPr>
              <a:t>preco</a:t>
            </a:r>
            <a:r>
              <a:rPr lang="pt-BR" dirty="0">
                <a:solidFill>
                  <a:srgbClr val="C00000"/>
                </a:solidFill>
              </a:rPr>
              <a:t> = </a:t>
            </a:r>
            <a:r>
              <a:rPr lang="pt-BR" dirty="0" err="1">
                <a:solidFill>
                  <a:srgbClr val="C00000"/>
                </a:solidFill>
              </a:rPr>
              <a:t>ler.</a:t>
            </a:r>
            <a:r>
              <a:rPr lang="pt-BR" b="1" dirty="0" err="1">
                <a:solidFill>
                  <a:srgbClr val="C00000"/>
                </a:solidFill>
              </a:rPr>
              <a:t>nextFloat</a:t>
            </a:r>
            <a:r>
              <a:rPr lang="pt-BR" dirty="0" smtClean="0">
                <a:solidFill>
                  <a:srgbClr val="C00000"/>
                </a:solidFill>
              </a:rPr>
              <a:t>() </a:t>
            </a:r>
            <a:r>
              <a:rPr lang="pt-BR" dirty="0" smtClean="0"/>
              <a:t>ou </a:t>
            </a:r>
            <a:r>
              <a:rPr lang="pt-BR" dirty="0">
                <a:solidFill>
                  <a:srgbClr val="C00000"/>
                </a:solidFill>
              </a:rPr>
              <a:t>salario = </a:t>
            </a:r>
            <a:r>
              <a:rPr lang="pt-BR" dirty="0" err="1">
                <a:solidFill>
                  <a:srgbClr val="C00000"/>
                </a:solidFill>
              </a:rPr>
              <a:t>ler.</a:t>
            </a:r>
            <a:r>
              <a:rPr lang="pt-BR" b="1" dirty="0" err="1">
                <a:solidFill>
                  <a:srgbClr val="C00000"/>
                </a:solidFill>
              </a:rPr>
              <a:t>nextDouble</a:t>
            </a:r>
            <a:r>
              <a:rPr lang="pt-BR" dirty="0" smtClean="0">
                <a:solidFill>
                  <a:srgbClr val="C00000"/>
                </a:solidFill>
              </a:rPr>
              <a:t>();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pt-BR" dirty="0" smtClean="0"/>
              <a:t>Ler </a:t>
            </a:r>
            <a:r>
              <a:rPr lang="pt-BR" dirty="0" err="1" smtClean="0"/>
              <a:t>String</a:t>
            </a:r>
            <a:r>
              <a:rPr lang="pt-BR" dirty="0" smtClean="0"/>
              <a:t> (sem espaço): </a:t>
            </a:r>
            <a:r>
              <a:rPr lang="pt-BR" dirty="0">
                <a:solidFill>
                  <a:srgbClr val="C00000"/>
                </a:solidFill>
              </a:rPr>
              <a:t>s = </a:t>
            </a:r>
            <a:r>
              <a:rPr lang="pt-BR" dirty="0" err="1">
                <a:solidFill>
                  <a:srgbClr val="C00000"/>
                </a:solidFill>
              </a:rPr>
              <a:t>ler.</a:t>
            </a:r>
            <a:r>
              <a:rPr lang="pt-BR" b="1" dirty="0" err="1">
                <a:solidFill>
                  <a:srgbClr val="C00000"/>
                </a:solidFill>
              </a:rPr>
              <a:t>next</a:t>
            </a:r>
            <a:r>
              <a:rPr lang="pt-BR" dirty="0" smtClean="0">
                <a:solidFill>
                  <a:srgbClr val="C00000"/>
                </a:solidFill>
              </a:rPr>
              <a:t>();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pt-BR" dirty="0" smtClean="0"/>
              <a:t>Ler </a:t>
            </a:r>
            <a:r>
              <a:rPr lang="pt-BR" dirty="0" err="1" smtClean="0"/>
              <a:t>String</a:t>
            </a:r>
            <a:r>
              <a:rPr lang="pt-BR" dirty="0" smtClean="0"/>
              <a:t> (com espaço): </a:t>
            </a:r>
            <a:r>
              <a:rPr lang="pt-BR" dirty="0">
                <a:solidFill>
                  <a:srgbClr val="C00000"/>
                </a:solidFill>
              </a:rPr>
              <a:t>s = </a:t>
            </a:r>
            <a:r>
              <a:rPr lang="pt-BR" dirty="0" err="1">
                <a:solidFill>
                  <a:srgbClr val="C00000"/>
                </a:solidFill>
              </a:rPr>
              <a:t>ler.</a:t>
            </a:r>
            <a:r>
              <a:rPr lang="pt-BR" b="1" dirty="0" err="1">
                <a:solidFill>
                  <a:srgbClr val="C00000"/>
                </a:solidFill>
              </a:rPr>
              <a:t>nextLine</a:t>
            </a:r>
            <a:r>
              <a:rPr lang="pt-BR" dirty="0" smtClean="0">
                <a:solidFill>
                  <a:srgbClr val="C00000"/>
                </a:solidFill>
              </a:rPr>
              <a:t>();</a:t>
            </a:r>
          </a:p>
          <a:p>
            <a:pPr marL="457200" lvl="1" indent="0" algn="just">
              <a:defRPr/>
            </a:pPr>
            <a:r>
              <a:rPr lang="pt-BR" dirty="0" smtClean="0">
                <a:solidFill>
                  <a:srgbClr val="C00000"/>
                </a:solidFill>
              </a:rPr>
              <a:t>Observação: </a:t>
            </a:r>
            <a:r>
              <a:rPr lang="pt-BR" dirty="0"/>
              <a:t>Na leitura consecutiva de valores numéricos e </a:t>
            </a:r>
            <a:r>
              <a:rPr lang="pt-BR" dirty="0" err="1"/>
              <a:t>String</a:t>
            </a:r>
            <a:r>
              <a:rPr lang="pt-BR" dirty="0"/>
              <a:t> deve-se esvaziar o buffer do teclado antes da leitura do valor </a:t>
            </a:r>
            <a:r>
              <a:rPr lang="pt-BR" dirty="0" err="1" smtClean="0"/>
              <a:t>String</a:t>
            </a:r>
            <a:r>
              <a:rPr lang="pt-BR" dirty="0" smtClean="0"/>
              <a:t>.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- Entrada de dados - Exemplo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395413"/>
            <a:ext cx="8432800" cy="46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- Saída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2205038"/>
            <a:ext cx="8521700" cy="3594100"/>
          </a:xfrm>
        </p:spPr>
        <p:txBody>
          <a:bodyPr/>
          <a:lstStyle/>
          <a:p>
            <a:pPr algn="just">
              <a:buFont typeface="Arial" pitchFamily="34" charset="0"/>
              <a:buChar char="•"/>
              <a:defRPr/>
            </a:pPr>
            <a:r>
              <a:rPr lang="pt-BR" dirty="0" smtClean="0"/>
              <a:t>Um método de saída é utilizado para exibir informações ao usuário. Java utiliza como saída padrão o </a:t>
            </a:r>
            <a:r>
              <a:rPr lang="pt-BR" dirty="0" err="1" smtClean="0">
                <a:solidFill>
                  <a:srgbClr val="C00000"/>
                </a:solidFill>
              </a:rPr>
              <a:t>print</a:t>
            </a:r>
            <a:r>
              <a:rPr lang="pt-BR" dirty="0" smtClean="0"/>
              <a:t> ou </a:t>
            </a:r>
            <a:r>
              <a:rPr lang="pt-BR" dirty="0" err="1" smtClean="0">
                <a:solidFill>
                  <a:srgbClr val="C00000"/>
                </a:solidFill>
              </a:rPr>
              <a:t>println</a:t>
            </a:r>
            <a:r>
              <a:rPr lang="pt-BR" dirty="0" smtClean="0"/>
              <a:t>. Ambos fazem parte da classe System, mais especificamente de out.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pt-BR" dirty="0" smtClean="0"/>
              <a:t>A saída padrão é exibida sempre no console e não em uma janela.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pt-BR" dirty="0" smtClean="0"/>
              <a:t>O método </a:t>
            </a:r>
            <a:r>
              <a:rPr lang="pt-BR" dirty="0" err="1" smtClean="0"/>
              <a:t>println</a:t>
            </a:r>
            <a:r>
              <a:rPr lang="pt-BR" dirty="0" smtClean="0"/>
              <a:t> sempre pulará uma linha quando seu argumento chegar ao final, enquanto o </a:t>
            </a:r>
            <a:r>
              <a:rPr lang="pt-BR" dirty="0" err="1" smtClean="0"/>
              <a:t>print</a:t>
            </a:r>
            <a:r>
              <a:rPr lang="pt-BR" dirty="0" smtClean="0"/>
              <a:t>, não.</a:t>
            </a:r>
          </a:p>
          <a:p>
            <a:pPr marL="0" indent="0" algn="just">
              <a:defRPr/>
            </a:pPr>
            <a:r>
              <a:rPr lang="pt-BR" b="1" dirty="0" smtClean="0">
                <a:solidFill>
                  <a:srgbClr val="C00000"/>
                </a:solidFill>
              </a:rPr>
              <a:t>Observação: </a:t>
            </a:r>
            <a:r>
              <a:rPr lang="pt-BR" dirty="0" smtClean="0"/>
              <a:t>No Java 1.5 foi incorporada a função </a:t>
            </a:r>
            <a:r>
              <a:rPr lang="pt-BR" dirty="0" err="1" smtClean="0"/>
              <a:t>printf</a:t>
            </a:r>
            <a:r>
              <a:rPr lang="pt-BR" dirty="0" smtClean="0"/>
              <a:t>() do C como um método do pacote de classes </a:t>
            </a:r>
            <a:r>
              <a:rPr lang="pt-BR" dirty="0" err="1" smtClean="0"/>
              <a:t>System.out</a:t>
            </a:r>
            <a:r>
              <a:rPr lang="pt-BR" dirty="0" smtClean="0"/>
              <a:t>.   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- Saída de dados - Exemplo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708275"/>
            <a:ext cx="6829425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- Tipos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1989138"/>
            <a:ext cx="8521700" cy="3810000"/>
          </a:xfrm>
        </p:spPr>
        <p:txBody>
          <a:bodyPr/>
          <a:lstStyle/>
          <a:p>
            <a:pPr algn="just">
              <a:buFont typeface="Arial" pitchFamily="34" charset="0"/>
              <a:buChar char="•"/>
              <a:defRPr/>
            </a:pPr>
            <a:r>
              <a:rPr lang="pt-BR" dirty="0" smtClean="0"/>
              <a:t>Java oferece diversos tipos de dados com os quais podemos trabalhar. Há basicamente duas categorias em que se encaixam os tipos de dados: 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pt-BR" dirty="0" smtClean="0">
                <a:solidFill>
                  <a:srgbClr val="C00000"/>
                </a:solidFill>
              </a:rPr>
              <a:t>Tipos primitivos - </a:t>
            </a:r>
            <a:r>
              <a:rPr lang="pt-BR" dirty="0" smtClean="0">
                <a:solidFill>
                  <a:schemeClr val="tx1"/>
                </a:solidFill>
              </a:rPr>
              <a:t>c</a:t>
            </a:r>
            <a:r>
              <a:rPr lang="pt-BR" dirty="0" smtClean="0"/>
              <a:t>orrespondem a dados mais simples ou escalares;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pt-BR" dirty="0" smtClean="0">
                <a:solidFill>
                  <a:srgbClr val="C00000"/>
                </a:solidFill>
              </a:rPr>
              <a:t>Tipos de referência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smtClean="0">
                <a:solidFill>
                  <a:srgbClr val="C00000"/>
                </a:solidFill>
              </a:rPr>
              <a:t>-</a:t>
            </a:r>
            <a:r>
              <a:rPr lang="pt-BR" dirty="0" smtClean="0"/>
              <a:t> consistem de </a:t>
            </a:r>
            <a:r>
              <a:rPr lang="pt-BR" dirty="0" err="1" smtClean="0"/>
              <a:t>arrays</a:t>
            </a:r>
            <a:r>
              <a:rPr lang="pt-BR" dirty="0" smtClean="0"/>
              <a:t>, classes e interfaces.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pt-BR" dirty="0" smtClean="0"/>
              <a:t>Existem 8 tipos de dados básicos para valores inteiros, reais, caracteres e lógicos.</a:t>
            </a:r>
          </a:p>
          <a:p>
            <a:pPr marL="0" indent="0" algn="just">
              <a:defRPr/>
            </a:pPr>
            <a:r>
              <a:rPr lang="pt-BR" dirty="0" smtClean="0">
                <a:solidFill>
                  <a:srgbClr val="C00000"/>
                </a:solidFill>
              </a:rPr>
              <a:t>Observação: </a:t>
            </a:r>
            <a:r>
              <a:rPr lang="pt-BR" dirty="0" smtClean="0"/>
              <a:t>Java não é uma linguagem OO pura devido a existência de tipos primitivos.</a:t>
            </a:r>
          </a:p>
          <a:p>
            <a:pPr marL="0" indent="0" algn="just"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Java - Operador de atribuição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916113"/>
            <a:ext cx="8521700" cy="3883025"/>
          </a:xfrm>
        </p:spPr>
        <p:txBody>
          <a:bodyPr/>
          <a:lstStyle/>
          <a:p>
            <a:pPr algn="just" eaLnBrk="1" hangingPunct="1">
              <a:buFont typeface="Times New Roman" pitchFamily="18" charset="0"/>
              <a:buChar char="•"/>
            </a:pPr>
            <a:r>
              <a:rPr lang="pt-BR" smtClean="0"/>
              <a:t>Usado para alterar o valor de uma variável:</a:t>
            </a:r>
          </a:p>
          <a:p>
            <a:pPr lvl="1" algn="just" eaLnBrk="1" hangingPunct="1">
              <a:buFont typeface="Times New Roman" pitchFamily="18" charset="0"/>
              <a:buChar char="–"/>
            </a:pPr>
            <a:r>
              <a:rPr lang="pt-BR" smtClean="0"/>
              <a:t>x = 10 * y + 4;</a:t>
            </a:r>
          </a:p>
          <a:p>
            <a:pPr algn="just" eaLnBrk="1" hangingPunct="1">
              <a:buFont typeface="Times New Roman" pitchFamily="18" charset="0"/>
              <a:buChar char="•"/>
            </a:pPr>
            <a:r>
              <a:rPr lang="pt-BR" smtClean="0"/>
              <a:t>Várias atribuições podem ser feitas em conjunto:</a:t>
            </a:r>
          </a:p>
          <a:p>
            <a:pPr lvl="1" algn="just" eaLnBrk="1" hangingPunct="1">
              <a:buFont typeface="Times New Roman" pitchFamily="18" charset="0"/>
              <a:buChar char="–"/>
            </a:pPr>
            <a:r>
              <a:rPr lang="pt-BR" smtClean="0"/>
              <a:t>x = y = z = 0;</a:t>
            </a:r>
          </a:p>
          <a:p>
            <a:pPr algn="just" eaLnBrk="1" hangingPunct="1">
              <a:buFont typeface="Times New Roman" pitchFamily="18" charset="0"/>
              <a:buChar char="•"/>
            </a:pPr>
            <a:r>
              <a:rPr lang="pt-BR" smtClean="0"/>
              <a:t>O lado direito da atribuição é sempre calculado primeiro, seu resultado é armazenado na variável do lado esquerdo:</a:t>
            </a:r>
          </a:p>
          <a:p>
            <a:pPr lvl="1" algn="just" eaLnBrk="1" hangingPunct="1">
              <a:buFont typeface="Times New Roman" pitchFamily="18" charset="0"/>
              <a:buChar char="–"/>
            </a:pPr>
            <a:r>
              <a:rPr lang="pt-BR" smtClean="0"/>
              <a:t>int x = 5;</a:t>
            </a:r>
          </a:p>
          <a:p>
            <a:pPr lvl="1" algn="just" eaLnBrk="1" hangingPunct="1">
              <a:buFont typeface="Times New Roman" pitchFamily="18" charset="0"/>
              <a:buChar char="–"/>
            </a:pPr>
            <a:r>
              <a:rPr lang="pt-BR" smtClean="0"/>
              <a:t>x = x + 2;</a:t>
            </a:r>
          </a:p>
        </p:txBody>
      </p:sp>
    </p:spTree>
    <p:extLst>
      <p:ext uri="{BB962C8B-B14F-4D97-AF65-F5344CB8AC3E}">
        <p14:creationId xmlns:p14="http://schemas.microsoft.com/office/powerpoint/2010/main" val="3517985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Java - Tipos primitivos inteiros</a:t>
            </a:r>
          </a:p>
        </p:txBody>
      </p:sp>
      <p:pic>
        <p:nvPicPr>
          <p:cNvPr id="2560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1557338"/>
            <a:ext cx="698500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973513"/>
            <a:ext cx="7489825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Java - Tipos primitivos reais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489075"/>
            <a:ext cx="8521700" cy="427038"/>
          </a:xfrm>
        </p:spPr>
        <p:txBody>
          <a:bodyPr/>
          <a:lstStyle/>
          <a:p>
            <a:pPr eaLnBrk="1" hangingPunct="1">
              <a:buFont typeface="Times New Roman" pitchFamily="18" charset="0"/>
              <a:buChar char="•"/>
            </a:pPr>
            <a:r>
              <a:rPr lang="pt-BR" smtClean="0"/>
              <a:t>Também conhecidos como “ponto flutuante”.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2108200"/>
            <a:ext cx="8135938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683000"/>
            <a:ext cx="78486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Java - Tipos primitivos caractere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844675"/>
            <a:ext cx="8521700" cy="3529013"/>
          </a:xfrm>
        </p:spPr>
        <p:txBody>
          <a:bodyPr/>
          <a:lstStyle/>
          <a:p>
            <a:pPr algn="just" eaLnBrk="1" hangingPunct="1">
              <a:buFont typeface="Times New Roman" pitchFamily="18" charset="0"/>
              <a:buChar char="•"/>
              <a:defRPr/>
            </a:pPr>
            <a:r>
              <a:rPr lang="pt-BR" dirty="0" smtClean="0"/>
              <a:t>Para Java utiliza-se o tipo char:</a:t>
            </a:r>
          </a:p>
          <a:p>
            <a:pPr lvl="1" algn="just" eaLnBrk="1" hangingPunct="1">
              <a:buFont typeface="Times New Roman" pitchFamily="18" charset="0"/>
              <a:buChar char="–"/>
              <a:defRPr/>
            </a:pPr>
            <a:r>
              <a:rPr lang="pt-BR" dirty="0" smtClean="0"/>
              <a:t>Segue o padrão Unicode;</a:t>
            </a:r>
          </a:p>
          <a:p>
            <a:pPr lvl="1" algn="just" eaLnBrk="1" hangingPunct="1">
              <a:buFont typeface="Times New Roman" pitchFamily="18" charset="0"/>
              <a:buChar char="–"/>
              <a:defRPr/>
            </a:pPr>
            <a:r>
              <a:rPr lang="pt-BR" dirty="0" smtClean="0"/>
              <a:t>Ocupa 2 bytes de memória;</a:t>
            </a:r>
          </a:p>
          <a:p>
            <a:pPr lvl="1" algn="just" eaLnBrk="1" hangingPunct="1">
              <a:buFont typeface="Times New Roman" pitchFamily="18" charset="0"/>
              <a:buChar char="–"/>
              <a:defRPr/>
            </a:pPr>
            <a:r>
              <a:rPr lang="pt-BR" dirty="0" smtClean="0"/>
              <a:t>Representa 32.768 caracteres diferentes;</a:t>
            </a:r>
          </a:p>
          <a:p>
            <a:pPr algn="just" eaLnBrk="1" hangingPunct="1">
              <a:buFont typeface="Times New Roman" pitchFamily="18" charset="0"/>
              <a:buChar char="•"/>
              <a:defRPr/>
            </a:pPr>
            <a:r>
              <a:rPr lang="pt-BR" dirty="0" smtClean="0"/>
              <a:t>Representação entre aspas simples: ‘a’, ‘5’, ‘\t’, ‘\u0061’, etc.</a:t>
            </a:r>
          </a:p>
          <a:p>
            <a:pPr algn="just" eaLnBrk="1" hangingPunct="1">
              <a:buFont typeface="Times New Roman" pitchFamily="18" charset="0"/>
              <a:buChar char="•"/>
              <a:defRPr/>
            </a:pPr>
            <a:r>
              <a:rPr lang="pt-BR" dirty="0" smtClean="0"/>
              <a:t>Algumas linguagens definem um tipo primitivo </a:t>
            </a:r>
            <a:r>
              <a:rPr lang="pt-BR" dirty="0" err="1" smtClean="0"/>
              <a:t>string</a:t>
            </a:r>
            <a:r>
              <a:rPr lang="pt-BR" dirty="0" smtClean="0"/>
              <a:t> para cadeias de caracteres. </a:t>
            </a:r>
          </a:p>
          <a:p>
            <a:pPr algn="just" eaLnBrk="1" hangingPunct="1">
              <a:buFont typeface="Times New Roman" pitchFamily="18" charset="0"/>
              <a:buChar char="•"/>
              <a:defRPr/>
            </a:pPr>
            <a:r>
              <a:rPr lang="pt-BR" b="1" dirty="0" smtClean="0">
                <a:solidFill>
                  <a:srgbClr val="C00000"/>
                </a:solidFill>
              </a:rPr>
              <a:t>Observação:</a:t>
            </a:r>
            <a:r>
              <a:rPr lang="pt-BR" dirty="0" smtClean="0"/>
              <a:t> Java não possui um tipo primitivo </a:t>
            </a:r>
            <a:r>
              <a:rPr lang="pt-BR" dirty="0" err="1" smtClean="0"/>
              <a:t>string</a:t>
            </a:r>
            <a:r>
              <a:rPr lang="pt-BR" dirty="0" smtClean="0"/>
              <a:t>. Em Java, </a:t>
            </a:r>
            <a:r>
              <a:rPr lang="pt-BR" dirty="0" err="1"/>
              <a:t>S</a:t>
            </a:r>
            <a:r>
              <a:rPr lang="pt-BR" dirty="0" err="1" smtClean="0"/>
              <a:t>tring</a:t>
            </a:r>
            <a:r>
              <a:rPr lang="pt-BR" dirty="0" smtClean="0"/>
              <a:t> são tipos compostos (objetos).</a:t>
            </a:r>
          </a:p>
          <a:p>
            <a:pPr marL="0" indent="0" algn="just" eaLnBrk="1" hangingPunct="1">
              <a:defRPr/>
            </a:pPr>
            <a:endParaRPr lang="pt-BR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Java - Caracteres especiais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346200"/>
            <a:ext cx="8521700" cy="427038"/>
          </a:xfrm>
        </p:spPr>
        <p:txBody>
          <a:bodyPr/>
          <a:lstStyle/>
          <a:p>
            <a:pPr eaLnBrk="1" hangingPunct="1">
              <a:buFont typeface="Times New Roman" pitchFamily="18" charset="0"/>
              <a:buChar char="•"/>
            </a:pPr>
            <a:r>
              <a:rPr lang="pt-BR" smtClean="0"/>
              <a:t>Representação de caracteres usando “\”.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36738"/>
            <a:ext cx="7272337" cy="424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0038" y="315913"/>
            <a:ext cx="8518525" cy="534987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Tradução de programas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95275" y="1489075"/>
            <a:ext cx="8523288" cy="787400"/>
          </a:xfrm>
        </p:spPr>
        <p:txBody>
          <a:bodyPr/>
          <a:lstStyle/>
          <a:p>
            <a:pPr marL="341313" indent="-341313" algn="just" eaLnBrk="1" hangingPunct="1">
              <a:buFont typeface="Times New Roman" pitchFamily="18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Existem duas maneiras de se traduzir um programa: compilação e interpretação.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36838"/>
            <a:ext cx="8496300" cy="325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Java - Tipo primitivo lógico (booleano)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489075"/>
            <a:ext cx="8521700" cy="1724025"/>
          </a:xfrm>
        </p:spPr>
        <p:txBody>
          <a:bodyPr/>
          <a:lstStyle/>
          <a:p>
            <a:pPr algn="just" eaLnBrk="1" hangingPunct="1">
              <a:buFont typeface="Times New Roman" pitchFamily="18" charset="0"/>
              <a:buChar char="•"/>
            </a:pPr>
            <a:r>
              <a:rPr lang="pt-BR" smtClean="0"/>
              <a:t>Valores verdadeiro(true) ou falso (false);</a:t>
            </a:r>
          </a:p>
          <a:p>
            <a:pPr algn="just" eaLnBrk="1" hangingPunct="1">
              <a:buFont typeface="Times New Roman" pitchFamily="18" charset="0"/>
              <a:buChar char="•"/>
            </a:pPr>
            <a:r>
              <a:rPr lang="pt-BR" smtClean="0"/>
              <a:t>Não existe equivalência entre valores lógicos e valores inteiros;</a:t>
            </a:r>
          </a:p>
          <a:p>
            <a:pPr lvl="1" algn="just" eaLnBrk="1" hangingPunct="1">
              <a:buFont typeface="Times New Roman" pitchFamily="18" charset="0"/>
              <a:buChar char="–"/>
            </a:pPr>
            <a:r>
              <a:rPr lang="pt-BR" smtClean="0"/>
              <a:t>Em C, O (zero) é false e qualquer outro valor é true. Em java isto não ocorre.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213100"/>
            <a:ext cx="7850188" cy="243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Java - Declaração de variáveis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489075"/>
            <a:ext cx="8521700" cy="2084388"/>
          </a:xfrm>
        </p:spPr>
        <p:txBody>
          <a:bodyPr/>
          <a:lstStyle/>
          <a:p>
            <a:pPr marL="381000" indent="-381000" algn="just" eaLnBrk="1" hangingPunct="1">
              <a:buFont typeface="Times New Roman" pitchFamily="18" charset="0"/>
              <a:buChar char="•"/>
            </a:pPr>
            <a:r>
              <a:rPr lang="pt-BR" smtClean="0"/>
              <a:t>Para declarar uma variável, é preciso dar-lhe um nome e determinar seu tipo;</a:t>
            </a:r>
          </a:p>
          <a:p>
            <a:pPr marL="381000" indent="-381000" algn="just" eaLnBrk="1" hangingPunct="1">
              <a:buFont typeface="Times New Roman" pitchFamily="18" charset="0"/>
              <a:buChar char="•"/>
            </a:pPr>
            <a:r>
              <a:rPr lang="pt-BR" smtClean="0"/>
              <a:t>Opcionalmente, pode atribui-lhe um valor inicial;</a:t>
            </a:r>
          </a:p>
          <a:p>
            <a:pPr marL="381000" indent="-381000" algn="just" eaLnBrk="1" hangingPunct="1">
              <a:buFont typeface="Times New Roman" pitchFamily="18" charset="0"/>
              <a:buChar char="•"/>
            </a:pPr>
            <a:r>
              <a:rPr lang="pt-BR" smtClean="0"/>
              <a:t>Você pode declarar várias variáveis de mesmo tipo na mesma linha, separando por vírgula.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789363"/>
            <a:ext cx="76327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Java - Escopo de variável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489075"/>
            <a:ext cx="8521700" cy="1939925"/>
          </a:xfrm>
        </p:spPr>
        <p:txBody>
          <a:bodyPr/>
          <a:lstStyle/>
          <a:p>
            <a:pPr algn="just" eaLnBrk="1" hangingPunct="1">
              <a:buFont typeface="Times New Roman" pitchFamily="18" charset="0"/>
              <a:buChar char="•"/>
            </a:pPr>
            <a:r>
              <a:rPr lang="pt-BR" smtClean="0"/>
              <a:t>Variáveis podem ser declaradas em qualquer ponto do programa;</a:t>
            </a:r>
          </a:p>
          <a:p>
            <a:pPr algn="just" eaLnBrk="1" hangingPunct="1">
              <a:buFont typeface="Times New Roman" pitchFamily="18" charset="0"/>
              <a:buChar char="•"/>
            </a:pPr>
            <a:r>
              <a:rPr lang="pt-BR" smtClean="0"/>
              <a:t>O escopo define onde a variável é visível (onde podemos ler/atribuir seu valor);</a:t>
            </a:r>
          </a:p>
          <a:p>
            <a:pPr algn="just" eaLnBrk="1" hangingPunct="1">
              <a:buFont typeface="Times New Roman" pitchFamily="18" charset="0"/>
              <a:buChar char="•"/>
            </a:pPr>
            <a:r>
              <a:rPr lang="pt-BR" smtClean="0"/>
              <a:t>O escopo de uma variável vai do “{“ anterior à sua declaração até o próximo “}”. 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517900"/>
            <a:ext cx="7777163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Java - Palavras reservadas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1676400"/>
            <a:ext cx="8280400" cy="392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Java - Constantes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489075"/>
            <a:ext cx="8521700" cy="427038"/>
          </a:xfrm>
        </p:spPr>
        <p:txBody>
          <a:bodyPr/>
          <a:lstStyle/>
          <a:p>
            <a:pPr eaLnBrk="1" hangingPunct="1">
              <a:buFont typeface="Times New Roman" pitchFamily="18" charset="0"/>
              <a:buChar char="•"/>
            </a:pPr>
            <a:r>
              <a:rPr lang="pt-BR" smtClean="0"/>
              <a:t>Para se declarar constantes, basta usar a palavra final: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133600"/>
            <a:ext cx="6985000" cy="36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Java - Operadores Aritméticos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300163"/>
            <a:ext cx="7777163" cy="501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0038" y="315913"/>
            <a:ext cx="8518525" cy="534987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Tradução de programas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268413"/>
            <a:ext cx="6985000" cy="501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0038" y="315913"/>
            <a:ext cx="8518525" cy="534987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Compilação X Interpretação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95275" y="1773238"/>
            <a:ext cx="8523288" cy="4027487"/>
          </a:xfrm>
        </p:spPr>
        <p:txBody>
          <a:bodyPr/>
          <a:lstStyle/>
          <a:p>
            <a:pPr marL="341313" indent="-341313" eaLnBrk="1" hangingPunct="1">
              <a:buFont typeface="Times New Roman" pitchFamily="18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Compilação</a:t>
            </a:r>
          </a:p>
          <a:p>
            <a:pPr marL="741363" lvl="1" indent="-284163" eaLnBrk="1" hangingPunct="1">
              <a:buFont typeface="Times New Roman" pitchFamily="18" charset="0"/>
              <a:buChar char="–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Execução mais rápida;</a:t>
            </a:r>
          </a:p>
          <a:p>
            <a:pPr marL="741363" lvl="1" indent="-284163" eaLnBrk="1" hangingPunct="1">
              <a:buFont typeface="Times New Roman" pitchFamily="18" charset="0"/>
              <a:buChar char="–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Somente o executável é carregado em memória.</a:t>
            </a:r>
          </a:p>
          <a:p>
            <a:pPr marL="341313" indent="-341313" eaLnBrk="1" hangingPunct="1">
              <a:spcAft>
                <a:spcPts val="900"/>
              </a:spcAft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smtClean="0"/>
          </a:p>
          <a:p>
            <a:pPr marL="341313" indent="-341313" eaLnBrk="1" hangingPunct="1">
              <a:buFont typeface="Times New Roman" pitchFamily="18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Interpretação</a:t>
            </a:r>
          </a:p>
          <a:p>
            <a:pPr marL="741363" lvl="1" indent="-284163" eaLnBrk="1" hangingPunct="1">
              <a:buFont typeface="Times New Roman" pitchFamily="18" charset="0"/>
              <a:buChar char="–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Portabilidade.</a:t>
            </a:r>
          </a:p>
          <a:p>
            <a:pPr marL="341313" indent="-341313" eaLnBrk="1" hangingPunct="1">
              <a:spcAft>
                <a:spcPts val="900"/>
              </a:spcAft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smtClean="0"/>
          </a:p>
          <a:p>
            <a:pPr marL="341313" indent="-341313" eaLnBrk="1" hangingPunct="1">
              <a:buFont typeface="Times New Roman" pitchFamily="18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Compilação + interpretação</a:t>
            </a:r>
          </a:p>
          <a:p>
            <a:pPr marL="741363" lvl="1" indent="-284163" eaLnBrk="1" hangingPunct="1">
              <a:buFont typeface="Times New Roman" pitchFamily="18" charset="0"/>
              <a:buChar char="–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mtClean="0"/>
              <a:t>Une as vantagens de ambas 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0038" y="315913"/>
            <a:ext cx="8518525" cy="534987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mtClean="0"/>
              <a:t>Tradução híbrida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84313"/>
            <a:ext cx="7561262" cy="458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– 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2276872"/>
            <a:ext cx="8521700" cy="3522266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dirty="0" smtClean="0"/>
              <a:t>O nome J</a:t>
            </a:r>
            <a:r>
              <a:rPr lang="pt-BR" dirty="0"/>
              <a:t>a</a:t>
            </a:r>
            <a:r>
              <a:rPr lang="pt-BR" dirty="0" smtClean="0"/>
              <a:t>va é usado para referir-se à: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dirty="0" smtClean="0"/>
              <a:t>Uma linguagem de programa orientada a objetos;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dirty="0" smtClean="0"/>
              <a:t>Uma coleção de </a:t>
            </a:r>
            <a:r>
              <a:rPr lang="pt-BR" dirty="0" err="1" smtClean="0"/>
              <a:t>APIs</a:t>
            </a:r>
            <a:r>
              <a:rPr lang="pt-BR" dirty="0" smtClean="0"/>
              <a:t> (classes, componentes, frameworks) para o desenvolvimento de aplicações </a:t>
            </a:r>
            <a:r>
              <a:rPr lang="pt-BR" dirty="0" err="1" smtClean="0"/>
              <a:t>multiplataforma</a:t>
            </a:r>
            <a:r>
              <a:rPr lang="pt-BR" dirty="0" smtClean="0"/>
              <a:t>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dirty="0" smtClean="0"/>
              <a:t>Um ambiente de execução presente em navegadores, mainframes, sistemas operacionais, celulares, palmtops, cartões inteligentes, eletrodomésticos, etc.</a:t>
            </a:r>
            <a:endParaRPr lang="pt-BR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 smtClean="0"/>
              <a:t>Criada com o slogan “WRITE ONCE, RUM EVERYWHERE” – programe uma vez, execute em qualquer lugar;</a:t>
            </a:r>
          </a:p>
        </p:txBody>
      </p:sp>
    </p:spTree>
    <p:extLst>
      <p:ext uri="{BB962C8B-B14F-4D97-AF65-F5344CB8AC3E}">
        <p14:creationId xmlns:p14="http://schemas.microsoft.com/office/powerpoint/2010/main" val="174609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– Visão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2193742"/>
            <a:ext cx="8521700" cy="2376264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1800" dirty="0"/>
              <a:t>Um programa escrito para a plataforma Java necessita de dois componentes para ser executado: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dirty="0"/>
              <a:t>A máquina virtual Java (Java Virtual </a:t>
            </a:r>
            <a:r>
              <a:rPr lang="pt-BR" dirty="0" err="1"/>
              <a:t>Machine</a:t>
            </a:r>
            <a:r>
              <a:rPr lang="pt-BR" dirty="0"/>
              <a:t> – JVM);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dirty="0"/>
              <a:t>Um conjunto de bibliotecas de classes que disponibilizam uma série de serviços para esse programa.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800" dirty="0" smtClean="0"/>
              <a:t>O pacote de software que contém a máquina virtual e esta biblioteca de classes é conhecido como JRE (Java </a:t>
            </a:r>
            <a:r>
              <a:rPr lang="pt-BR" sz="1800" dirty="0" err="1" smtClean="0"/>
              <a:t>Runtime</a:t>
            </a:r>
            <a:r>
              <a:rPr lang="pt-BR" sz="1800" dirty="0" smtClean="0"/>
              <a:t> </a:t>
            </a:r>
            <a:r>
              <a:rPr lang="pt-BR" sz="1800" dirty="0" err="1" smtClean="0"/>
              <a:t>Environment</a:t>
            </a:r>
            <a:r>
              <a:rPr lang="pt-BR" sz="1800" dirty="0" smtClean="0"/>
              <a:t>).</a:t>
            </a:r>
            <a:endParaRPr lang="pt-B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488" y="1072057"/>
            <a:ext cx="379426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503" y="4581128"/>
            <a:ext cx="4173729" cy="1903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001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0038" y="315913"/>
            <a:ext cx="8518525" cy="534987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dirty="0" smtClean="0"/>
              <a:t>Java - JVM </a:t>
            </a:r>
            <a:r>
              <a:rPr lang="pt-BR" altLang="pt-BR" dirty="0"/>
              <a:t>e </a:t>
            </a:r>
            <a:r>
              <a:rPr lang="pt-BR" altLang="pt-BR" dirty="0" err="1"/>
              <a:t>Garbage</a:t>
            </a:r>
            <a:r>
              <a:rPr lang="pt-BR" altLang="pt-BR" dirty="0"/>
              <a:t> </a:t>
            </a:r>
            <a:r>
              <a:rPr lang="pt-BR" altLang="pt-BR" dirty="0" err="1"/>
              <a:t>Collection</a:t>
            </a:r>
            <a:endParaRPr lang="pt-BR" altLang="pt-BR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95275" y="1489075"/>
            <a:ext cx="8523288" cy="4676775"/>
          </a:xfrm>
          <a:ln/>
        </p:spPr>
        <p:txBody>
          <a:bodyPr/>
          <a:lstStyle/>
          <a:p>
            <a:pPr marL="341313" indent="-341313" algn="just">
              <a:lnSpc>
                <a:spcPct val="90000"/>
              </a:lnSpc>
              <a:buFont typeface="Times New Roman" pitchFamily="18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b="1" dirty="0">
                <a:solidFill>
                  <a:srgbClr val="CC0000"/>
                </a:solidFill>
              </a:rPr>
              <a:t>A Maquina Virtual Java (JVM):</a:t>
            </a:r>
            <a:r>
              <a:rPr lang="pt-BR" altLang="pt-BR" dirty="0"/>
              <a:t> é uma máquina imaginária que emula uma aplicação em uma máquina real. É a JVM que permite a portabilidade do código Java, isto ocorre por que todo código Java é compilada para um formato intermediário, </a:t>
            </a:r>
            <a:r>
              <a:rPr lang="pt-BR" altLang="pt-BR" dirty="0" err="1"/>
              <a:t>bytecode</a:t>
            </a:r>
            <a:r>
              <a:rPr lang="pt-BR" altLang="pt-BR" dirty="0"/>
              <a:t>, este formato é então interpretado pela JVM.</a:t>
            </a:r>
          </a:p>
          <a:p>
            <a:pPr marL="341313" indent="-341313" algn="just">
              <a:lnSpc>
                <a:spcPct val="90000"/>
              </a:lnSpc>
              <a:buFont typeface="Times New Roman" pitchFamily="18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b="1" dirty="0" err="1">
                <a:solidFill>
                  <a:srgbClr val="CC0000"/>
                </a:solidFill>
              </a:rPr>
              <a:t>Garbage</a:t>
            </a:r>
            <a:r>
              <a:rPr lang="pt-BR" altLang="pt-BR" b="1" dirty="0">
                <a:solidFill>
                  <a:srgbClr val="CC0000"/>
                </a:solidFill>
              </a:rPr>
              <a:t> </a:t>
            </a:r>
            <a:r>
              <a:rPr lang="pt-BR" altLang="pt-BR" b="1" dirty="0" err="1">
                <a:solidFill>
                  <a:srgbClr val="CC0000"/>
                </a:solidFill>
              </a:rPr>
              <a:t>Collection</a:t>
            </a:r>
            <a:r>
              <a:rPr lang="pt-BR" altLang="pt-BR" b="1" dirty="0">
                <a:solidFill>
                  <a:srgbClr val="CC0000"/>
                </a:solidFill>
              </a:rPr>
              <a:t>:</a:t>
            </a:r>
            <a:r>
              <a:rPr lang="pt-BR" altLang="pt-BR" dirty="0"/>
              <a:t> Muitas linguagens de programação nos permitem alocar espaço na memória em tempo de execução, uma vez encerrado o programa deve haver uma maneira de liberar este espaço para que outras aplicações possam utilizá-lo. A responsabilidade pela liberação de memória não utilizada é geralmente responsabilidade do programador, no entanto, nem sempre é fácil gerenciar o que esta ou não sendo utilizado. Na LP Java a responsabilidade pela gerência da memória é do coletor de lixo (</a:t>
            </a:r>
            <a:r>
              <a:rPr lang="pt-BR" altLang="pt-BR" dirty="0" err="1"/>
              <a:t>Garbage</a:t>
            </a:r>
            <a:r>
              <a:rPr lang="pt-BR" altLang="pt-BR" dirty="0"/>
              <a:t> </a:t>
            </a:r>
            <a:r>
              <a:rPr lang="pt-BR" altLang="pt-BR" dirty="0" err="1"/>
              <a:t>Collection</a:t>
            </a:r>
            <a:r>
              <a:rPr lang="pt-BR" altLang="pt-BR" dirty="0"/>
              <a:t>), desta forma os programadores Java ficam livres da preocupação de alocação e </a:t>
            </a:r>
            <a:r>
              <a:rPr lang="pt-BR" altLang="pt-BR" dirty="0" err="1"/>
              <a:t>desalocação</a:t>
            </a:r>
            <a:r>
              <a:rPr lang="pt-BR" altLang="pt-BR" dirty="0"/>
              <a:t> da memória. Ele roda em segundo plano para liberar a memória alocada por variáveis não mais utilizadas.</a:t>
            </a:r>
          </a:p>
        </p:txBody>
      </p:sp>
    </p:spTree>
    <p:extLst>
      <p:ext uri="{BB962C8B-B14F-4D97-AF65-F5344CB8AC3E}">
        <p14:creationId xmlns:p14="http://schemas.microsoft.com/office/powerpoint/2010/main" val="2234773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Trebuchet MS"/>
        <a:ea typeface=""/>
        <a:cs typeface="Arial"/>
      </a:majorFont>
      <a:minorFont>
        <a:latin typeface="Trebuchet MS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Trebuchet MS"/>
        <a:ea typeface=""/>
        <a:cs typeface="Arial"/>
      </a:majorFont>
      <a:minorFont>
        <a:latin typeface="Trebuchet MS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1642</Words>
  <Application>Microsoft Office PowerPoint</Application>
  <PresentationFormat>Apresentação na tela (4:3)</PresentationFormat>
  <Paragraphs>171</Paragraphs>
  <Slides>35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35</vt:i4>
      </vt:variant>
    </vt:vector>
  </HeadingPairs>
  <TitlesOfParts>
    <vt:vector size="37" baseType="lpstr">
      <vt:lpstr>Design padrão</vt:lpstr>
      <vt:lpstr>1_Design padrão</vt:lpstr>
      <vt:lpstr>Introdução a linguagem Java</vt:lpstr>
      <vt:lpstr>Funcionamento das linguagens</vt:lpstr>
      <vt:lpstr>Tradução de programas</vt:lpstr>
      <vt:lpstr>Tradução de programas</vt:lpstr>
      <vt:lpstr>Compilação X Interpretação</vt:lpstr>
      <vt:lpstr>Tradução híbrida</vt:lpstr>
      <vt:lpstr>Java – Visão Geral</vt:lpstr>
      <vt:lpstr>Java – Visão Geral</vt:lpstr>
      <vt:lpstr>Java - JVM e Garbage Collection</vt:lpstr>
      <vt:lpstr>JRE e JDK </vt:lpstr>
      <vt:lpstr>Ferramentas do JDK</vt:lpstr>
      <vt:lpstr>Java - Fases de um programa Java</vt:lpstr>
      <vt:lpstr>Java - Primeiro contato e Nomenclatura</vt:lpstr>
      <vt:lpstr>Java - Primeiro contato e Nomenclatura</vt:lpstr>
      <vt:lpstr>Java - Primeira aplicação</vt:lpstr>
      <vt:lpstr>Java - Método Main (método principal)</vt:lpstr>
      <vt:lpstr>Java – Comentário de código</vt:lpstr>
      <vt:lpstr>Exemplo de código</vt:lpstr>
      <vt:lpstr>Compilando o programa</vt:lpstr>
      <vt:lpstr>Java - Entrada de dados</vt:lpstr>
      <vt:lpstr>Java - Entrada de dados - Exemplo</vt:lpstr>
      <vt:lpstr>Java - Saída de dados</vt:lpstr>
      <vt:lpstr>Java - Saída de dados - Exemplo</vt:lpstr>
      <vt:lpstr>Java - Tipos de dados</vt:lpstr>
      <vt:lpstr>Java - Operador de atribuição</vt:lpstr>
      <vt:lpstr>Java - Tipos primitivos inteiros</vt:lpstr>
      <vt:lpstr>Java - Tipos primitivos reais</vt:lpstr>
      <vt:lpstr>Java - Tipos primitivos caractere</vt:lpstr>
      <vt:lpstr>Java - Caracteres especiais</vt:lpstr>
      <vt:lpstr>Java - Tipo primitivo lógico (booleano)</vt:lpstr>
      <vt:lpstr>Java - Declaração de variáveis</vt:lpstr>
      <vt:lpstr>Java - Escopo de variável</vt:lpstr>
      <vt:lpstr>Java - Palavras reservadas</vt:lpstr>
      <vt:lpstr>Java - Constantes</vt:lpstr>
      <vt:lpstr>Java - Operadores Aritméticos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Denival</dc:creator>
  <dc:description>PresentationLoad.com</dc:description>
  <cp:lastModifiedBy>Denival</cp:lastModifiedBy>
  <cp:revision>277</cp:revision>
  <cp:lastPrinted>1601-01-01T00:00:00Z</cp:lastPrinted>
  <dcterms:created xsi:type="dcterms:W3CDTF">2007-11-27T23:54:21Z</dcterms:created>
  <dcterms:modified xsi:type="dcterms:W3CDTF">2015-02-26T12:46:17Z</dcterms:modified>
</cp:coreProperties>
</file>