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0"/>
  </p:notesMasterIdLst>
  <p:sldIdLst>
    <p:sldId id="323" r:id="rId3"/>
    <p:sldId id="300" r:id="rId4"/>
    <p:sldId id="301" r:id="rId5"/>
    <p:sldId id="302" r:id="rId6"/>
    <p:sldId id="304" r:id="rId7"/>
    <p:sldId id="305" r:id="rId8"/>
    <p:sldId id="306" r:id="rId9"/>
    <p:sldId id="311" r:id="rId10"/>
    <p:sldId id="310" r:id="rId11"/>
    <p:sldId id="312" r:id="rId12"/>
    <p:sldId id="313" r:id="rId13"/>
    <p:sldId id="314" r:id="rId14"/>
    <p:sldId id="315" r:id="rId15"/>
    <p:sldId id="318" r:id="rId16"/>
    <p:sldId id="321" r:id="rId17"/>
    <p:sldId id="319" r:id="rId18"/>
    <p:sldId id="320" r:id="rId19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3251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325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1DD2B34-1717-47DE-B928-7ECDCD755243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106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F4FC4F-285E-4A10-89CE-7A3F78921074}" type="slidenum">
              <a:rPr lang="de-DE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de-DE" sz="1200" smtClean="0">
              <a:solidFill>
                <a:schemeClr val="tx1"/>
              </a:solidFill>
            </a:endParaRPr>
          </a:p>
        </p:txBody>
      </p:sp>
      <p:sp>
        <p:nvSpPr>
          <p:cNvPr id="54275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52EE666-A1FA-410A-BD47-BB29047A2980}" type="slidenum">
              <a:rPr lang="en-GB" sz="1300">
                <a:solidFill>
                  <a:schemeClr val="tx1"/>
                </a:solidFill>
              </a:rPr>
              <a:pPr algn="r" eaLnBrk="1" hangingPunct="1"/>
              <a:t>1</a:t>
            </a:fld>
            <a:endParaRPr lang="en-GB" sz="1300">
              <a:solidFill>
                <a:schemeClr val="tx1"/>
              </a:solidFill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58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1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315913"/>
            <a:ext cx="2130425" cy="54832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95275" y="315913"/>
            <a:ext cx="6238875" cy="54832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735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068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1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69212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7012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46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686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948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487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08089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577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20789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409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7813" y="1604963"/>
            <a:ext cx="2055812" cy="452278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8213" cy="452278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7909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3288" y="3867150"/>
            <a:ext cx="7481887" cy="107791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68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8126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4650" cy="4310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32325" y="1489075"/>
            <a:ext cx="4184650" cy="4310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19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58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92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07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3611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02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1700" cy="431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da estrutura de tópicos</a:t>
            </a:r>
          </a:p>
          <a:p>
            <a:pPr lvl="1"/>
            <a:r>
              <a:rPr lang="en-GB" smtClean="0"/>
              <a:t>2º Nível da estrutura de tópicos</a:t>
            </a:r>
          </a:p>
          <a:p>
            <a:pPr lvl="2"/>
            <a:r>
              <a:rPr lang="en-GB" smtClean="0"/>
              <a:t>3º Nível da estrutura de tópicos</a:t>
            </a:r>
          </a:p>
          <a:p>
            <a:pPr lvl="3"/>
            <a:r>
              <a:rPr lang="en-GB" smtClean="0"/>
              <a:t>4º Nível da estrutura de tópicos</a:t>
            </a:r>
          </a:p>
          <a:p>
            <a:pPr lvl="4"/>
            <a:r>
              <a:rPr lang="en-GB" smtClean="0"/>
              <a:t>5º Nível da estrutura de tópicos</a:t>
            </a:r>
          </a:p>
          <a:p>
            <a:pPr lvl="4"/>
            <a:r>
              <a:rPr lang="en-GB" smtClean="0"/>
              <a:t>6º Nível da estrutura de tópicos</a:t>
            </a:r>
          </a:p>
          <a:p>
            <a:pPr lvl="4"/>
            <a:r>
              <a:rPr lang="en-GB" smtClean="0"/>
              <a:t>7º Nível da estrutura de tópicos</a:t>
            </a:r>
          </a:p>
          <a:p>
            <a:pPr lvl="4"/>
            <a:r>
              <a:rPr lang="en-GB" smtClean="0"/>
              <a:t>8º Nível da estrutura de tópicos</a:t>
            </a:r>
          </a:p>
          <a:p>
            <a:pPr lvl="4"/>
            <a:r>
              <a:rPr lang="en-GB" smtClean="0"/>
              <a:t>9º Nível da estrutura de tópicos</a:t>
            </a:r>
          </a:p>
        </p:txBody>
      </p:sp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219075" y="6365875"/>
            <a:ext cx="13430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1000">
                <a:solidFill>
                  <a:srgbClr val="000000"/>
                </a:solidFill>
                <a:latin typeface="Trebuchet MS" pitchFamily="34" charset="0"/>
              </a:rPr>
              <a:t>Página </a:t>
            </a:r>
            <a:r>
              <a:rPr lang="de-DE" sz="1000">
                <a:solidFill>
                  <a:srgbClr val="000000"/>
                </a:solidFill>
                <a:latin typeface="Wingdings" pitchFamily="2" charset="2"/>
              </a:rPr>
              <a:t></a:t>
            </a:r>
            <a:r>
              <a:rPr lang="de-DE" sz="1000">
                <a:solidFill>
                  <a:srgbClr val="000000"/>
                </a:solidFill>
                <a:latin typeface="Trebuchet MS" pitchFamily="34" charset="0"/>
              </a:rPr>
              <a:t> </a:t>
            </a:r>
            <a:fld id="{12FB0BC6-8CEB-4BF0-93D6-DDE543740053}" type="slidenum">
              <a:rPr lang="de-DE" sz="1000">
                <a:solidFill>
                  <a:srgbClr val="000000"/>
                </a:solidFill>
                <a:latin typeface="Trebuchet MS" pitchFamily="34" charset="0"/>
              </a:rPr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‹nº›</a:t>
            </a:fld>
            <a:endParaRPr lang="de-DE" sz="10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0038" y="315913"/>
            <a:ext cx="85169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do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ct val="0"/>
        </a:spcBef>
        <a:spcAft>
          <a:spcPts val="100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3288" y="3867150"/>
            <a:ext cx="7481887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do título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da estrutura de tópicos</a:t>
            </a:r>
          </a:p>
          <a:p>
            <a:pPr lvl="1"/>
            <a:r>
              <a:rPr lang="en-GB" smtClean="0"/>
              <a:t>2º Nível da estrutura de tópicos</a:t>
            </a:r>
          </a:p>
          <a:p>
            <a:pPr lvl="2"/>
            <a:r>
              <a:rPr lang="en-GB" smtClean="0"/>
              <a:t>3º Nível da estrutura de tópicos</a:t>
            </a:r>
          </a:p>
          <a:p>
            <a:pPr lvl="3"/>
            <a:r>
              <a:rPr lang="en-GB" smtClean="0"/>
              <a:t>4º Nível da estrutura de tópicos</a:t>
            </a:r>
          </a:p>
          <a:p>
            <a:pPr lvl="4"/>
            <a:r>
              <a:rPr lang="en-GB" smtClean="0"/>
              <a:t>5º Nível da estrutura de tópicos</a:t>
            </a:r>
          </a:p>
          <a:p>
            <a:pPr lvl="4"/>
            <a:r>
              <a:rPr lang="en-GB" smtClean="0"/>
              <a:t>6º Nível da estrutura de tópicos</a:t>
            </a:r>
          </a:p>
          <a:p>
            <a:pPr lvl="4"/>
            <a:r>
              <a:rPr lang="en-GB" smtClean="0"/>
              <a:t>7º Nível da estrutura de tópicos</a:t>
            </a:r>
          </a:p>
          <a:p>
            <a:pPr lvl="4"/>
            <a:r>
              <a:rPr lang="en-GB" smtClean="0"/>
              <a:t>8º Nível da estrutura de tópicos</a:t>
            </a:r>
          </a:p>
          <a:p>
            <a:pPr lvl="4"/>
            <a:r>
              <a:rPr lang="en-GB" smtClean="0"/>
              <a:t>9º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FFFFFF"/>
          </a:solidFill>
          <a:latin typeface="Trebuchet MS" pitchFamily="34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ct val="0"/>
        </a:spcBef>
        <a:spcAft>
          <a:spcPts val="100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558800" y="4683125"/>
            <a:ext cx="8107363" cy="779463"/>
          </a:xfrm>
        </p:spPr>
        <p:txBody>
          <a:bodyPr/>
          <a:lstStyle/>
          <a:p>
            <a:pPr algn="ctr" eaLnBrk="1" hangingPunct="1"/>
            <a:r>
              <a:rPr lang="pt-BR" sz="4000" smtClean="0">
                <a:solidFill>
                  <a:srgbClr val="C00000"/>
                </a:solidFill>
              </a:rPr>
              <a:t>Introdução a linguagem Java</a:t>
            </a:r>
            <a:endParaRPr lang="de-DE" sz="3600" smtClean="0">
              <a:solidFill>
                <a:srgbClr val="C00000"/>
              </a:solidFill>
            </a:endParaRPr>
          </a:p>
        </p:txBody>
      </p:sp>
      <p:sp>
        <p:nvSpPr>
          <p:cNvPr id="3075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3111500" y="5372100"/>
            <a:ext cx="2947988" cy="571500"/>
          </a:xfrm>
        </p:spPr>
        <p:txBody>
          <a:bodyPr/>
          <a:lstStyle/>
          <a:p>
            <a:pPr eaLnBrk="1" hangingPunct="1"/>
            <a:r>
              <a:rPr lang="pt-BR" sz="1600" noProof="1" smtClean="0"/>
              <a:t>Prof. Msc Denival A. dos Santos</a:t>
            </a:r>
          </a:p>
          <a:p>
            <a:pPr algn="r" eaLnBrk="1" hangingPunct="1"/>
            <a:endParaRPr lang="de-DE" smtClean="0"/>
          </a:p>
        </p:txBody>
      </p:sp>
      <p:pic>
        <p:nvPicPr>
          <p:cNvPr id="307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3663950"/>
            <a:ext cx="1787525" cy="1019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Desvio condicional com Switch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4076700"/>
            <a:ext cx="8521700" cy="216058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Times New Roman" pitchFamily="18" charset="0"/>
              <a:buChar char="•"/>
            </a:pPr>
            <a:r>
              <a:rPr lang="pt-BR" sz="1800" smtClean="0">
                <a:solidFill>
                  <a:srgbClr val="CC0000"/>
                </a:solidFill>
              </a:rPr>
              <a:t>[expressão ordinal]:</a:t>
            </a:r>
            <a:r>
              <a:rPr lang="pt-BR" sz="1800" smtClean="0"/>
              <a:t> expressão que retorna um valor de algum tipo discreto (inteiro, char);</a:t>
            </a:r>
          </a:p>
          <a:p>
            <a:pPr algn="just" eaLnBrk="1" hangingPunct="1">
              <a:lnSpc>
                <a:spcPct val="80000"/>
              </a:lnSpc>
              <a:buFont typeface="Times New Roman" pitchFamily="18" charset="0"/>
              <a:buChar char="•"/>
            </a:pPr>
            <a:r>
              <a:rPr lang="pt-BR" sz="1800" smtClean="0">
                <a:solidFill>
                  <a:srgbClr val="CC0000"/>
                </a:solidFill>
              </a:rPr>
              <a:t>[valor ordinal X]:</a:t>
            </a:r>
            <a:r>
              <a:rPr lang="pt-BR" sz="1800" smtClean="0"/>
              <a:t> um dos possíveis valores que a expressão pode assumir (deve ser do mesmo tipo);</a:t>
            </a:r>
          </a:p>
          <a:p>
            <a:pPr algn="just" eaLnBrk="1" hangingPunct="1">
              <a:lnSpc>
                <a:spcPct val="80000"/>
              </a:lnSpc>
              <a:buFont typeface="Times New Roman" pitchFamily="18" charset="0"/>
              <a:buChar char="•"/>
            </a:pPr>
            <a:r>
              <a:rPr lang="pt-BR" sz="1800" smtClean="0">
                <a:solidFill>
                  <a:srgbClr val="CC0000"/>
                </a:solidFill>
              </a:rPr>
              <a:t>[diretiva X]:</a:t>
            </a:r>
            <a:r>
              <a:rPr lang="pt-BR" sz="1800" smtClean="0"/>
              <a:t> diretiva ou conjunto de diretivas executadas se a expressão for ordinal igual ao [valor ordinal x];</a:t>
            </a:r>
          </a:p>
          <a:p>
            <a:pPr algn="just" eaLnBrk="1" hangingPunct="1">
              <a:lnSpc>
                <a:spcPct val="80000"/>
              </a:lnSpc>
              <a:buFont typeface="Times New Roman" pitchFamily="18" charset="0"/>
              <a:buChar char="•"/>
            </a:pPr>
            <a:r>
              <a:rPr lang="pt-BR" sz="1800" smtClean="0"/>
              <a:t>O valor é desviado para o case apropriado e continua dali até encontrar um </a:t>
            </a:r>
            <a:r>
              <a:rPr lang="pt-BR" sz="1800" smtClean="0">
                <a:solidFill>
                  <a:srgbClr val="CC0000"/>
                </a:solidFill>
              </a:rPr>
              <a:t>break</a:t>
            </a:r>
            <a:r>
              <a:rPr lang="pt-BR" sz="1800" smtClean="0"/>
              <a:t> ou fim do switch. Ter uma opção default é opcional.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96975"/>
            <a:ext cx="5689600" cy="270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Desvio condicional com Switch - Exemplo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12875"/>
            <a:ext cx="7345362" cy="480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Estrutura do repetição For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3316288"/>
            <a:ext cx="8521700" cy="2879725"/>
          </a:xfrm>
        </p:spPr>
        <p:txBody>
          <a:bodyPr/>
          <a:lstStyle/>
          <a:p>
            <a:pPr eaLnBrk="1" hangingPunct="1">
              <a:buFont typeface="Times New Roman" pitchFamily="18" charset="0"/>
              <a:buChar char="•"/>
            </a:pPr>
            <a:r>
              <a:rPr lang="pt-BR" smtClean="0"/>
              <a:t>[início]: diretiva executada antes do laço começar (geralmente, atribui o valor inicial do contador); </a:t>
            </a:r>
          </a:p>
          <a:p>
            <a:pPr eaLnBrk="1" hangingPunct="1">
              <a:buFont typeface="Times New Roman" pitchFamily="18" charset="0"/>
              <a:buChar char="•"/>
            </a:pPr>
            <a:r>
              <a:rPr lang="pt-BR" smtClean="0"/>
              <a:t>[condição]: expressão de condição de parada do laço (geralmente, comparação com o valor final;</a:t>
            </a:r>
          </a:p>
          <a:p>
            <a:pPr eaLnBrk="1" hangingPunct="1">
              <a:buFont typeface="Times New Roman" pitchFamily="18" charset="0"/>
              <a:buChar char="•"/>
            </a:pPr>
            <a:r>
              <a:rPr lang="pt-BR" smtClean="0"/>
              <a:t>[inc/dec]: diretiva executada antes de começar cada interação do laço (geralmente usada para incrementar ou decrementar o contador);</a:t>
            </a:r>
          </a:p>
          <a:p>
            <a:pPr eaLnBrk="1" hangingPunct="1">
              <a:buFont typeface="Times New Roman" pitchFamily="18" charset="0"/>
              <a:buChar char="•"/>
            </a:pPr>
            <a:r>
              <a:rPr lang="pt-BR" smtClean="0"/>
              <a:t>[diretiva]: diretiva ou bloco de diretivas executadas em cada interação do laço.  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92375"/>
            <a:ext cx="76327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87463"/>
            <a:ext cx="76263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 do repetição For - Exemplo</a:t>
            </a: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20938"/>
            <a:ext cx="74803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 condicional de repetição While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1150" y="1989138"/>
            <a:ext cx="8521700" cy="1800225"/>
          </a:xfrm>
        </p:spPr>
        <p:txBody>
          <a:bodyPr/>
          <a:lstStyle/>
          <a:p>
            <a:pPr algn="just" eaLnBrk="1" hangingPunct="1">
              <a:buFont typeface="Times New Roman" pitchFamily="18" charset="0"/>
              <a:buChar char="•"/>
              <a:defRPr/>
            </a:pPr>
            <a:r>
              <a:rPr lang="pt-BR" sz="1800" dirty="0" smtClean="0">
                <a:solidFill>
                  <a:srgbClr val="CC0000"/>
                </a:solidFill>
              </a:rPr>
              <a:t>[condição]:</a:t>
            </a:r>
            <a:r>
              <a:rPr lang="pt-BR" sz="1800" dirty="0" smtClean="0"/>
              <a:t> expressão de condição de parada do laço (expressão lógica);</a:t>
            </a:r>
          </a:p>
          <a:p>
            <a:pPr algn="just" eaLnBrk="1" hangingPunct="1">
              <a:buFont typeface="Times New Roman" pitchFamily="18" charset="0"/>
              <a:buChar char="•"/>
              <a:defRPr/>
            </a:pPr>
            <a:r>
              <a:rPr lang="pt-BR" sz="1800" dirty="0" smtClean="0">
                <a:solidFill>
                  <a:srgbClr val="CC0000"/>
                </a:solidFill>
              </a:rPr>
              <a:t>[diretiva]:</a:t>
            </a:r>
            <a:r>
              <a:rPr lang="pt-BR" sz="1800" dirty="0" smtClean="0"/>
              <a:t> diretiva ou bloco de diretivas executadas em cada interação do laço. </a:t>
            </a:r>
          </a:p>
          <a:p>
            <a:pPr marL="0" indent="0" algn="just" eaLnBrk="1" hangingPunct="1">
              <a:defRPr/>
            </a:pPr>
            <a:r>
              <a:rPr lang="pt-BR" sz="1800" dirty="0" smtClean="0">
                <a:solidFill>
                  <a:srgbClr val="C00000"/>
                </a:solidFill>
              </a:rPr>
              <a:t>Observação:</a:t>
            </a:r>
            <a:r>
              <a:rPr lang="pt-BR" sz="1800" dirty="0" smtClean="0"/>
              <a:t> O programador deve garantir que a condição se torna falsa em algum momento da diretiva, caso contrário poderá gerar um loop infinito.</a:t>
            </a:r>
          </a:p>
          <a:p>
            <a:pPr marL="0" indent="0" algn="just" eaLnBrk="1" hangingPunct="1">
              <a:defRPr/>
            </a:pPr>
            <a:endParaRPr lang="pt-BR" sz="1800" dirty="0" smtClean="0"/>
          </a:p>
          <a:p>
            <a:pPr marL="0" indent="0" algn="just">
              <a:defRPr/>
            </a:pPr>
            <a:endParaRPr lang="pt-BR" sz="1800" dirty="0"/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1403350"/>
            <a:ext cx="49815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88" y="3789363"/>
            <a:ext cx="2103437" cy="238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 condicional de repetição While - Exemplo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3238"/>
            <a:ext cx="6913563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 condicional de repetição Do ... While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1775" y="1963738"/>
            <a:ext cx="8521700" cy="1800225"/>
          </a:xfrm>
        </p:spPr>
        <p:txBody>
          <a:bodyPr/>
          <a:lstStyle/>
          <a:p>
            <a:pPr algn="just" eaLnBrk="1" hangingPunct="1">
              <a:buFont typeface="Times New Roman" pitchFamily="18" charset="0"/>
              <a:buChar char="•"/>
              <a:defRPr/>
            </a:pPr>
            <a:r>
              <a:rPr lang="pt-BR" sz="1800" dirty="0" smtClean="0">
                <a:solidFill>
                  <a:srgbClr val="CC0000"/>
                </a:solidFill>
              </a:rPr>
              <a:t>[condição]:</a:t>
            </a:r>
            <a:r>
              <a:rPr lang="pt-BR" sz="1800" dirty="0" smtClean="0"/>
              <a:t> expressão de condição de parada do laço (expressão lógica);</a:t>
            </a:r>
          </a:p>
          <a:p>
            <a:pPr algn="just" eaLnBrk="1" hangingPunct="1">
              <a:buFont typeface="Times New Roman" pitchFamily="18" charset="0"/>
              <a:buChar char="•"/>
              <a:defRPr/>
            </a:pPr>
            <a:r>
              <a:rPr lang="pt-BR" sz="1800" dirty="0" smtClean="0">
                <a:solidFill>
                  <a:srgbClr val="CC0000"/>
                </a:solidFill>
              </a:rPr>
              <a:t>[diretiva]:</a:t>
            </a:r>
            <a:r>
              <a:rPr lang="pt-BR" sz="1800" dirty="0" smtClean="0"/>
              <a:t> diretiva ou bloco de diretivas executadas em cada interação do laço. </a:t>
            </a:r>
          </a:p>
          <a:p>
            <a:pPr marL="0" indent="0" algn="just" eaLnBrk="1" hangingPunct="1">
              <a:defRPr/>
            </a:pPr>
            <a:r>
              <a:rPr lang="pt-BR" sz="1800" dirty="0" smtClean="0">
                <a:solidFill>
                  <a:srgbClr val="C00000"/>
                </a:solidFill>
              </a:rPr>
              <a:t>Observação:</a:t>
            </a:r>
            <a:r>
              <a:rPr lang="pt-BR" sz="1800" dirty="0" smtClean="0"/>
              <a:t> O programador deve garantir que a condição se torna falsa em algum momento da diretiva, caso contrário poderá gerar um loop infinito.</a:t>
            </a:r>
          </a:p>
          <a:p>
            <a:pPr>
              <a:defRPr/>
            </a:pPr>
            <a:endParaRPr lang="pt-BR" sz="1800" dirty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1331913"/>
            <a:ext cx="53149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3789363"/>
            <a:ext cx="1655763" cy="279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 condicional de repetição do While - Exemplo</a:t>
            </a:r>
          </a:p>
        </p:txBody>
      </p:sp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44675"/>
            <a:ext cx="7002463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Java - Operadores </a:t>
            </a:r>
            <a:r>
              <a:rPr lang="pt-BR" dirty="0" smtClean="0"/>
              <a:t>relacionais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868863"/>
            <a:ext cx="8521700" cy="1368425"/>
          </a:xfrm>
        </p:spPr>
        <p:txBody>
          <a:bodyPr/>
          <a:lstStyle/>
          <a:p>
            <a:pPr marL="0" indent="0" eaLnBrk="1" hangingPunct="1"/>
            <a:r>
              <a:rPr lang="pt-BR" smtClean="0">
                <a:solidFill>
                  <a:srgbClr val="C00000"/>
                </a:solidFill>
              </a:rPr>
              <a:t>Observações: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pt-BR" smtClean="0"/>
              <a:t>Os parâmetros devem ser de tipos compatíveis;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pt-BR" smtClean="0"/>
              <a:t>Não confunda = (atribuição) com == (igualdade)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12875"/>
            <a:ext cx="7089775" cy="309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Jav</a:t>
            </a:r>
            <a:r>
              <a:rPr lang="pt-BR" dirty="0" smtClean="0"/>
              <a:t>a - </a:t>
            </a:r>
            <a:r>
              <a:rPr lang="pt-BR" dirty="0" smtClean="0"/>
              <a:t>Operadores </a:t>
            </a:r>
            <a:r>
              <a:rPr lang="pt-BR" dirty="0" smtClean="0"/>
              <a:t>lógicos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724400"/>
            <a:ext cx="8521700" cy="1506538"/>
          </a:xfrm>
        </p:spPr>
        <p:txBody>
          <a:bodyPr/>
          <a:lstStyle/>
          <a:p>
            <a:pPr eaLnBrk="1" hangingPunct="1">
              <a:buFont typeface="Times New Roman" pitchFamily="18" charset="0"/>
              <a:buChar char="•"/>
            </a:pPr>
            <a:r>
              <a:rPr lang="pt-BR" smtClean="0"/>
              <a:t>Observações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pt-BR" smtClean="0"/>
              <a:t>Só operam sobre valores lógicos;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pt-BR" smtClean="0"/>
              <a:t>Podem ser combinados em expressões grandes.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4313"/>
            <a:ext cx="7704138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Java - Curto-circuito</a:t>
            </a:r>
            <a:endParaRPr lang="pt-BR" dirty="0" smtClean="0"/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365250"/>
            <a:ext cx="78486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Atribuição composta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489075"/>
            <a:ext cx="8521700" cy="500063"/>
          </a:xfrm>
        </p:spPr>
        <p:txBody>
          <a:bodyPr/>
          <a:lstStyle/>
          <a:p>
            <a:pPr eaLnBrk="1" hangingPunct="1">
              <a:buFont typeface="Times New Roman" pitchFamily="18" charset="0"/>
              <a:buChar char="•"/>
            </a:pPr>
            <a:r>
              <a:rPr lang="pt-BR" smtClean="0"/>
              <a:t>Une-se um operador binário com o sinal de atribuição: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205038"/>
            <a:ext cx="4681538" cy="294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Incremento e decremento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484313"/>
            <a:ext cx="8521700" cy="2300287"/>
          </a:xfrm>
        </p:spPr>
        <p:txBody>
          <a:bodyPr/>
          <a:lstStyle/>
          <a:p>
            <a:pPr algn="just" eaLnBrk="1" hangingPunct="1">
              <a:buFont typeface="Times New Roman" pitchFamily="18" charset="0"/>
              <a:buChar char="•"/>
            </a:pPr>
            <a:r>
              <a:rPr lang="pt-BR" smtClean="0"/>
              <a:t>Somar / subtrair 1 de uma variável inteira é tão comum que ganhou um operador só para isso:</a:t>
            </a:r>
          </a:p>
          <a:p>
            <a:pPr lvl="1" algn="just" eaLnBrk="1" hangingPunct="1">
              <a:buFont typeface="Times New Roman" pitchFamily="18" charset="0"/>
              <a:buChar char="–"/>
            </a:pPr>
            <a:r>
              <a:rPr lang="pt-BR" smtClean="0"/>
              <a:t>++x e x++ equivalem a x = x + 1;</a:t>
            </a:r>
          </a:p>
          <a:p>
            <a:pPr lvl="1" algn="just" eaLnBrk="1" hangingPunct="1">
              <a:buFont typeface="Times New Roman" pitchFamily="18" charset="0"/>
              <a:buChar char="–"/>
            </a:pPr>
            <a:r>
              <a:rPr lang="pt-BR" smtClean="0"/>
              <a:t>--x e x-– equivalem a x = x – 1;</a:t>
            </a:r>
          </a:p>
          <a:p>
            <a:pPr algn="just" eaLnBrk="1" hangingPunct="1">
              <a:buFont typeface="Times New Roman" pitchFamily="18" charset="0"/>
              <a:buChar char="•"/>
            </a:pPr>
            <a:r>
              <a:rPr lang="pt-BR" smtClean="0"/>
              <a:t>Quando parte de uma expressão maior, a forma prefixada é diferente da pós-fixada.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076700"/>
            <a:ext cx="6913562" cy="167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Controle de fluxo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341438"/>
            <a:ext cx="8521700" cy="4457700"/>
          </a:xfrm>
        </p:spPr>
        <p:txBody>
          <a:bodyPr/>
          <a:lstStyle/>
          <a:p>
            <a:pPr algn="just" eaLnBrk="1" hangingPunct="1">
              <a:buFont typeface="Times New Roman" pitchFamily="18" charset="0"/>
              <a:buChar char="•"/>
            </a:pPr>
            <a:r>
              <a:rPr lang="pt-BR" smtClean="0"/>
              <a:t>Linguagens de programação geralmente possuem as seguintes estruturas de controle de fluxo:</a:t>
            </a:r>
          </a:p>
          <a:p>
            <a:pPr lvl="1" algn="just" eaLnBrk="1" hangingPunct="1">
              <a:buFont typeface="Times New Roman" pitchFamily="18" charset="0"/>
              <a:buChar char="–"/>
            </a:pPr>
            <a:r>
              <a:rPr lang="pt-BR" smtClean="0">
                <a:solidFill>
                  <a:srgbClr val="CC0000"/>
                </a:solidFill>
              </a:rPr>
              <a:t>Estrutura de desvio de fluxo:</a:t>
            </a:r>
            <a:r>
              <a:rPr lang="pt-BR" smtClean="0"/>
              <a:t> desvia o fluxo e quebra a estrutura sequencial. </a:t>
            </a:r>
          </a:p>
          <a:p>
            <a:pPr lvl="2" algn="just" eaLnBrk="1" hangingPunct="1">
              <a:buFont typeface="Times New Roman" pitchFamily="18" charset="0"/>
              <a:buChar char="–"/>
            </a:pPr>
            <a:r>
              <a:rPr lang="pt-BR" smtClean="0"/>
              <a:t>Pode ser condicional ou incondicional (break e continue). </a:t>
            </a:r>
          </a:p>
          <a:p>
            <a:pPr lvl="2" algn="just" eaLnBrk="1" hangingPunct="1">
              <a:buFont typeface="Times New Roman" pitchFamily="18" charset="0"/>
              <a:buChar char="–"/>
            </a:pPr>
            <a:r>
              <a:rPr lang="pt-BR" smtClean="0"/>
              <a:t>Em Java temos condicionais o </a:t>
            </a:r>
            <a:r>
              <a:rPr lang="pt-BR" smtClean="0">
                <a:solidFill>
                  <a:srgbClr val="CC0000"/>
                </a:solidFill>
              </a:rPr>
              <a:t>if</a:t>
            </a:r>
            <a:r>
              <a:rPr lang="pt-BR" smtClean="0"/>
              <a:t> e o </a:t>
            </a:r>
            <a:r>
              <a:rPr lang="pt-BR" smtClean="0">
                <a:solidFill>
                  <a:srgbClr val="CC0000"/>
                </a:solidFill>
              </a:rPr>
              <a:t>switch</a:t>
            </a:r>
            <a:r>
              <a:rPr lang="pt-BR" smtClean="0"/>
              <a:t>;</a:t>
            </a:r>
          </a:p>
          <a:p>
            <a:pPr lvl="1" algn="just" eaLnBrk="1" hangingPunct="1">
              <a:buFont typeface="Times New Roman" pitchFamily="18" charset="0"/>
              <a:buChar char="–"/>
            </a:pPr>
            <a:r>
              <a:rPr lang="pt-BR" smtClean="0">
                <a:solidFill>
                  <a:srgbClr val="CC0000"/>
                </a:solidFill>
              </a:rPr>
              <a:t>Estrutura de repetição simples:</a:t>
            </a:r>
            <a:r>
              <a:rPr lang="pt-BR" smtClean="0"/>
              <a:t> repete um ou mais comandos em laços ou loops um número fixo de vezes. </a:t>
            </a:r>
          </a:p>
          <a:p>
            <a:pPr lvl="2" algn="just" eaLnBrk="1" hangingPunct="1">
              <a:buFont typeface="Times New Roman" pitchFamily="18" charset="0"/>
              <a:buChar char="–"/>
            </a:pPr>
            <a:r>
              <a:rPr lang="pt-BR" smtClean="0"/>
              <a:t>Em Java, temos a diretiva </a:t>
            </a:r>
            <a:r>
              <a:rPr lang="pt-BR" smtClean="0">
                <a:solidFill>
                  <a:srgbClr val="CC0000"/>
                </a:solidFill>
              </a:rPr>
              <a:t>for</a:t>
            </a:r>
            <a:r>
              <a:rPr lang="pt-BR" smtClean="0"/>
              <a:t>; </a:t>
            </a:r>
          </a:p>
          <a:p>
            <a:pPr lvl="1" algn="just" eaLnBrk="1" hangingPunct="1">
              <a:buFont typeface="Times New Roman" pitchFamily="18" charset="0"/>
              <a:buChar char="–"/>
            </a:pPr>
            <a:r>
              <a:rPr lang="pt-BR" smtClean="0">
                <a:solidFill>
                  <a:srgbClr val="CC0000"/>
                </a:solidFill>
              </a:rPr>
              <a:t>Estrutura de repetição composto:</a:t>
            </a:r>
            <a:r>
              <a:rPr lang="pt-BR" smtClean="0"/>
              <a:t> semelhante à repetição simples, mas um número indefinido de vezes, associado a uma condição. </a:t>
            </a:r>
          </a:p>
          <a:p>
            <a:pPr lvl="2" algn="just" eaLnBrk="1" hangingPunct="1">
              <a:buFont typeface="Times New Roman" pitchFamily="18" charset="0"/>
              <a:buChar char="–"/>
            </a:pPr>
            <a:r>
              <a:rPr lang="pt-BR" smtClean="0"/>
              <a:t>Em Java temos </a:t>
            </a:r>
            <a:r>
              <a:rPr lang="pt-BR" smtClean="0">
                <a:solidFill>
                  <a:srgbClr val="CC0000"/>
                </a:solidFill>
              </a:rPr>
              <a:t>while</a:t>
            </a:r>
            <a:r>
              <a:rPr lang="pt-BR" smtClean="0"/>
              <a:t> e </a:t>
            </a:r>
            <a:r>
              <a:rPr lang="pt-BR" smtClean="0">
                <a:solidFill>
                  <a:srgbClr val="CC0000"/>
                </a:solidFill>
              </a:rPr>
              <a:t>do while</a:t>
            </a:r>
            <a:r>
              <a:rPr lang="pt-BR" smtClean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Desvio condicional com if</a:t>
            </a:r>
          </a:p>
        </p:txBody>
      </p:sp>
      <p:sp>
        <p:nvSpPr>
          <p:cNvPr id="43011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95288" y="2606675"/>
            <a:ext cx="8450262" cy="1584325"/>
          </a:xfrm>
        </p:spPr>
        <p:txBody>
          <a:bodyPr/>
          <a:lstStyle/>
          <a:p>
            <a:pPr algn="just" eaLnBrk="1" hangingPunct="1">
              <a:buFont typeface="Times New Roman" pitchFamily="18" charset="0"/>
              <a:buChar char="•"/>
            </a:pPr>
            <a:r>
              <a:rPr lang="pt-BR" sz="1800" smtClean="0">
                <a:solidFill>
                  <a:srgbClr val="CC0000"/>
                </a:solidFill>
              </a:rPr>
              <a:t>[expressão]:</a:t>
            </a:r>
            <a:r>
              <a:rPr lang="pt-BR" sz="1800" smtClean="0"/>
              <a:t> expressão lógica avaliada (retorna um valor do tipo boolean);</a:t>
            </a:r>
          </a:p>
          <a:p>
            <a:pPr algn="just" eaLnBrk="1" hangingPunct="1">
              <a:buFont typeface="Times New Roman" pitchFamily="18" charset="0"/>
              <a:buChar char="•"/>
            </a:pPr>
            <a:r>
              <a:rPr lang="pt-BR" sz="1800" smtClean="0">
                <a:solidFill>
                  <a:srgbClr val="CC0000"/>
                </a:solidFill>
              </a:rPr>
              <a:t>[diretiva 1]:</a:t>
            </a:r>
            <a:r>
              <a:rPr lang="pt-BR" sz="1800" smtClean="0"/>
              <a:t> bloco de diretivas executadas se a condição retornar true;</a:t>
            </a:r>
          </a:p>
          <a:p>
            <a:pPr algn="just" eaLnBrk="1" hangingPunct="1">
              <a:buFont typeface="Times New Roman" pitchFamily="18" charset="0"/>
              <a:buChar char="•"/>
            </a:pPr>
            <a:r>
              <a:rPr lang="pt-BR" sz="1800" smtClean="0">
                <a:solidFill>
                  <a:srgbClr val="CC0000"/>
                </a:solidFill>
              </a:rPr>
              <a:t>[diretiva 2]:</a:t>
            </a:r>
            <a:r>
              <a:rPr lang="pt-BR" sz="1800" smtClean="0"/>
              <a:t> bloco de diretivas executadas se a condição retornar false;</a:t>
            </a:r>
          </a:p>
          <a:p>
            <a:pPr algn="just" eaLnBrk="1" hangingPunct="1">
              <a:buFont typeface="Times New Roman" pitchFamily="18" charset="0"/>
              <a:buChar char="•"/>
            </a:pPr>
            <a:r>
              <a:rPr lang="pt-BR" sz="1800" smtClean="0">
                <a:solidFill>
                  <a:srgbClr val="C00000"/>
                </a:solidFill>
              </a:rPr>
              <a:t>Observação: </a:t>
            </a:r>
            <a:r>
              <a:rPr lang="pt-BR" sz="1800" smtClean="0"/>
              <a:t>A parte else é opcional.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8" y="1306513"/>
            <a:ext cx="617855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4338638"/>
            <a:ext cx="5903913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Desvio condicional com If - Exemplo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628775"/>
            <a:ext cx="6129337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Trebuchet MS"/>
        <a:ea typeface=""/>
        <a:cs typeface="Arial"/>
      </a:majorFont>
      <a:minorFont>
        <a:latin typeface="Trebuchet MS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Trebuchet MS"/>
        <a:ea typeface=""/>
        <a:cs typeface="Arial"/>
      </a:majorFont>
      <a:minorFont>
        <a:latin typeface="Trebuchet MS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624</Words>
  <Application>Microsoft Office PowerPoint</Application>
  <PresentationFormat>Apresentação na tela (4:3)</PresentationFormat>
  <Paragraphs>57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Design padrão</vt:lpstr>
      <vt:lpstr>1_Design padrão</vt:lpstr>
      <vt:lpstr>Introdução a linguagem Java</vt:lpstr>
      <vt:lpstr>Java - Operadores relacionais</vt:lpstr>
      <vt:lpstr>Java - Operadores lógicos</vt:lpstr>
      <vt:lpstr>Java - Curto-circuito</vt:lpstr>
      <vt:lpstr>Atribuição composta</vt:lpstr>
      <vt:lpstr>Incremento e decremento</vt:lpstr>
      <vt:lpstr>Controle de fluxo</vt:lpstr>
      <vt:lpstr>Desvio condicional com if</vt:lpstr>
      <vt:lpstr>Desvio condicional com If - Exemplo</vt:lpstr>
      <vt:lpstr>Desvio condicional com Switch</vt:lpstr>
      <vt:lpstr>Desvio condicional com Switch - Exemplo</vt:lpstr>
      <vt:lpstr>Estrutura do repetição For</vt:lpstr>
      <vt:lpstr>Estrutura do repetição For - Exemplo</vt:lpstr>
      <vt:lpstr>Estrutura condicional de repetição While</vt:lpstr>
      <vt:lpstr>Estrutura condicional de repetição While - Exemplo</vt:lpstr>
      <vt:lpstr>Estrutura condicional de repetição Do ... While</vt:lpstr>
      <vt:lpstr>Estrutura condicional de repetição do While - Exemplo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Denival</dc:creator>
  <dc:description>PresentationLoad.com</dc:description>
  <cp:lastModifiedBy>Denival</cp:lastModifiedBy>
  <cp:revision>271</cp:revision>
  <cp:lastPrinted>1601-01-01T00:00:00Z</cp:lastPrinted>
  <dcterms:created xsi:type="dcterms:W3CDTF">2007-11-27T23:54:21Z</dcterms:created>
  <dcterms:modified xsi:type="dcterms:W3CDTF">2015-02-25T19:28:53Z</dcterms:modified>
</cp:coreProperties>
</file>