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0"/>
  </p:notesMasterIdLst>
  <p:sldIdLst>
    <p:sldId id="264" r:id="rId3"/>
    <p:sldId id="257" r:id="rId4"/>
    <p:sldId id="265" r:id="rId5"/>
    <p:sldId id="266" r:id="rId6"/>
    <p:sldId id="258" r:id="rId7"/>
    <p:sldId id="267" r:id="rId8"/>
    <p:sldId id="260" r:id="rId9"/>
    <p:sldId id="269" r:id="rId10"/>
    <p:sldId id="270" r:id="rId11"/>
    <p:sldId id="271" r:id="rId12"/>
    <p:sldId id="28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268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7037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7238" cy="3424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703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+mn-cs"/>
              </a:defRPr>
            </a:lvl1pPr>
          </a:lstStyle>
          <a:p>
            <a:pPr>
              <a:defRPr/>
            </a:pPr>
            <a:fld id="{ED28A483-9113-4281-AA4B-B932540BA158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434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3A6F122-7DC9-43DC-A989-4592EC1CD4FD}" type="slidenum">
              <a:rPr lang="de-DE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de-DE" sz="1200" smtClean="0">
              <a:solidFill>
                <a:schemeClr val="tx1"/>
              </a:solidFill>
            </a:endParaRPr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 anchor="b"/>
          <a:lstStyle>
            <a:lvl1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defTabSz="947738" eaLnBrk="0" hangingPunct="0"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1B06CA5-81B2-409F-B435-DA9E729456C3}" type="slidenum">
              <a:rPr lang="en-GB" sz="1300">
                <a:solidFill>
                  <a:schemeClr val="tx1"/>
                </a:solidFill>
              </a:rPr>
              <a:pPr algn="r" eaLnBrk="1" hangingPunct="1"/>
              <a:t>1</a:t>
            </a:fld>
            <a:endParaRPr lang="en-GB" sz="1300">
              <a:solidFill>
                <a:schemeClr val="tx1"/>
              </a:solidFill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4" tIns="47416" rIns="94824" bIns="47416"/>
          <a:lstStyle/>
          <a:p>
            <a:pPr eaLnBrk="1" hangingPunct="1"/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3FB462-6E29-4BE7-99F6-B6A42EBE9AEA}" type="slidenum">
              <a:rPr lang="de-DE" sz="1200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de-DE" sz="12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F94AA2-ECE8-4809-8BB5-822BFF007124}" type="slidenum">
              <a:rPr lang="en-US" altLang="pt-BR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pt-BR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9BBAE1C-C227-4968-8432-B79A0170B29E}" type="slidenum">
              <a:rPr lang="en-US" altLang="pt-BR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pt-B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FE20F4-F6EB-49B0-9980-A3786E14C147}" type="slidenum">
              <a:rPr lang="de-DE" sz="1200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de-DE" sz="12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43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160327-27C7-40F5-8C62-4763B738D20B}" type="slidenum">
              <a:rPr lang="en-US" altLang="pt-BR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pt-B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5A1B5D-CE4D-41E9-8760-06F7572D1ACD}" type="slidenum">
              <a:rPr lang="de-DE" sz="1200" smtClean="0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</a:t>
            </a:fld>
            <a:endParaRPr lang="de-DE" sz="12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F69EB0-D0A1-4DB4-94F9-A783A9D7289C}" type="slidenum">
              <a:rPr lang="en-US" altLang="pt-BR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pt-B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29057" indent="-280406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2162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570276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18927" indent="-224325" defTabSz="914437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46757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16227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36487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13528" indent="-224325" defTabSz="9144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DD4CED0-16A1-4C0E-B69E-134C44C53CEA}" type="slidenum">
              <a:rPr lang="en-US" altLang="pt-BR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pt-B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05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21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315913"/>
            <a:ext cx="2128838" cy="548163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95275" y="315913"/>
            <a:ext cx="6238875" cy="54816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5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6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1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993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7013" cy="452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13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15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751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33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9661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90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630001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762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6225" y="1604963"/>
            <a:ext cx="2055813" cy="4521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6625" cy="4521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01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3288" y="3867150"/>
            <a:ext cx="7480300" cy="10763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6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007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95275" y="1489075"/>
            <a:ext cx="4183063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30738" y="1489075"/>
            <a:ext cx="4184650" cy="430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65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1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57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08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4113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803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0113" cy="43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19075" y="6365875"/>
            <a:ext cx="1343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000">
                <a:solidFill>
                  <a:srgbClr val="000000"/>
                </a:solidFill>
                <a:latin typeface="Trebuchet MS" pitchFamily="32" charset="0"/>
              </a:rPr>
              <a:t>Página </a:t>
            </a:r>
            <a:r>
              <a:rPr lang="de-DE" sz="1000">
                <a:solidFill>
                  <a:srgbClr val="000000"/>
                </a:solidFill>
                <a:latin typeface="Wingdings" charset="2"/>
              </a:rPr>
              <a:t></a:t>
            </a:r>
            <a:r>
              <a:rPr lang="de-DE" sz="1000">
                <a:solidFill>
                  <a:srgbClr val="000000"/>
                </a:solidFill>
                <a:latin typeface="Trebuchet MS" pitchFamily="32" charset="0"/>
              </a:rPr>
              <a:t> </a:t>
            </a:r>
            <a:fld id="{14A39DDD-1CA2-4BC4-AB3E-DE2BED6B53F9}" type="slidenum">
              <a:rPr lang="de-DE" sz="1000">
                <a:solidFill>
                  <a:srgbClr val="000000"/>
                </a:solidFill>
                <a:latin typeface="Trebuchet MS" pitchFamily="32" charset="0"/>
              </a:rPr>
              <a:pPr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‹nº›</a:t>
            </a:fld>
            <a:endParaRPr lang="de-DE" sz="1000">
              <a:solidFill>
                <a:srgbClr val="000000"/>
              </a:solidFill>
              <a:latin typeface="Trebuchet MS" pitchFamily="32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0038" y="315913"/>
            <a:ext cx="851535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288" y="3867150"/>
            <a:ext cx="7480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do título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formato do texto da estrutura de tópicos</a:t>
            </a:r>
          </a:p>
          <a:p>
            <a:pPr lvl="1"/>
            <a:r>
              <a:rPr lang="en-GB" smtClean="0"/>
              <a:t>2º Nível da estrutura de tópicos</a:t>
            </a:r>
          </a:p>
          <a:p>
            <a:pPr lvl="2"/>
            <a:r>
              <a:rPr lang="en-GB" smtClean="0"/>
              <a:t>3º Nível da estrutura de tópicos</a:t>
            </a:r>
          </a:p>
          <a:p>
            <a:pPr lvl="3"/>
            <a:r>
              <a:rPr lang="en-GB" smtClean="0"/>
              <a:t>4º Nível da estrutura de tópicos</a:t>
            </a:r>
          </a:p>
          <a:p>
            <a:pPr lvl="4"/>
            <a:r>
              <a:rPr lang="en-GB" smtClean="0"/>
              <a:t>5º Nível da estrutura de tópicos</a:t>
            </a:r>
          </a:p>
          <a:p>
            <a:pPr lvl="4"/>
            <a:r>
              <a:rPr lang="en-GB" smtClean="0"/>
              <a:t>6º Nível da estrutura de tópicos</a:t>
            </a:r>
          </a:p>
          <a:p>
            <a:pPr lvl="4"/>
            <a:r>
              <a:rPr lang="en-GB" smtClean="0"/>
              <a:t>7º Nível da estrutura de tópicos</a:t>
            </a:r>
          </a:p>
          <a:p>
            <a:pPr lvl="4"/>
            <a:r>
              <a:rPr lang="en-GB" smtClean="0"/>
              <a:t>8º Nível da estrutura de tópicos</a:t>
            </a:r>
          </a:p>
          <a:p>
            <a:pPr lvl="4"/>
            <a:r>
              <a:rPr lang="en-GB" smtClean="0"/>
              <a:t>9º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 b="1">
          <a:solidFill>
            <a:srgbClr val="FFFFFF"/>
          </a:solidFill>
          <a:latin typeface="Trebuchet MS" pitchFamily="32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ct val="0"/>
        </a:spcBef>
        <a:spcAft>
          <a:spcPts val="100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ct val="0"/>
        </a:spcBef>
        <a:spcAft>
          <a:spcPts val="90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58800" y="4683125"/>
            <a:ext cx="8107363" cy="779463"/>
          </a:xfrm>
        </p:spPr>
        <p:txBody>
          <a:bodyPr/>
          <a:lstStyle/>
          <a:p>
            <a:pPr algn="ctr" eaLnBrk="1" hangingPunct="1"/>
            <a:r>
              <a:rPr lang="pt-BR" sz="4000" dirty="0" err="1" smtClean="0">
                <a:solidFill>
                  <a:srgbClr val="C00000"/>
                </a:solidFill>
              </a:rPr>
              <a:t>Arrays</a:t>
            </a:r>
            <a:r>
              <a:rPr lang="pt-BR" sz="4000" smtClean="0">
                <a:solidFill>
                  <a:srgbClr val="C00000"/>
                </a:solidFill>
              </a:rPr>
              <a:t> em Java</a:t>
            </a:r>
            <a:endParaRPr lang="de-DE" sz="3600" smtClean="0">
              <a:solidFill>
                <a:srgbClr val="C00000"/>
              </a:solidFill>
            </a:endParaRP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3111500" y="5372100"/>
            <a:ext cx="2947988" cy="571500"/>
          </a:xfrm>
        </p:spPr>
        <p:txBody>
          <a:bodyPr/>
          <a:lstStyle/>
          <a:p>
            <a:pPr eaLnBrk="1" hangingPunct="1"/>
            <a:r>
              <a:rPr lang="pt-BR" sz="1600" noProof="1" smtClean="0"/>
              <a:t>Prof. Msc Denival A. dos Santos</a:t>
            </a:r>
          </a:p>
          <a:p>
            <a:pPr algn="r" eaLnBrk="1" hangingPunct="1"/>
            <a:endParaRPr lang="de-DE" smtClean="0"/>
          </a:p>
        </p:txBody>
      </p:sp>
      <p:pic>
        <p:nvPicPr>
          <p:cNvPr id="307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3663950"/>
            <a:ext cx="1787525" cy="1019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err="1"/>
              <a:t>Arrays</a:t>
            </a:r>
            <a:r>
              <a:rPr lang="pt-BR" altLang="pt-BR"/>
              <a:t> multidimensionais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6" y="1412776"/>
            <a:ext cx="9228799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7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>
          <a:xfrm>
            <a:off x="755576" y="2564904"/>
            <a:ext cx="7772400" cy="1500187"/>
          </a:xfrm>
        </p:spPr>
        <p:txBody>
          <a:bodyPr/>
          <a:lstStyle/>
          <a:p>
            <a:pPr algn="ctr"/>
            <a:r>
              <a:rPr lang="pt-BR" sz="4800" dirty="0" smtClean="0">
                <a:solidFill>
                  <a:srgbClr val="C00000"/>
                </a:solidFill>
              </a:rPr>
              <a:t>OO – Orientação a objetos</a:t>
            </a:r>
            <a:endParaRPr lang="pt-BR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521700" cy="2879725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Em orientação a objetos, uma classe é a estrutura que abstrai um conjunto de objetos com características similares.  Uma classe define o comportamento </a:t>
            </a:r>
            <a:r>
              <a:rPr lang="pt-BR" sz="1800" b="1" smtClean="0">
                <a:solidFill>
                  <a:srgbClr val="C00000"/>
                </a:solidFill>
              </a:rPr>
              <a:t>(modelo)</a:t>
            </a:r>
            <a:r>
              <a:rPr lang="pt-BR" sz="1800" smtClean="0"/>
              <a:t> de seus objetos através de métodos e os estados possíveis destes objetos através de atributos; em outras palavras, uma classe descreve os serviços providos por seus objetos e quais informações eles podem armazenar;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Uma classe define o modelo de um objeto, ou seja, todas as características que o objeto contém foram definidas pela classe. É importante considerar que uma classe não representa nenhum objeto em particular, pois é só um modelo;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Classes são utilizadas por linguagens OO para modelar tipos compostos.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4148138"/>
            <a:ext cx="523875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65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 de uma classe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052763"/>
            <a:ext cx="8521700" cy="2663825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Uso da palavra reservada </a:t>
            </a:r>
            <a:r>
              <a:rPr lang="pt-BR" b="1" smtClean="0">
                <a:solidFill>
                  <a:srgbClr val="CC0000"/>
                </a:solidFill>
              </a:rPr>
              <a:t>class</a:t>
            </a:r>
            <a:r>
              <a:rPr lang="pt-BR" smtClean="0"/>
              <a:t>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Depois de definida a classe, podemos definir variáveis (referências) e criar objetos;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mtClean="0"/>
              <a:t>Uma classe pode ter dois tipos de membros: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b="1" smtClean="0">
                <a:solidFill>
                  <a:srgbClr val="CC0000"/>
                </a:solidFill>
              </a:rPr>
              <a:t>Variáveis (em OO: “Atributos”):</a:t>
            </a:r>
            <a:r>
              <a:rPr lang="pt-BR" smtClean="0"/>
              <a:t> são como partes de um tipo composto;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b="1" smtClean="0">
                <a:solidFill>
                  <a:srgbClr val="CC0000"/>
                </a:solidFill>
              </a:rPr>
              <a:t>Funções (em OO: “Métodos”):</a:t>
            </a:r>
            <a:r>
              <a:rPr lang="pt-BR" smtClean="0"/>
              <a:t> são sub-rotinas que podem ser executadas no contexto de uma classe/objeto.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6327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14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– Instância de classe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503363"/>
            <a:ext cx="8521700" cy="38846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O termo objeto e instância são sinônimos;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Em Java, com exceção dos tipos primitivos, tudo é objeto;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Para criar um novo objeto, devemos especificar de qual classe ele será;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Um objeto passa a existir a partir de um </a:t>
            </a:r>
            <a:r>
              <a:rPr lang="pt-BR" sz="1800" b="1" smtClean="0">
                <a:solidFill>
                  <a:srgbClr val="CC0000"/>
                </a:solidFill>
              </a:rPr>
              <a:t>“molde ou modelo”</a:t>
            </a:r>
            <a:r>
              <a:rPr lang="pt-BR" sz="1800" smtClean="0"/>
              <a:t>. Este “molde”, definido como classe, define os limites, seus atributos suas funções;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Podem ser criados vários objetos ou instâncias de uma classe;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No momento da execução do programa a classe é apenas o que define como um objeto será, ela não ocupa espaço na memória do programa. Um objetos instanciado com o tipo de uma classe sim ocupa espaço na memória do programa;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Objetos são criados com o operador especial “</a:t>
            </a:r>
            <a:r>
              <a:rPr lang="pt-BR" sz="1800" b="1" smtClean="0">
                <a:solidFill>
                  <a:srgbClr val="CC0000"/>
                </a:solidFill>
              </a:rPr>
              <a:t>new</a:t>
            </a:r>
            <a:r>
              <a:rPr lang="pt-BR" sz="1800" smtClean="0"/>
              <a:t>”;	onde se cria o objeto na memória e retorna uma referência ao objetos criado.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45125"/>
            <a:ext cx="68961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1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- O valor null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521700" cy="2660650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dirty="0" smtClean="0"/>
              <a:t>O valor default para atributos referência (objetos) é </a:t>
            </a:r>
            <a:r>
              <a:rPr lang="pt-BR" b="1" dirty="0" err="1" smtClean="0">
                <a:solidFill>
                  <a:srgbClr val="CC0000"/>
                </a:solidFill>
              </a:rPr>
              <a:t>null</a:t>
            </a:r>
            <a:r>
              <a:rPr lang="pt-BR" dirty="0" smtClean="0"/>
              <a:t>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dirty="0" smtClean="0"/>
              <a:t>O “objeto nulo” é uma referência que não aponta para nenhum objeto;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dirty="0" smtClean="0"/>
              <a:t>Usar uma referência nula como se ela aponta-se para um objeto causa um erro de </a:t>
            </a:r>
            <a:r>
              <a:rPr lang="pt-BR" b="1" dirty="0" err="1" smtClean="0">
                <a:solidFill>
                  <a:srgbClr val="CC0000"/>
                </a:solidFill>
              </a:rPr>
              <a:t>NullPointerException</a:t>
            </a:r>
            <a:r>
              <a:rPr lang="pt-BR" dirty="0" smtClean="0"/>
              <a:t>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b="1" dirty="0" smtClean="0">
                <a:solidFill>
                  <a:srgbClr val="CC0000"/>
                </a:solidFill>
              </a:rPr>
              <a:t>Observação:</a:t>
            </a:r>
          </a:p>
          <a:p>
            <a:pPr lvl="1" algn="just" eaLnBrk="1" hangingPunct="1"/>
            <a:r>
              <a:rPr lang="pt-BR" dirty="0" smtClean="0">
                <a:solidFill>
                  <a:schemeClr val="tx1"/>
                </a:solidFill>
              </a:rPr>
              <a:t>Quando construímos um novo objeto, os atributos da classe são zerados (inicializados com seus valores default: (0, false, </a:t>
            </a:r>
            <a:r>
              <a:rPr lang="pt-BR" dirty="0" err="1" smtClean="0">
                <a:solidFill>
                  <a:schemeClr val="tx1"/>
                </a:solidFill>
              </a:rPr>
              <a:t>null</a:t>
            </a:r>
            <a:r>
              <a:rPr lang="pt-BR" dirty="0" smtClean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797425"/>
            <a:ext cx="63436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9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Atributos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990975"/>
            <a:ext cx="62642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21700" cy="2732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Os atributos em POO são os elementos que definem a estrutura de uma classe. Os atributos também são conhecidos como variáveis de classe, e podem ser divididos em: </a:t>
            </a:r>
          </a:p>
          <a:p>
            <a:pPr lvl="1" algn="just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pt-BR" b="1" smtClean="0">
                <a:solidFill>
                  <a:srgbClr val="CC0000"/>
                </a:solidFill>
              </a:rPr>
              <a:t>Atributo de instância:</a:t>
            </a:r>
            <a:r>
              <a:rPr lang="pt-BR" smtClean="0">
                <a:solidFill>
                  <a:srgbClr val="CC0000"/>
                </a:solidFill>
              </a:rPr>
              <a:t> </a:t>
            </a:r>
            <a:r>
              <a:rPr lang="pt-BR" smtClean="0">
                <a:solidFill>
                  <a:schemeClr val="tx1"/>
                </a:solidFill>
              </a:rPr>
              <a:t>determinam o estado de cada objeto;</a:t>
            </a:r>
          </a:p>
          <a:p>
            <a:pPr lvl="1" algn="just" eaLnBrk="1" hangingPunct="1">
              <a:lnSpc>
                <a:spcPct val="90000"/>
              </a:lnSpc>
              <a:buFont typeface="Times New Roman" pitchFamily="18" charset="0"/>
              <a:buChar char="–"/>
            </a:pPr>
            <a:r>
              <a:rPr lang="pt-BR" b="1" smtClean="0">
                <a:solidFill>
                  <a:srgbClr val="CC0000"/>
                </a:solidFill>
              </a:rPr>
              <a:t>Atributo de classe</a:t>
            </a:r>
            <a:r>
              <a:rPr lang="pt-BR" b="1" smtClean="0"/>
              <a:t>:</a:t>
            </a:r>
            <a:r>
              <a:rPr lang="pt-BR" smtClean="0"/>
              <a:t> possui um estado que é compartilhado por todos os objetos de uma classe. Podem ser chamados também de atributos estáticos ou constantes. </a:t>
            </a:r>
            <a:endParaRPr lang="pt-BR" sz="1600" smtClean="0"/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Um atributo é um dado para o qual cada objeto tem seu próprio valor;</a:t>
            </a:r>
          </a:p>
          <a:p>
            <a:pPr algn="just" eaLnBrk="1" hangingPunct="1">
              <a:lnSpc>
                <a:spcPct val="90000"/>
              </a:lnSpc>
              <a:buFont typeface="Times New Roman" pitchFamily="18" charset="0"/>
              <a:buChar char="•"/>
            </a:pPr>
            <a:r>
              <a:rPr lang="pt-BR" sz="1800" smtClean="0"/>
              <a:t>Acesso aos atributos de uma classe se dar via operador de seleção </a:t>
            </a:r>
            <a:r>
              <a:rPr lang="pt-BR" sz="1800" b="1" smtClean="0">
                <a:solidFill>
                  <a:srgbClr val="CC0000"/>
                </a:solidFill>
              </a:rPr>
              <a:t>“.”</a:t>
            </a:r>
            <a:r>
              <a:rPr lang="pt-BR" sz="18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3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Atributos</a:t>
            </a:r>
          </a:p>
        </p:txBody>
      </p:sp>
      <p:pic>
        <p:nvPicPr>
          <p:cNvPr id="92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66960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9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11275"/>
            <a:ext cx="8521700" cy="3744913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Em POO, um método é uma sub-rotina que é executada por um objeto ao receber uma mensagem. Os métodos determinam o comportamento dos objetos de uma classe e são análogos às funções ou procedimentos da programação estruturada;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O </a:t>
            </a:r>
            <a:r>
              <a:rPr lang="pt-BR" sz="1800" b="1" smtClean="0">
                <a:solidFill>
                  <a:srgbClr val="CC0000"/>
                </a:solidFill>
              </a:rPr>
              <a:t>envio de mensagens</a:t>
            </a:r>
            <a:r>
              <a:rPr lang="pt-BR" sz="1800" smtClean="0"/>
              <a:t> (chamado de método) pode alterar o estado de um objeto;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Para especificar um método, especificamos: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z="1600" smtClean="0"/>
              <a:t>Seu tipo de retorno;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z="1600" smtClean="0"/>
              <a:t>Seu nome;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z="1600" smtClean="0"/>
              <a:t>Seus parâmetros;</a:t>
            </a:r>
          </a:p>
          <a:p>
            <a:pPr lvl="1" algn="just" eaLnBrk="1" hangingPunct="1">
              <a:buFont typeface="Times New Roman" pitchFamily="18" charset="0"/>
              <a:buChar char="–"/>
            </a:pPr>
            <a:r>
              <a:rPr lang="pt-BR" sz="1600" smtClean="0"/>
              <a:t>Sua implementação. 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5172075"/>
            <a:ext cx="6905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9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- Exemplo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55725"/>
            <a:ext cx="7127875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8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8525" cy="531812"/>
          </a:xfrm>
        </p:spPr>
        <p:txBody>
          <a:bodyPr lIns="90000" rIns="900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3200" dirty="0" smtClean="0"/>
              <a:t>Vetores são objetos - </a:t>
            </a:r>
            <a:r>
              <a:rPr lang="pt-BR" sz="3200" dirty="0" err="1" smtClean="0"/>
              <a:t>Arrays</a:t>
            </a:r>
            <a:endParaRPr lang="pt-BR" sz="3200" dirty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95275" y="1302035"/>
            <a:ext cx="8523288" cy="5079293"/>
          </a:xfrm>
        </p:spPr>
        <p:txBody>
          <a:bodyPr lIns="90000" tIns="46800" rIns="90000" bIns="46800"/>
          <a:lstStyle/>
          <a:p>
            <a:pPr marL="339725" indent="-339725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Praticamente todas as LPs dão suporte a vetores;</a:t>
            </a:r>
          </a:p>
          <a:p>
            <a:pPr marL="339725" indent="-339725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A forma mais eficiente de trabalhar com coleções de elementos em Java é através da construção de vetores (</a:t>
            </a:r>
            <a:r>
              <a:rPr lang="pt-BR" dirty="0" err="1" smtClean="0"/>
              <a:t>Arrays</a:t>
            </a:r>
            <a:r>
              <a:rPr lang="pt-BR" dirty="0" smtClean="0"/>
              <a:t>);</a:t>
            </a:r>
          </a:p>
          <a:p>
            <a:pPr marL="339725" indent="-339725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Em </a:t>
            </a:r>
            <a:r>
              <a:rPr lang="pt-BR" dirty="0" err="1" smtClean="0"/>
              <a:t>java</a:t>
            </a:r>
            <a:r>
              <a:rPr lang="pt-BR" dirty="0" smtClean="0"/>
              <a:t>, </a:t>
            </a:r>
            <a:r>
              <a:rPr lang="pt-BR" dirty="0" err="1" smtClean="0"/>
              <a:t>array</a:t>
            </a:r>
            <a:r>
              <a:rPr lang="pt-BR" dirty="0" smtClean="0"/>
              <a:t> são objetos que armazenam múltiplas variáveis do mesmo tipo ou do mesmo </a:t>
            </a:r>
            <a:r>
              <a:rPr lang="pt-BR" dirty="0" err="1" smtClean="0"/>
              <a:t>sub-tipo</a:t>
            </a:r>
            <a:r>
              <a:rPr lang="pt-BR" dirty="0" smtClean="0"/>
              <a:t>;</a:t>
            </a:r>
          </a:p>
          <a:p>
            <a:pPr marL="339725" lvl="1" indent="-3397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altLang="pt-BR" dirty="0"/>
              <a:t>É um objeto, daí ser considerado </a:t>
            </a:r>
            <a:r>
              <a:rPr lang="pt-BR" altLang="pt-BR" i="1" dirty="0"/>
              <a:t>tipo por </a:t>
            </a:r>
            <a:r>
              <a:rPr lang="pt-BR" altLang="pt-BR" i="1" dirty="0" smtClean="0"/>
              <a:t>referência</a:t>
            </a:r>
            <a:endParaRPr lang="pt-BR" dirty="0" smtClean="0"/>
          </a:p>
          <a:p>
            <a:pPr marL="339725" indent="-339725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Um </a:t>
            </a:r>
            <a:r>
              <a:rPr lang="pt-BR" dirty="0" err="1" smtClean="0"/>
              <a:t>array</a:t>
            </a:r>
            <a:r>
              <a:rPr lang="pt-BR" dirty="0" smtClean="0"/>
              <a:t> é um objeto que armazena um número pré-definido de elementos, isto é, o seu tamanho é definido no momento da sua </a:t>
            </a:r>
            <a:r>
              <a:rPr lang="pt-BR" dirty="0" err="1" smtClean="0"/>
              <a:t>contrução</a:t>
            </a:r>
            <a:r>
              <a:rPr lang="pt-BR" dirty="0" smtClean="0"/>
              <a:t>. </a:t>
            </a:r>
          </a:p>
          <a:p>
            <a:pPr marL="339725" indent="-339725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Etapas da concepção dos vetores:</a:t>
            </a:r>
          </a:p>
          <a:p>
            <a:pPr marL="741363" lvl="1" indent="-284163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Declaração: Etapa em que a referência do </a:t>
            </a:r>
            <a:r>
              <a:rPr lang="pt-BR" dirty="0" err="1" smtClean="0"/>
              <a:t>array</a:t>
            </a:r>
            <a:r>
              <a:rPr lang="pt-BR" dirty="0" smtClean="0"/>
              <a:t> é declarada;</a:t>
            </a:r>
          </a:p>
          <a:p>
            <a:pPr marL="741363" lvl="1" indent="-284163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Construção: Aqui é definido o tamanho e instanciado o </a:t>
            </a:r>
            <a:r>
              <a:rPr lang="pt-BR" dirty="0" err="1" smtClean="0"/>
              <a:t>array</a:t>
            </a:r>
            <a:r>
              <a:rPr lang="pt-BR" dirty="0" smtClean="0"/>
              <a:t>;</a:t>
            </a:r>
          </a:p>
          <a:p>
            <a:pPr marL="741363" lvl="1" indent="-284163" algn="just" eaLnBrk="1" hangingPunct="1">
              <a:lnSpc>
                <a:spcPct val="90000"/>
              </a:lnSpc>
              <a:spcBef>
                <a:spcPts val="500"/>
              </a:spcBef>
              <a:buSzPct val="75000"/>
              <a:buFont typeface="Wingdings" charset="2"/>
              <a:buChar char="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pt-BR" dirty="0" smtClean="0"/>
              <a:t>Inicialização: Os elementos são inseridos no </a:t>
            </a:r>
            <a:r>
              <a:rPr lang="pt-BR" dirty="0" err="1" smtClean="0"/>
              <a:t>array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- Parâmetros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21700" cy="792163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Especificados na assinatura do método;</a:t>
            </a:r>
          </a:p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Cada um tem um tipo (primitivo ou objeto);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92375"/>
            <a:ext cx="7705725" cy="364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44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- Passagem de parâmetros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21700" cy="1579563"/>
          </a:xfrm>
        </p:spPr>
        <p:txBody>
          <a:bodyPr/>
          <a:lstStyle/>
          <a:p>
            <a:pPr eaLnBrk="1" hangingPunct="1">
              <a:buFont typeface="Times New Roman" pitchFamily="18" charset="0"/>
              <a:buChar char="•"/>
            </a:pPr>
            <a:r>
              <a:rPr lang="pt-BR" smtClean="0"/>
              <a:t>Funciona como uma atribuição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Tipos devem ser compatíveis;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Tipos primitivos recebem cópias dos valores;</a:t>
            </a:r>
          </a:p>
          <a:p>
            <a:pPr lvl="1" eaLnBrk="1" hangingPunct="1">
              <a:buFont typeface="Times New Roman" pitchFamily="18" charset="0"/>
              <a:buChar char="–"/>
            </a:pPr>
            <a:r>
              <a:rPr lang="pt-BR" smtClean="0"/>
              <a:t>Tipos referência recebem cópias das referências;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755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9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- Passagem de parâmetros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3887787" cy="304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149725"/>
            <a:ext cx="5976937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6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Métodos - Retorno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275" y="1489075"/>
            <a:ext cx="8521700" cy="1435100"/>
          </a:xfrm>
        </p:spPr>
        <p:txBody>
          <a:bodyPr/>
          <a:lstStyle/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Podemos observar que um método pode retornar um valor usando o comando </a:t>
            </a:r>
            <a:r>
              <a:rPr lang="pt-BR" sz="1800" b="1" smtClean="0">
                <a:solidFill>
                  <a:srgbClr val="CC0000"/>
                </a:solidFill>
              </a:rPr>
              <a:t>return</a:t>
            </a:r>
            <a:r>
              <a:rPr lang="pt-BR" sz="1800" smtClean="0"/>
              <a:t>;</a:t>
            </a:r>
          </a:p>
          <a:p>
            <a:pPr algn="just" eaLnBrk="1" hangingPunct="1">
              <a:buFont typeface="Times New Roman" pitchFamily="18" charset="0"/>
              <a:buChar char="•"/>
            </a:pPr>
            <a:r>
              <a:rPr lang="pt-BR" sz="1800" smtClean="0"/>
              <a:t>Em métodos que não necessitam retornar valores (</a:t>
            </a:r>
            <a:r>
              <a:rPr lang="pt-BR" sz="1800" b="1" smtClean="0">
                <a:solidFill>
                  <a:srgbClr val="CC0000"/>
                </a:solidFill>
              </a:rPr>
              <a:t>void</a:t>
            </a:r>
            <a:r>
              <a:rPr lang="pt-BR" sz="1800" smtClean="0"/>
              <a:t>), </a:t>
            </a:r>
            <a:r>
              <a:rPr lang="pt-BR" sz="1800" b="1" smtClean="0">
                <a:solidFill>
                  <a:srgbClr val="CC0000"/>
                </a:solidFill>
              </a:rPr>
              <a:t>return</a:t>
            </a:r>
            <a:r>
              <a:rPr lang="pt-BR" sz="1800" smtClean="0"/>
              <a:t> (opcional) indica que o método deve ser interrompido.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919413"/>
            <a:ext cx="4105275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5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MCT – (Modelo – Controlador – Teste)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2060575"/>
            <a:ext cx="8521700" cy="2952750"/>
          </a:xfrm>
        </p:spPr>
        <p:txBody>
          <a:bodyPr/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dirty="0" smtClean="0"/>
              <a:t>Para um melhor entendimento dos próximos módulos desta disciplina, </a:t>
            </a:r>
            <a:r>
              <a:rPr lang="pt-BR" smtClean="0"/>
              <a:t>iremos criar um </a:t>
            </a:r>
            <a:r>
              <a:rPr lang="pt-BR" dirty="0" smtClean="0"/>
              <a:t>modelo de organização do código (</a:t>
            </a:r>
            <a:r>
              <a:rPr lang="pt-BR" b="1" dirty="0" smtClean="0">
                <a:solidFill>
                  <a:srgbClr val="C00000"/>
                </a:solidFill>
              </a:rPr>
              <a:t>MCT</a:t>
            </a:r>
            <a:r>
              <a:rPr lang="pt-BR" dirty="0" smtClean="0"/>
              <a:t>), baseado no modelo de arquitetura de software MVC (Modelo-</a:t>
            </a:r>
            <a:r>
              <a:rPr lang="pt-BR" dirty="0" err="1" smtClean="0"/>
              <a:t>View</a:t>
            </a:r>
            <a:r>
              <a:rPr lang="pt-BR" dirty="0" smtClean="0"/>
              <a:t>-</a:t>
            </a:r>
            <a:r>
              <a:rPr lang="pt-BR" dirty="0" err="1" smtClean="0"/>
              <a:t>Controller</a:t>
            </a:r>
            <a:r>
              <a:rPr lang="pt-BR" dirty="0" smtClean="0"/>
              <a:t>).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pt-BR" dirty="0" smtClean="0"/>
              <a:t>Onde: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pt-BR" b="1" dirty="0" smtClean="0">
                <a:solidFill>
                  <a:srgbClr val="C00000"/>
                </a:solidFill>
              </a:rPr>
              <a:t>M (modelo) </a:t>
            </a:r>
            <a:r>
              <a:rPr lang="pt-BR" dirty="0" smtClean="0"/>
              <a:t>– consistira dos atributos que comporão a classe  que será modelo dos objetos que serão instanciados. 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pt-BR" b="1" dirty="0" smtClean="0">
                <a:solidFill>
                  <a:srgbClr val="C00000"/>
                </a:solidFill>
              </a:rPr>
              <a:t>C (controlador) </a:t>
            </a:r>
            <a:r>
              <a:rPr lang="pt-BR" dirty="0" smtClean="0"/>
              <a:t>– controlará os objetos criados a partir do nosso modelo.</a:t>
            </a:r>
          </a:p>
          <a:p>
            <a:pPr lvl="1" algn="just" eaLnBrk="1" hangingPunct="1">
              <a:buFont typeface="Arial" pitchFamily="34" charset="0"/>
              <a:buChar char="•"/>
              <a:defRPr/>
            </a:pPr>
            <a:r>
              <a:rPr lang="pt-BR" b="1" dirty="0" smtClean="0">
                <a:solidFill>
                  <a:srgbClr val="C00000"/>
                </a:solidFill>
              </a:rPr>
              <a:t>T (teste) </a:t>
            </a:r>
            <a:r>
              <a:rPr lang="pt-BR" dirty="0" smtClean="0"/>
              <a:t>– interface de teste das funcionalidades do controlador.</a:t>
            </a:r>
          </a:p>
          <a:p>
            <a:pPr marL="0" indent="0" algn="just" eaLnBrk="1" hangingPunct="1">
              <a:defRPr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7649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MCT - Modelo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239713" y="2133600"/>
            <a:ext cx="8521700" cy="1147763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pt-BR" smtClean="0"/>
              <a:t>Servirá para armazenar as características (atributos) que todos os objetos deste tipo (modelo) iram possuir.</a:t>
            </a:r>
          </a:p>
          <a:p>
            <a:pPr eaLnBrk="1" hangingPunct="1">
              <a:buFont typeface="Arial" charset="0"/>
              <a:buChar char="•"/>
            </a:pPr>
            <a:r>
              <a:rPr lang="pt-BR" smtClean="0"/>
              <a:t>Exemplo: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57563"/>
            <a:ext cx="25368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7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MCT - Controlador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95275" y="1489075"/>
            <a:ext cx="8521700" cy="1076325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pt-BR" smtClean="0"/>
              <a:t>Servirá para demonstrar a forma de controle e armazenamentos dos objetos criados a partir de um modelo.</a:t>
            </a:r>
          </a:p>
          <a:p>
            <a:pPr eaLnBrk="1" hangingPunct="1">
              <a:buFont typeface="Arial" charset="0"/>
              <a:buChar char="•"/>
            </a:pPr>
            <a:r>
              <a:rPr lang="pt-BR" smtClean="0"/>
              <a:t>Exemplo: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564904"/>
            <a:ext cx="567328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MCT - Teste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1157288"/>
            <a:ext cx="8521700" cy="1147762"/>
          </a:xfrm>
        </p:spPr>
        <p:txBody>
          <a:bodyPr/>
          <a:lstStyle/>
          <a:p>
            <a:pPr algn="just" eaLnBrk="1" hangingPunct="1">
              <a:buFont typeface="Arial" charset="0"/>
              <a:buChar char="•"/>
            </a:pPr>
            <a:r>
              <a:rPr lang="pt-BR" sz="1800" smtClean="0"/>
              <a:t>Servirá para realizar os testes do controlador através da chamada aos métodos implementados.</a:t>
            </a:r>
          </a:p>
          <a:p>
            <a:pPr eaLnBrk="1" hangingPunct="1">
              <a:buFont typeface="Arial" charset="0"/>
              <a:buChar char="•"/>
            </a:pPr>
            <a:r>
              <a:rPr lang="pt-BR" sz="1800" smtClean="0"/>
              <a:t>Exemplo: 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1938338"/>
            <a:ext cx="62865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2E8D3EF3-B7EA-49CB-B3B7-5ABD9D53B831}" type="slidenum">
              <a:rPr lang="en-US" altLang="pt-BR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pt-BR" sz="1200" smtClean="0">
              <a:solidFill>
                <a:schemeClr val="tx1"/>
              </a:solidFill>
            </a:endParaRPr>
          </a:p>
        </p:txBody>
      </p:sp>
      <p:pic>
        <p:nvPicPr>
          <p:cNvPr id="11268" name="Picture 1028" descr="07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4953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Arrays</a:t>
            </a:r>
            <a:r>
              <a:rPr lang="pt-BR" dirty="0" smtClean="0"/>
              <a:t> unidimensional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44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buChar char="•"/>
              <a:defRPr sz="32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8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E77A483C-75AB-4601-B94C-AA88CC5A13B7}" type="slidenum">
              <a:rPr lang="en-US" altLang="pt-BR" sz="1200" b="0" smtClean="0">
                <a:solidFill>
                  <a:schemeClr val="tx1"/>
                </a:solidFill>
                <a:latin typeface="Arial" charset="0"/>
              </a:rPr>
              <a:pPr eaLnBrk="1" hangingPunct="1">
                <a:buFontTx/>
                <a:buNone/>
              </a:pPr>
              <a:t>4</a:t>
            </a:fld>
            <a:endParaRPr lang="en-US" altLang="pt-BR" sz="1200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err="1" smtClean="0"/>
              <a:t>Arrays</a:t>
            </a:r>
            <a:endParaRPr lang="en-US" altLang="pt-BR" dirty="0" smtClean="0"/>
          </a:p>
        </p:txBody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56792"/>
            <a:ext cx="8305800" cy="438680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sz="2400" dirty="0" smtClean="0"/>
              <a:t>Declarando e criando </a:t>
            </a:r>
            <a:r>
              <a:rPr lang="pt-BR" altLang="pt-BR" sz="2400" dirty="0" err="1" smtClean="0"/>
              <a:t>arrays</a:t>
            </a:r>
            <a:r>
              <a:rPr lang="pt-BR" altLang="pt-BR" sz="2400" dirty="0" smtClean="0"/>
              <a:t>:</a:t>
            </a:r>
            <a:endParaRPr lang="en-US" altLang="pt-BR" sz="2400" dirty="0" smtClean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b="0" dirty="0" err="1" smtClean="0"/>
              <a:t>Arrays</a:t>
            </a:r>
            <a:r>
              <a:rPr lang="pt-BR" altLang="pt-BR" sz="2400" b="0" dirty="0" smtClean="0"/>
              <a:t> são objetos que ocupam memória.</a:t>
            </a:r>
            <a:endParaRPr lang="en-US" altLang="pt-BR" sz="2400" b="0" dirty="0" smtClean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b="0" dirty="0" smtClean="0"/>
              <a:t>São criados dinamicamente com a palavra-chave </a:t>
            </a:r>
            <a:r>
              <a:rPr lang="pt-BR" altLang="pt-BR" sz="2400" b="0" noProof="1" smtClean="0">
                <a:latin typeface="Lucida Console" pitchFamily="49" charset="0"/>
              </a:rPr>
              <a:t>new</a:t>
            </a:r>
            <a:r>
              <a:rPr lang="pt-BR" altLang="pt-BR" sz="2400" b="0" dirty="0" smtClean="0"/>
              <a:t>:</a:t>
            </a:r>
            <a:endParaRPr lang="en-US" altLang="pt-BR" sz="2400" b="0" dirty="0" smtClean="0">
              <a:latin typeface="Lucida Console" pitchFamily="49" charset="0"/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en-US" altLang="pt-BR" b="0" dirty="0" smtClean="0">
                <a:solidFill>
                  <a:schemeClr val="hlink"/>
                </a:solidFill>
                <a:latin typeface="Lucida Console" pitchFamily="49" charset="0"/>
              </a:rPr>
              <a:t>	 </a:t>
            </a:r>
            <a:r>
              <a:rPr lang="en-US" altLang="pt-BR" b="0" noProof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latin typeface="Lucida Console" pitchFamily="49" charset="0"/>
              </a:rPr>
              <a:t>c[]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latin typeface="Lucida Console" pitchFamily="49" charset="0"/>
              </a:rPr>
              <a:t>=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pt-BR" b="0" noProof="1" smtClean="0">
                <a:latin typeface="Lucida Console" pitchFamily="49" charset="0"/>
              </a:rPr>
              <a:t>[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99FF"/>
                </a:solidFill>
                <a:latin typeface="Lucida Console" pitchFamily="49" charset="0"/>
              </a:rPr>
              <a:t>12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latin typeface="Lucida Console" pitchFamily="49" charset="0"/>
              </a:rPr>
              <a:t>];</a:t>
            </a:r>
            <a:endParaRPr lang="pt-BR" altLang="pt-BR" b="0" dirty="0" smtClean="0">
              <a:solidFill>
                <a:srgbClr val="000000"/>
              </a:solidFill>
            </a:endParaRPr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pt-BR" altLang="pt-BR" b="0" dirty="0" smtClean="0">
                <a:solidFill>
                  <a:srgbClr val="000000"/>
                </a:solidFill>
              </a:rPr>
              <a:t>Equivalente a:</a:t>
            </a:r>
            <a:br>
              <a:rPr lang="pt-BR" altLang="pt-BR" b="0" dirty="0" smtClean="0">
                <a:solidFill>
                  <a:srgbClr val="000000"/>
                </a:solidFill>
              </a:rPr>
            </a:br>
            <a:r>
              <a:rPr lang="pt-BR" altLang="pt-BR" b="0" dirty="0" smtClean="0">
                <a:solidFill>
                  <a:srgbClr val="000000"/>
                </a:solidFill>
              </a:rPr>
              <a:t> </a:t>
            </a:r>
            <a:r>
              <a:rPr lang="pt-BR" altLang="pt-BR" b="0" noProof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pt-BR" altLang="pt-BR" b="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000000"/>
                </a:solidFill>
                <a:latin typeface="Lucida Console" pitchFamily="49" charset="0"/>
              </a:rPr>
              <a:t>c[];</a:t>
            </a:r>
            <a:r>
              <a:rPr lang="pt-BR" altLang="pt-BR" b="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//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declara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a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variável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array</a:t>
            </a:r>
            <a:r>
              <a:rPr lang="pt-BR" altLang="pt-BR" b="0" dirty="0" smtClean="0">
                <a:solidFill>
                  <a:srgbClr val="000000"/>
                </a:solidFill>
                <a:latin typeface="Lucida Console" pitchFamily="49" charset="0"/>
              </a:rPr>
              <a:t/>
            </a:r>
            <a:br>
              <a:rPr lang="pt-BR" altLang="pt-BR" b="0" dirty="0" smtClean="0">
                <a:solidFill>
                  <a:srgbClr val="000000"/>
                </a:solidFill>
                <a:latin typeface="Lucida Console" pitchFamily="49" charset="0"/>
              </a:rPr>
            </a:br>
            <a:r>
              <a:rPr lang="pt-BR" altLang="pt-BR" b="0" dirty="0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latin typeface="Lucida Console" pitchFamily="49" charset="0"/>
              </a:rPr>
              <a:t>c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latin typeface="Lucida Console" pitchFamily="49" charset="0"/>
              </a:rPr>
              <a:t>=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pt-BR" b="0" noProof="1" smtClean="0">
                <a:latin typeface="Lucida Console" pitchFamily="49" charset="0"/>
              </a:rPr>
              <a:t>[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0099FF"/>
                </a:solidFill>
                <a:latin typeface="Lucida Console" pitchFamily="49" charset="0"/>
              </a:rPr>
              <a:t>12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latin typeface="Lucida Console" pitchFamily="49" charset="0"/>
              </a:rPr>
              <a:t>];</a:t>
            </a:r>
            <a:r>
              <a:rPr lang="en-US" altLang="pt-BR" b="0" dirty="0" smtClean="0">
                <a:latin typeface="Lucida Console" pitchFamily="49" charset="0"/>
              </a:rPr>
              <a:t> </a:t>
            </a:r>
            <a:r>
              <a:rPr lang="en-US" altLang="pt-BR" b="0" noProof="1" smtClean="0">
                <a:solidFill>
                  <a:srgbClr val="33CC33"/>
                </a:solidFill>
                <a:latin typeface="Lucida Console" pitchFamily="49" charset="0"/>
              </a:rPr>
              <a:t>//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cria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o</a:t>
            </a:r>
            <a:r>
              <a:rPr lang="pt-BR" altLang="pt-BR" b="0" dirty="0" smtClean="0">
                <a:solidFill>
                  <a:srgbClr val="33CC33"/>
                </a:solidFill>
                <a:latin typeface="Lucida Console" pitchFamily="49" charset="0"/>
              </a:rPr>
              <a:t> </a:t>
            </a:r>
            <a:r>
              <a:rPr lang="pt-BR" altLang="pt-BR" b="0" noProof="1" smtClean="0">
                <a:solidFill>
                  <a:srgbClr val="33CC33"/>
                </a:solidFill>
                <a:latin typeface="Lucida Console" pitchFamily="49" charset="0"/>
              </a:rPr>
              <a:t>array</a:t>
            </a:r>
            <a:endParaRPr lang="en-US" altLang="pt-BR" b="0" dirty="0" smtClean="0">
              <a:solidFill>
                <a:srgbClr val="000000"/>
              </a:solidFill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endParaRPr lang="en-US" altLang="pt-BR" sz="2400" b="0" dirty="0" smtClean="0"/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pt-BR" altLang="pt-BR" sz="2400" b="0" dirty="0" smtClean="0"/>
              <a:t>Também </a:t>
            </a:r>
            <a:r>
              <a:rPr lang="pt-BR" altLang="pt-BR" sz="2400" b="0" dirty="0" smtClean="0"/>
              <a:t>podemos criar </a:t>
            </a:r>
            <a:r>
              <a:rPr lang="pt-BR" altLang="pt-BR" sz="2400" b="0" dirty="0" err="1" smtClean="0"/>
              <a:t>arrays</a:t>
            </a:r>
            <a:r>
              <a:rPr lang="pt-BR" altLang="pt-BR" sz="2400" b="0" dirty="0" smtClean="0"/>
              <a:t> de objetos:</a:t>
            </a:r>
            <a:br>
              <a:rPr lang="pt-BR" altLang="pt-BR" sz="2400" b="0" dirty="0" smtClean="0"/>
            </a:br>
            <a:r>
              <a:rPr lang="pt-BR" altLang="pt-BR" sz="2400" b="0" dirty="0" smtClean="0"/>
              <a:t>     </a:t>
            </a:r>
            <a:r>
              <a:rPr lang="pt-BR" altLang="pt-BR" sz="2000" b="0" noProof="1" smtClean="0">
                <a:latin typeface="Lucida Console" pitchFamily="49" charset="0"/>
              </a:rPr>
              <a:t>String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latin typeface="Lucida Console" pitchFamily="49" charset="0"/>
              </a:rPr>
              <a:t>b[]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latin typeface="Lucida Console" pitchFamily="49" charset="0"/>
              </a:rPr>
              <a:t>=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solidFill>
                  <a:srgbClr val="0000FF"/>
                </a:solidFill>
                <a:latin typeface="Lucida Console" pitchFamily="49" charset="0"/>
              </a:rPr>
              <a:t>new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latin typeface="Lucida Console" pitchFamily="49" charset="0"/>
              </a:rPr>
              <a:t>String[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solidFill>
                  <a:srgbClr val="0099FF"/>
                </a:solidFill>
                <a:latin typeface="Lucida Console" pitchFamily="49" charset="0"/>
              </a:rPr>
              <a:t>100</a:t>
            </a:r>
            <a:r>
              <a:rPr lang="pt-BR" altLang="pt-BR" sz="2000" b="0" dirty="0" smtClean="0">
                <a:latin typeface="Lucida Console" pitchFamily="49" charset="0"/>
              </a:rPr>
              <a:t> </a:t>
            </a:r>
            <a:r>
              <a:rPr lang="pt-BR" altLang="pt-BR" sz="2000" b="0" noProof="1" smtClean="0">
                <a:latin typeface="Lucida Console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648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6937" cy="533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/>
              <a:t>Arrays</a:t>
            </a:r>
            <a:endParaRPr lang="pt-BR" dirty="0" smtClean="0"/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7848600" cy="297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buChar char="•"/>
              <a:defRPr sz="32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8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DEFF465F-9884-41FD-91A4-CF984FC238F9}" type="slidenum">
              <a:rPr lang="en-US" altLang="pt-BR" sz="1200" b="0" smtClean="0">
                <a:solidFill>
                  <a:schemeClr val="tx1"/>
                </a:solidFill>
                <a:latin typeface="Arial" charset="0"/>
              </a:rPr>
              <a:pPr eaLnBrk="1" hangingPunct="1">
                <a:buFontTx/>
                <a:buNone/>
              </a:pPr>
              <a:t>6</a:t>
            </a:fld>
            <a:endParaRPr lang="en-US" altLang="pt-BR" sz="1200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pt-BR" altLang="pt-BR" dirty="0" err="1" smtClean="0"/>
              <a:t>Arrays</a:t>
            </a:r>
            <a:endParaRPr lang="en-US" altLang="pt-BR" dirty="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17960"/>
            <a:ext cx="8305800" cy="4464496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dirty="0" smtClean="0"/>
              <a:t>Utilizando um </a:t>
            </a:r>
            <a:r>
              <a:rPr lang="pt-BR" altLang="pt-BR" dirty="0" err="1" smtClean="0"/>
              <a:t>inicializador</a:t>
            </a:r>
            <a:r>
              <a:rPr lang="pt-BR" altLang="pt-BR" dirty="0" smtClean="0"/>
              <a:t> de </a:t>
            </a:r>
            <a:r>
              <a:rPr lang="pt-BR" altLang="pt-BR" dirty="0" err="1" smtClean="0"/>
              <a:t>array</a:t>
            </a:r>
            <a:r>
              <a:rPr lang="pt-BR" altLang="pt-BR" dirty="0" smtClean="0"/>
              <a:t>:</a:t>
            </a:r>
            <a:endParaRPr lang="en-US" altLang="pt-BR" dirty="0" smtClean="0"/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/>
              <a:t>Utiliza a </a:t>
            </a:r>
            <a:r>
              <a:rPr lang="pt-BR" altLang="pt-BR" sz="2000" b="0" i="1" dirty="0" smtClean="0"/>
              <a:t>lista </a:t>
            </a:r>
            <a:r>
              <a:rPr lang="pt-BR" altLang="pt-BR" sz="2000" b="0" i="1" dirty="0" err="1" smtClean="0"/>
              <a:t>inicializadora</a:t>
            </a:r>
            <a:r>
              <a:rPr lang="pt-BR" altLang="pt-BR" sz="2000" b="0" dirty="0" smtClean="0"/>
              <a:t>:</a:t>
            </a:r>
            <a:endParaRPr lang="en-US" altLang="pt-BR" sz="2000" b="0" dirty="0" smtClean="0"/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>
                <a:solidFill>
                  <a:srgbClr val="000000"/>
                </a:solidFill>
              </a:rPr>
              <a:t>Itens entre chaves (</a:t>
            </a:r>
            <a:r>
              <a:rPr lang="en-US" altLang="pt-BR" sz="2000" b="0" dirty="0" smtClean="0"/>
              <a:t>}).</a:t>
            </a:r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>
                <a:solidFill>
                  <a:srgbClr val="000000"/>
                </a:solidFill>
              </a:rPr>
              <a:t>Itens em uma lista separada por vírgulas.</a:t>
            </a:r>
            <a:endParaRPr lang="en-US" altLang="pt-BR" sz="2000" b="0" dirty="0" smtClean="0"/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pt-BR" sz="2000" b="0" dirty="0" smtClean="0"/>
              <a:t>	</a:t>
            </a:r>
            <a:r>
              <a:rPr lang="en-US" altLang="pt-BR" sz="2000" b="0" noProof="1" smtClean="0">
                <a:solidFill>
                  <a:srgbClr val="0000FF"/>
                </a:solidFill>
              </a:rPr>
              <a:t>int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n[]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=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dirty="0"/>
              <a:t>{</a:t>
            </a:r>
            <a:r>
              <a:rPr lang="pt-BR" altLang="pt-BR" sz="2000" b="0" dirty="0" smtClean="0">
                <a:solidFill>
                  <a:srgbClr val="0099FF"/>
                </a:solidFill>
              </a:rPr>
              <a:t> 10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,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99FF"/>
                </a:solidFill>
              </a:rPr>
              <a:t>20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,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99FF"/>
                </a:solidFill>
              </a:rPr>
              <a:t>30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,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99FF"/>
                </a:solidFill>
              </a:rPr>
              <a:t>40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,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</a:t>
            </a:r>
            <a:r>
              <a:rPr lang="pt-BR" altLang="pt-BR" sz="2000" b="0" noProof="1" smtClean="0">
                <a:solidFill>
                  <a:srgbClr val="0099FF"/>
                </a:solidFill>
              </a:rPr>
              <a:t>50 }</a:t>
            </a:r>
            <a:r>
              <a:rPr lang="pt-BR" altLang="pt-BR" sz="2000" b="0" dirty="0" smtClean="0">
                <a:solidFill>
                  <a:srgbClr val="BBE0E3"/>
                </a:solidFill>
              </a:rPr>
              <a:t> </a:t>
            </a:r>
            <a:endParaRPr lang="pt-BR" altLang="pt-BR" sz="2000" b="0" dirty="0" smtClean="0">
              <a:solidFill>
                <a:srgbClr val="000000"/>
              </a:solidFill>
            </a:endParaRPr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>
                <a:solidFill>
                  <a:srgbClr val="000000"/>
                </a:solidFill>
              </a:rPr>
              <a:t>Cria um </a:t>
            </a:r>
            <a:r>
              <a:rPr lang="pt-BR" altLang="pt-BR" sz="2000" b="0" dirty="0" err="1" smtClean="0">
                <a:solidFill>
                  <a:srgbClr val="000000"/>
                </a:solidFill>
              </a:rPr>
              <a:t>array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 de cinco elementos.</a:t>
            </a:r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pt-BR" sz="2000" dirty="0"/>
              <a:t>O primeiro elemento está no índice </a:t>
            </a:r>
            <a:r>
              <a:rPr lang="pt-BR" sz="2000" dirty="0" smtClean="0"/>
              <a:t>0.</a:t>
            </a:r>
            <a:endParaRPr lang="pt-BR" altLang="pt-BR" sz="2000" b="0" dirty="0" smtClean="0">
              <a:solidFill>
                <a:srgbClr val="000000"/>
              </a:solidFill>
            </a:endParaRPr>
          </a:p>
          <a:p>
            <a:pPr marL="1200150" lvl="2" indent="-285750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>
                <a:solidFill>
                  <a:srgbClr val="000000"/>
                </a:solidFill>
              </a:rPr>
              <a:t>Indexa valores de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0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,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1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,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2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,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3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, </a:t>
            </a:r>
            <a:r>
              <a:rPr lang="pt-BR" altLang="pt-BR" sz="2000" b="0" noProof="1" smtClean="0">
                <a:solidFill>
                  <a:srgbClr val="000000"/>
                </a:solidFill>
              </a:rPr>
              <a:t>4</a:t>
            </a:r>
            <a:r>
              <a:rPr lang="pt-BR" altLang="pt-BR" sz="2000" b="0" dirty="0" smtClean="0">
                <a:solidFill>
                  <a:srgbClr val="000000"/>
                </a:solidFill>
              </a:rPr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/>
              <a:t>Não precisa da palavra-chave </a:t>
            </a:r>
            <a:r>
              <a:rPr lang="pt-BR" altLang="pt-BR" sz="2000" b="1" noProof="1" smtClean="0">
                <a:solidFill>
                  <a:srgbClr val="C00000"/>
                </a:solidFill>
              </a:rPr>
              <a:t>new</a:t>
            </a:r>
            <a:r>
              <a:rPr lang="pt-BR" altLang="pt-BR" sz="2000" b="0" dirty="0" smtClean="0"/>
              <a:t>.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r>
              <a:rPr lang="pt-BR" sz="2000" dirty="0" err="1"/>
              <a:t>Arrays</a:t>
            </a:r>
            <a:r>
              <a:rPr lang="pt-BR" sz="2000" dirty="0"/>
              <a:t> possuem um atributo especial chamado </a:t>
            </a:r>
            <a:r>
              <a:rPr lang="pt-BR" sz="2000" b="1" dirty="0" err="1">
                <a:solidFill>
                  <a:srgbClr val="C00000"/>
                </a:solidFill>
              </a:rPr>
              <a:t>length</a:t>
            </a:r>
            <a:r>
              <a:rPr lang="pt-BR" sz="2000" dirty="0"/>
              <a:t>, que indica o tamanho do vetor;</a:t>
            </a:r>
          </a:p>
          <a:p>
            <a:pPr lvl="1" algn="just" eaLnBrk="1" hangingPunct="1">
              <a:buFont typeface="Arial" panose="020B0604020202020204" pitchFamily="34" charset="0"/>
              <a:buChar char="•"/>
            </a:pPr>
            <a:endParaRPr lang="pt-BR" altLang="pt-BR" sz="2000" b="0" noProof="1" smtClean="0"/>
          </a:p>
        </p:txBody>
      </p:sp>
    </p:spTree>
    <p:extLst>
      <p:ext uri="{BB962C8B-B14F-4D97-AF65-F5344CB8AC3E}">
        <p14:creationId xmlns:p14="http://schemas.microsoft.com/office/powerpoint/2010/main" val="15452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0038" y="315913"/>
            <a:ext cx="8516937" cy="5334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 err="1" smtClean="0"/>
              <a:t>Arrays</a:t>
            </a:r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393484" cy="190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buChar char="•"/>
              <a:defRPr sz="32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8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8FA88A45-71A2-4BE6-85DA-834E03CAFAF0}" type="slidenum">
              <a:rPr lang="en-US" altLang="pt-BR" sz="1200" b="0" smtClean="0">
                <a:solidFill>
                  <a:schemeClr val="tx1"/>
                </a:solidFill>
                <a:latin typeface="Arial" charset="0"/>
              </a:rPr>
              <a:pPr eaLnBrk="1" hangingPunct="1">
                <a:buFontTx/>
                <a:buNone/>
              </a:pPr>
              <a:t>8</a:t>
            </a:fld>
            <a:endParaRPr lang="en-US" altLang="pt-BR" sz="1200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229600" cy="464096"/>
          </a:xfrm>
        </p:spPr>
        <p:txBody>
          <a:bodyPr/>
          <a:lstStyle/>
          <a:p>
            <a:pPr eaLnBrk="1" hangingPunct="1"/>
            <a:r>
              <a:rPr lang="pt-BR" altLang="pt-BR" dirty="0" err="1" smtClean="0"/>
              <a:t>Arrays</a:t>
            </a:r>
            <a:r>
              <a:rPr lang="pt-BR" altLang="pt-BR" dirty="0" smtClean="0"/>
              <a:t> multidimensionais</a:t>
            </a:r>
            <a:endParaRPr lang="en-US" altLang="pt-BR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155334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dirty="0" err="1" smtClean="0"/>
              <a:t>Arrays</a:t>
            </a:r>
            <a:r>
              <a:rPr lang="pt-BR" altLang="pt-BR" dirty="0" smtClean="0"/>
              <a:t> multidimensionais:</a:t>
            </a:r>
            <a:endParaRPr lang="en-US" altLang="pt-BR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dirty="0" smtClean="0"/>
              <a:t>Tabelas com linhas e colunas:</a:t>
            </a:r>
            <a:endParaRPr lang="en-US" altLang="pt-BR" dirty="0" smtClean="0"/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</a:rPr>
              <a:t>Array bidimensional.</a:t>
            </a:r>
            <a:endParaRPr lang="en-US" altLang="pt-BR" dirty="0" smtClean="0"/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r>
              <a:rPr lang="pt-BR" altLang="pt-BR" dirty="0" smtClean="0">
                <a:solidFill>
                  <a:srgbClr val="000000"/>
                </a:solidFill>
              </a:rPr>
              <a:t>Array </a:t>
            </a:r>
            <a:r>
              <a:rPr lang="pt-BR" altLang="pt-BR" i="1" dirty="0" smtClean="0">
                <a:solidFill>
                  <a:srgbClr val="000000"/>
                </a:solidFill>
              </a:rPr>
              <a:t>m</a:t>
            </a:r>
            <a:r>
              <a:rPr lang="pt-BR" altLang="pt-BR" dirty="0" smtClean="0">
                <a:solidFill>
                  <a:srgbClr val="000000"/>
                </a:solidFill>
              </a:rPr>
              <a:t> por </a:t>
            </a:r>
            <a:r>
              <a:rPr lang="pt-BR" altLang="pt-BR" i="1" dirty="0" smtClean="0">
                <a:solidFill>
                  <a:srgbClr val="000000"/>
                </a:solidFill>
              </a:rPr>
              <a:t>n.</a:t>
            </a:r>
            <a:endParaRPr lang="en-US" altLang="pt-BR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pt-BR" dirty="0" smtClean="0"/>
          </a:p>
        </p:txBody>
      </p:sp>
      <p:pic>
        <p:nvPicPr>
          <p:cNvPr id="5" name="Picture 5" descr="07_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" y="3042481"/>
            <a:ext cx="77724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0"/>
            <a:ext cx="21336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buChar char="•"/>
              <a:defRPr sz="3200" b="1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buFont typeface="Arial" charset="0"/>
              <a:buChar char="–"/>
              <a:defRPr sz="2800" b="1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fld id="{2DAC9C94-3330-4888-95EA-9CB0DD530210}" type="slidenum">
              <a:rPr lang="en-US" altLang="pt-BR" sz="1200" b="0" smtClean="0">
                <a:solidFill>
                  <a:schemeClr val="tx1"/>
                </a:solidFill>
                <a:latin typeface="Arial" charset="0"/>
              </a:rPr>
              <a:pPr eaLnBrk="1" hangingPunct="1">
                <a:buFontTx/>
                <a:buNone/>
              </a:pPr>
              <a:t>9</a:t>
            </a:fld>
            <a:endParaRPr lang="en-US" altLang="pt-BR" sz="1200" b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04664"/>
            <a:ext cx="8534400" cy="504056"/>
          </a:xfrm>
        </p:spPr>
        <p:txBody>
          <a:bodyPr/>
          <a:lstStyle/>
          <a:p>
            <a:pPr eaLnBrk="1" hangingPunct="1"/>
            <a:r>
              <a:rPr lang="pt-BR" altLang="pt-BR" dirty="0" err="1" smtClean="0"/>
              <a:t>Arrays</a:t>
            </a:r>
            <a:r>
              <a:rPr lang="pt-BR" altLang="pt-BR" dirty="0" smtClean="0"/>
              <a:t> multidimensionais</a:t>
            </a:r>
            <a:endParaRPr lang="en-US" altLang="pt-BR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800"/>
            <a:ext cx="8382000" cy="4238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pt-BR" altLang="pt-BR" dirty="0" err="1" smtClean="0"/>
              <a:t>Arrays</a:t>
            </a:r>
            <a:r>
              <a:rPr lang="pt-BR" altLang="pt-BR" dirty="0" smtClean="0"/>
              <a:t> de </a:t>
            </a:r>
            <a:r>
              <a:rPr lang="pt-BR" altLang="pt-BR" dirty="0" err="1" smtClean="0"/>
              <a:t>arrays</a:t>
            </a:r>
            <a:r>
              <a:rPr lang="pt-BR" altLang="pt-BR" dirty="0" smtClean="0"/>
              <a:t> unidimensionais:</a:t>
            </a:r>
            <a:endParaRPr lang="en-US" altLang="pt-BR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/>
              <a:t>Declarando um </a:t>
            </a:r>
            <a:r>
              <a:rPr lang="pt-BR" altLang="pt-BR" sz="2000" b="0" dirty="0" err="1" smtClean="0"/>
              <a:t>array</a:t>
            </a:r>
            <a:r>
              <a:rPr lang="pt-BR" altLang="pt-BR" sz="2000" b="0" dirty="0" smtClean="0"/>
              <a:t> bidimensional </a:t>
            </a:r>
            <a:r>
              <a:rPr lang="pt-BR" altLang="pt-BR" sz="2000" b="0" noProof="1" smtClean="0"/>
              <a:t>b[2][2]</a:t>
            </a:r>
            <a:endParaRPr lang="en-US" altLang="pt-BR" sz="2000" b="0" dirty="0" smtClean="0"/>
          </a:p>
          <a:p>
            <a:pPr marL="914400" lvl="2" indent="0" eaLnBrk="1" hangingPunct="1"/>
            <a:r>
              <a:rPr lang="en-US" altLang="pt-BR" sz="2000" dirty="0" smtClean="0">
                <a:solidFill>
                  <a:schemeClr val="hlink"/>
                </a:solidFill>
              </a:rPr>
              <a:t>	</a:t>
            </a:r>
            <a:r>
              <a:rPr lang="en-US" altLang="pt-BR" sz="2000" noProof="1" smtClean="0">
                <a:solidFill>
                  <a:srgbClr val="0000FF"/>
                </a:solidFill>
              </a:rPr>
              <a:t>int</a:t>
            </a:r>
            <a:r>
              <a:rPr lang="en-US" altLang="pt-BR" sz="2000" dirty="0" smtClean="0"/>
              <a:t> </a:t>
            </a:r>
            <a:r>
              <a:rPr lang="en-US" altLang="pt-BR" sz="2000" b="0" noProof="1" smtClean="0"/>
              <a:t>b[][]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=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1</a:t>
            </a:r>
            <a:r>
              <a:rPr lang="en-US" altLang="pt-BR" sz="2000" b="0" noProof="1" smtClean="0"/>
              <a:t>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2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3</a:t>
            </a:r>
            <a:r>
              <a:rPr lang="en-US" altLang="pt-BR" sz="2000" b="0" noProof="1" smtClean="0"/>
              <a:t>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4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};</a:t>
            </a:r>
            <a:endParaRPr lang="en-US" altLang="pt-BR" sz="2000" b="0" dirty="0" smtClean="0"/>
          </a:p>
          <a:p>
            <a:pPr marL="2114550" lvl="4" indent="-285750" eaLnBrk="1" hangingPunct="1">
              <a:buFont typeface="Arial" panose="020B0604020202020204" pitchFamily="34" charset="0"/>
              <a:buChar char="•"/>
            </a:pPr>
            <a:r>
              <a:rPr lang="en-US" altLang="pt-BR" sz="2000" b="0" noProof="1" smtClean="0"/>
              <a:t>1</a:t>
            </a:r>
            <a:r>
              <a:rPr lang="en-US" altLang="pt-BR" sz="2000" b="0" dirty="0" smtClean="0"/>
              <a:t> e </a:t>
            </a:r>
            <a:r>
              <a:rPr lang="en-US" altLang="pt-BR" sz="2000" b="0" noProof="1" smtClean="0"/>
              <a:t>2</a:t>
            </a:r>
            <a:r>
              <a:rPr lang="en-US" altLang="pt-BR" sz="2000" b="0" dirty="0" smtClean="0"/>
              <a:t> </a:t>
            </a:r>
            <a:r>
              <a:rPr lang="en-US" altLang="pt-BR" sz="2000" b="0" dirty="0" err="1" smtClean="0"/>
              <a:t>inicializam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b[0][0]</a:t>
            </a:r>
            <a:r>
              <a:rPr lang="en-US" altLang="pt-BR" sz="2000" b="0" dirty="0" smtClean="0"/>
              <a:t> e </a:t>
            </a:r>
            <a:r>
              <a:rPr lang="en-US" altLang="pt-BR" sz="2000" b="0" noProof="1" smtClean="0"/>
              <a:t>b[0][1]</a:t>
            </a:r>
            <a:r>
              <a:rPr lang="pt-BR" altLang="pt-BR" sz="2000" b="0" dirty="0" smtClean="0"/>
              <a:t>.</a:t>
            </a:r>
            <a:endParaRPr lang="en-US" altLang="pt-BR" sz="2000" b="0" dirty="0" smtClean="0"/>
          </a:p>
          <a:p>
            <a:pPr marL="2114550" lvl="4" indent="-285750" eaLnBrk="1" hangingPunct="1">
              <a:buFont typeface="Arial" panose="020B0604020202020204" pitchFamily="34" charset="0"/>
              <a:buChar char="•"/>
            </a:pPr>
            <a:r>
              <a:rPr lang="en-US" altLang="pt-BR" sz="2000" b="0" noProof="1" smtClean="0"/>
              <a:t>3</a:t>
            </a:r>
            <a:r>
              <a:rPr lang="en-US" altLang="pt-BR" sz="2000" b="0" dirty="0" smtClean="0"/>
              <a:t> e </a:t>
            </a:r>
            <a:r>
              <a:rPr lang="en-US" altLang="pt-BR" sz="2000" b="0" noProof="1" smtClean="0"/>
              <a:t>4</a:t>
            </a:r>
            <a:r>
              <a:rPr lang="en-US" altLang="pt-BR" sz="2000" b="0" dirty="0" smtClean="0"/>
              <a:t> </a:t>
            </a:r>
            <a:r>
              <a:rPr lang="en-US" altLang="pt-BR" sz="2000" b="0" dirty="0" err="1" smtClean="0"/>
              <a:t>inicializam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b[1][0]</a:t>
            </a:r>
            <a:r>
              <a:rPr lang="en-US" altLang="pt-BR" sz="2000" b="0" dirty="0" smtClean="0"/>
              <a:t> e </a:t>
            </a:r>
            <a:r>
              <a:rPr lang="en-US" altLang="pt-BR" sz="2000" b="0" noProof="1" smtClean="0"/>
              <a:t>b[1][1]</a:t>
            </a:r>
            <a:r>
              <a:rPr lang="pt-BR" altLang="pt-BR" sz="2000" b="0" dirty="0" smtClean="0"/>
              <a:t>.</a:t>
            </a:r>
            <a:endParaRPr lang="en-US" altLang="pt-BR" sz="2000" b="0" dirty="0" smtClean="0"/>
          </a:p>
          <a:p>
            <a:pPr marL="1200150" lvl="2" indent="-285750" eaLnBrk="1" hangingPunct="1">
              <a:buFont typeface="Arial" panose="020B0604020202020204" pitchFamily="34" charset="0"/>
              <a:buChar char="•"/>
            </a:pPr>
            <a:endParaRPr lang="en-US" altLang="pt-BR" sz="2000" dirty="0" smtClean="0">
              <a:solidFill>
                <a:schemeClr val="hlink"/>
              </a:solidFill>
            </a:endParaRPr>
          </a:p>
          <a:p>
            <a:pPr marL="914400" lvl="2" indent="0" eaLnBrk="1" hangingPunct="1"/>
            <a:r>
              <a:rPr lang="en-US" altLang="pt-BR" sz="2000" dirty="0" smtClean="0">
                <a:solidFill>
                  <a:schemeClr val="hlink"/>
                </a:solidFill>
              </a:rPr>
              <a:t>	</a:t>
            </a:r>
            <a:r>
              <a:rPr lang="en-US" altLang="pt-BR" sz="2000" noProof="1" smtClean="0">
                <a:solidFill>
                  <a:srgbClr val="0000FF"/>
                </a:solidFill>
              </a:rPr>
              <a:t>int</a:t>
            </a:r>
            <a:r>
              <a:rPr lang="en-US" altLang="pt-BR" sz="2000" dirty="0" smtClean="0"/>
              <a:t> </a:t>
            </a:r>
            <a:r>
              <a:rPr lang="en-US" altLang="pt-BR" sz="2000" b="0" noProof="1" smtClean="0"/>
              <a:t>b[][]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=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1</a:t>
            </a:r>
            <a:r>
              <a:rPr lang="en-US" altLang="pt-BR" sz="2000" b="0" noProof="1" smtClean="0"/>
              <a:t>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2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{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3</a:t>
            </a:r>
            <a:r>
              <a:rPr lang="en-US" altLang="pt-BR" sz="2000" b="0" noProof="1" smtClean="0"/>
              <a:t>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4</a:t>
            </a:r>
            <a:r>
              <a:rPr lang="en-US" altLang="pt-BR" sz="2000" b="0" noProof="1" smtClean="0"/>
              <a:t>,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>
                <a:solidFill>
                  <a:srgbClr val="0099FF"/>
                </a:solidFill>
              </a:rPr>
              <a:t>5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</a:t>
            </a:r>
            <a:r>
              <a:rPr lang="en-US" altLang="pt-BR" sz="2000" b="0" dirty="0" smtClean="0"/>
              <a:t> </a:t>
            </a:r>
            <a:r>
              <a:rPr lang="en-US" altLang="pt-BR" sz="2000" b="0" noProof="1" smtClean="0"/>
              <a:t>};</a:t>
            </a:r>
            <a:endParaRPr lang="en-US" altLang="pt-BR" sz="2000" b="0" dirty="0" smtClean="0"/>
          </a:p>
          <a:p>
            <a:pPr marL="2114550" lvl="4" indent="-285750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/>
              <a:t>A linha </a:t>
            </a:r>
            <a:r>
              <a:rPr lang="pt-BR" altLang="pt-BR" sz="2000" b="0" noProof="1" smtClean="0"/>
              <a:t>0</a:t>
            </a:r>
            <a:r>
              <a:rPr lang="pt-BR" altLang="pt-BR" sz="2000" b="0" dirty="0" smtClean="0"/>
              <a:t> contém elementos </a:t>
            </a:r>
            <a:r>
              <a:rPr lang="pt-BR" altLang="pt-BR" sz="2000" b="0" noProof="1" smtClean="0"/>
              <a:t>1</a:t>
            </a:r>
            <a:r>
              <a:rPr lang="pt-BR" altLang="pt-BR" sz="2000" b="0" dirty="0" smtClean="0"/>
              <a:t> e </a:t>
            </a:r>
            <a:r>
              <a:rPr lang="pt-BR" altLang="pt-BR" sz="2000" b="0" noProof="1" smtClean="0"/>
              <a:t>2</a:t>
            </a:r>
            <a:r>
              <a:rPr lang="pt-BR" altLang="pt-BR" sz="2000" b="0" dirty="0" smtClean="0"/>
              <a:t>.</a:t>
            </a:r>
          </a:p>
          <a:p>
            <a:pPr marL="2114550" lvl="4" indent="-285750" eaLnBrk="1" hangingPunct="1">
              <a:buFont typeface="Arial" panose="020B0604020202020204" pitchFamily="34" charset="0"/>
              <a:buChar char="•"/>
            </a:pPr>
            <a:r>
              <a:rPr lang="pt-BR" altLang="pt-BR" sz="2000" b="0" dirty="0" smtClean="0"/>
              <a:t>A linha </a:t>
            </a:r>
            <a:r>
              <a:rPr lang="pt-BR" altLang="pt-BR" sz="2000" b="0" noProof="1" smtClean="0"/>
              <a:t>1</a:t>
            </a:r>
            <a:r>
              <a:rPr lang="pt-BR" altLang="pt-BR" sz="2000" b="0" dirty="0" smtClean="0"/>
              <a:t> contém elementos </a:t>
            </a:r>
            <a:r>
              <a:rPr lang="pt-BR" altLang="pt-BR" sz="2000" b="0" noProof="1" smtClean="0"/>
              <a:t>3</a:t>
            </a:r>
            <a:r>
              <a:rPr lang="pt-BR" altLang="pt-BR" sz="2000" b="0" dirty="0" smtClean="0"/>
              <a:t>, </a:t>
            </a:r>
            <a:r>
              <a:rPr lang="pt-BR" altLang="pt-BR" sz="2000" b="0" noProof="1" smtClean="0"/>
              <a:t>4</a:t>
            </a:r>
            <a:r>
              <a:rPr lang="pt-BR" altLang="pt-BR" sz="2000" b="0" dirty="0" smtClean="0"/>
              <a:t> e </a:t>
            </a:r>
            <a:r>
              <a:rPr lang="pt-BR" altLang="pt-BR" sz="2000" b="0" noProof="1" smtClean="0"/>
              <a:t>5</a:t>
            </a:r>
            <a:r>
              <a:rPr lang="pt-BR" altLang="pt-BR" sz="2000" b="0" dirty="0" smtClean="0"/>
              <a:t>.</a:t>
            </a:r>
            <a:endParaRPr lang="pt-BR" altLang="pt-BR" sz="2000" b="0" noProof="1" smtClean="0"/>
          </a:p>
        </p:txBody>
      </p:sp>
    </p:spTree>
    <p:extLst>
      <p:ext uri="{BB962C8B-B14F-4D97-AF65-F5344CB8AC3E}">
        <p14:creationId xmlns:p14="http://schemas.microsoft.com/office/powerpoint/2010/main" val="21010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SEGMENT1START" val="1"/>
  <p:tag name="PPWINSEGMENT1LENGTH" val="40"/>
  <p:tag name="PPWINTOTALSEGMENTS" val="1"/>
  <p:tag name="PPWINSEGMENT1SOURCERTF" val="{\rtf1\ansi\deff0{\fonttbl{\f0\fcharset0 Arial;}}{\colortbl\red249\green167\blue94;}{\f0\fs64\b\cf0 7.4 Exemplos que utilizam arrays (Cont.)\par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1"/>
</p:tagLst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1081</Words>
  <Application>Microsoft Office PowerPoint</Application>
  <PresentationFormat>Apresentação na tela (4:3)</PresentationFormat>
  <Paragraphs>133</Paragraphs>
  <Slides>27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Tema do Office</vt:lpstr>
      <vt:lpstr>1_Tema do Office</vt:lpstr>
      <vt:lpstr>Arrays em Java</vt:lpstr>
      <vt:lpstr>Vetores são objetos - Arrays</vt:lpstr>
      <vt:lpstr>Arrays unidimensional</vt:lpstr>
      <vt:lpstr>Arrays</vt:lpstr>
      <vt:lpstr>Arrays</vt:lpstr>
      <vt:lpstr>Arrays</vt:lpstr>
      <vt:lpstr>Arrays</vt:lpstr>
      <vt:lpstr>Arrays multidimensionais</vt:lpstr>
      <vt:lpstr>Arrays multidimensionais</vt:lpstr>
      <vt:lpstr>Arrays multidimensionais</vt:lpstr>
      <vt:lpstr>Apresentação do PowerPoint</vt:lpstr>
      <vt:lpstr>Classes</vt:lpstr>
      <vt:lpstr>Definição de uma classe</vt:lpstr>
      <vt:lpstr>Objetos – Instância de classe</vt:lpstr>
      <vt:lpstr>Objetos - O valor null</vt:lpstr>
      <vt:lpstr>Atributos</vt:lpstr>
      <vt:lpstr>Atributos</vt:lpstr>
      <vt:lpstr>Métodos</vt:lpstr>
      <vt:lpstr>Métodos - Exemplo</vt:lpstr>
      <vt:lpstr>Métodos - Parâmetros</vt:lpstr>
      <vt:lpstr>Métodos - Passagem de parâmetros</vt:lpstr>
      <vt:lpstr>Métodos - Passagem de parâmetros</vt:lpstr>
      <vt:lpstr>Métodos - Retorno</vt:lpstr>
      <vt:lpstr>MCT – (Modelo – Controlador – Teste)</vt:lpstr>
      <vt:lpstr>MCT - Modelo</vt:lpstr>
      <vt:lpstr>MCT - Controlador</vt:lpstr>
      <vt:lpstr>MCT - Teste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Denival</dc:creator>
  <dc:description>PresentationLoad.com</dc:description>
  <cp:lastModifiedBy>Denival</cp:lastModifiedBy>
  <cp:revision>442</cp:revision>
  <cp:lastPrinted>1601-01-01T00:00:00Z</cp:lastPrinted>
  <dcterms:created xsi:type="dcterms:W3CDTF">2007-11-27T23:54:21Z</dcterms:created>
  <dcterms:modified xsi:type="dcterms:W3CDTF">2015-03-30T23:09:51Z</dcterms:modified>
</cp:coreProperties>
</file>