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0" r:id="rId1"/>
  </p:sldMasterIdLst>
  <p:notesMasterIdLst>
    <p:notesMasterId r:id="rId37"/>
  </p:notesMasterIdLst>
  <p:handoutMasterIdLst>
    <p:handoutMasterId r:id="rId38"/>
  </p:handoutMasterIdLst>
  <p:sldIdLst>
    <p:sldId id="332" r:id="rId2"/>
    <p:sldId id="289" r:id="rId3"/>
    <p:sldId id="295" r:id="rId4"/>
    <p:sldId id="296" r:id="rId5"/>
    <p:sldId id="297" r:id="rId6"/>
    <p:sldId id="298" r:id="rId7"/>
    <p:sldId id="300" r:id="rId8"/>
    <p:sldId id="320" r:id="rId9"/>
    <p:sldId id="301" r:id="rId10"/>
    <p:sldId id="302" r:id="rId11"/>
    <p:sldId id="321" r:id="rId12"/>
    <p:sldId id="299" r:id="rId13"/>
    <p:sldId id="304" r:id="rId14"/>
    <p:sldId id="305" r:id="rId15"/>
    <p:sldId id="322" r:id="rId16"/>
    <p:sldId id="306" r:id="rId17"/>
    <p:sldId id="307" r:id="rId18"/>
    <p:sldId id="324" r:id="rId19"/>
    <p:sldId id="328" r:id="rId20"/>
    <p:sldId id="330" r:id="rId21"/>
    <p:sldId id="331" r:id="rId22"/>
    <p:sldId id="309" r:id="rId23"/>
    <p:sldId id="325" r:id="rId24"/>
    <p:sldId id="310" r:id="rId25"/>
    <p:sldId id="311" r:id="rId26"/>
    <p:sldId id="326" r:id="rId27"/>
    <p:sldId id="312" r:id="rId28"/>
    <p:sldId id="314" r:id="rId29"/>
    <p:sldId id="335" r:id="rId30"/>
    <p:sldId id="315" r:id="rId31"/>
    <p:sldId id="316" r:id="rId32"/>
    <p:sldId id="334" r:id="rId33"/>
    <p:sldId id="336" r:id="rId34"/>
    <p:sldId id="337" r:id="rId35"/>
    <p:sldId id="338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0" autoAdjust="0"/>
    <p:restoredTop sz="94624" autoAdjust="0"/>
  </p:normalViewPr>
  <p:slideViewPr>
    <p:cSldViewPr snapToGrid="0">
      <p:cViewPr>
        <p:scale>
          <a:sx n="70" d="100"/>
          <a:sy n="70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741DF02-5A18-4AD7-8519-4D76495E8AE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3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B14F389-EFF5-41A0-B531-B293D6A6AED7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068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C049CB-A7D8-47FC-BC50-1150BB9CFA2A}" type="slidenum">
              <a:rPr lang="de-DE" sz="1200">
                <a:solidFill>
                  <a:schemeClr val="tx1"/>
                </a:solidFill>
              </a:rPr>
              <a:pPr eaLnBrk="1" hangingPunct="1"/>
              <a:t>1</a:t>
            </a:fld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E751CAA-E47D-4D08-9D08-05BFAAC75680}" type="slidenum">
              <a:rPr lang="en-GB" sz="1300">
                <a:solidFill>
                  <a:schemeClr val="tx1"/>
                </a:solidFill>
              </a:rPr>
              <a:pPr algn="r" eaLnBrk="1" hangingPunct="1"/>
              <a:t>1</a:t>
            </a:fld>
            <a:endParaRPr lang="en-GB" sz="1300">
              <a:solidFill>
                <a:schemeClr val="tx1"/>
              </a:solidFill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03288" y="3867150"/>
            <a:ext cx="7485062" cy="1081088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03288" y="4943475"/>
            <a:ext cx="7510462" cy="800100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9725" y="315913"/>
            <a:ext cx="2130425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95275" y="315913"/>
            <a:ext cx="624205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219200"/>
            <a:ext cx="8524875" cy="4583113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dirty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Textmasterformate durch Klicken bearbeiten</a:t>
            </a:r>
          </a:p>
          <a:p>
            <a:pPr lvl="1"/>
            <a:r>
              <a:rPr lang="pt-BR" smtClean="0"/>
              <a:t>Zweite Ebene</a:t>
            </a:r>
          </a:p>
          <a:p>
            <a:pPr lvl="2"/>
            <a:r>
              <a:rPr lang="pt-BR" smtClean="0"/>
              <a:t>Dritte Ebene</a:t>
            </a:r>
          </a:p>
          <a:p>
            <a:pPr lvl="3"/>
            <a:r>
              <a:rPr lang="pt-BR" smtClean="0"/>
              <a:t>Vierte Ebene</a:t>
            </a:r>
          </a:p>
          <a:p>
            <a:pPr lvl="4"/>
            <a:r>
              <a:rPr lang="pt-B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noProof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 sz="1000">
                <a:latin typeface="Trebuchet MS" pitchFamily="34" charset="0"/>
              </a:rPr>
              <a:t>Página </a:t>
            </a:r>
            <a:r>
              <a:rPr lang="de-DE" sz="1000">
                <a:latin typeface="Trebuchet MS" pitchFamily="34" charset="0"/>
                <a:sym typeface="Wingdings" pitchFamily="2" charset="2"/>
              </a:rPr>
              <a:t></a:t>
            </a:r>
            <a:r>
              <a:rPr lang="de-DE" sz="1000">
                <a:latin typeface="Trebuchet MS" pitchFamily="34" charset="0"/>
              </a:rPr>
              <a:t> </a:t>
            </a:r>
            <a:fld id="{0C4CC01A-4894-4323-9FA3-9917566D6037}" type="slidenum">
              <a:rPr lang="de-DE" sz="1000">
                <a:latin typeface="Trebuchet MS" pitchFamily="34" charset="0"/>
              </a:rPr>
              <a:pPr>
                <a:defRPr/>
              </a:pPr>
              <a:t>‹nº›</a:t>
            </a:fld>
            <a:endParaRPr lang="de-DE" sz="1000">
              <a:latin typeface="Trebuchet MS" pitchFamily="34" charset="0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315913"/>
            <a:ext cx="852011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Klicken Sie, um das Titelformat zu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558800" y="4683125"/>
            <a:ext cx="8107363" cy="779463"/>
          </a:xfrm>
        </p:spPr>
        <p:txBody>
          <a:bodyPr/>
          <a:lstStyle/>
          <a:p>
            <a:pPr algn="ctr" eaLnBrk="1" hangingPunct="1"/>
            <a:r>
              <a:rPr lang="pt-BR" sz="4000" dirty="0" smtClean="0">
                <a:solidFill>
                  <a:srgbClr val="C00000"/>
                </a:solidFill>
              </a:rPr>
              <a:t>Listas Lineares</a:t>
            </a:r>
            <a:endParaRPr lang="de-DE" sz="3600" dirty="0" smtClean="0">
              <a:solidFill>
                <a:srgbClr val="C00000"/>
              </a:solidFill>
            </a:endParaRPr>
          </a:p>
        </p:txBody>
      </p:sp>
      <p:sp>
        <p:nvSpPr>
          <p:cNvPr id="3075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3111500" y="5372100"/>
            <a:ext cx="2948106" cy="571500"/>
          </a:xfrm>
        </p:spPr>
        <p:txBody>
          <a:bodyPr/>
          <a:lstStyle/>
          <a:p>
            <a:pPr eaLnBrk="1" hangingPunct="1"/>
            <a:r>
              <a:rPr lang="pt-BR" sz="1600" noProof="1" smtClean="0"/>
              <a:t>Prof. Msc Denival A. dos Santos</a:t>
            </a:r>
          </a:p>
          <a:p>
            <a:pPr algn="r" eaLnBrk="1" hangingPunct="1"/>
            <a:endParaRPr lang="de-DE" dirty="0" smtClean="0"/>
          </a:p>
        </p:txBody>
      </p:sp>
      <p:pic>
        <p:nvPicPr>
          <p:cNvPr id="307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3663950"/>
            <a:ext cx="1787525" cy="1019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939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sequencial desordenada – Remover Elemento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2571" y="5404514"/>
            <a:ext cx="8524875" cy="614147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rgbClr val="FF0000"/>
                </a:solidFill>
              </a:rPr>
              <a:t>Obs.:</a:t>
            </a:r>
            <a:r>
              <a:rPr lang="pt-BR" dirty="0" smtClean="0"/>
              <a:t> Reposiciona os elementos no vetor para não deixar posições vazias entre os elementos.</a:t>
            </a:r>
            <a:endParaRPr lang="pt-BR" dirty="0"/>
          </a:p>
        </p:txBody>
      </p:sp>
      <p:pic>
        <p:nvPicPr>
          <p:cNvPr id="1026" name="Picture 2" descr="Deslocamento para a esquer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26" y="2111374"/>
            <a:ext cx="5905752" cy="297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sequencial desordenada – Remover Elemento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13" y="1916445"/>
            <a:ext cx="7282402" cy="378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sequencial ordenada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2060813"/>
            <a:ext cx="8524875" cy="3166280"/>
          </a:xfrm>
        </p:spPr>
        <p:txBody>
          <a:bodyPr/>
          <a:lstStyle/>
          <a:p>
            <a:pPr algn="just"/>
            <a:r>
              <a:rPr lang="pt-BR" dirty="0" smtClean="0"/>
              <a:t>Nesse tipo de lista, os elementos devem ser colocados na estrutura obedecendo a uma ordenação, ou seja, é escolhido um dado que será o campo de ordenação da lista. Qualquer operação feita na estrutura, não pode afetar na ordenação da mesma. </a:t>
            </a:r>
          </a:p>
          <a:p>
            <a:pPr algn="just"/>
            <a:r>
              <a:rPr lang="pt-BR" dirty="0" smtClean="0"/>
              <a:t>Quando se deseja inserir um novo elemento na lista ordenada, primeiro tem que ser verificado em que local ele deve ser colocado para que seja mantida a ordem da lista. </a:t>
            </a:r>
          </a:p>
          <a:p>
            <a:pPr algn="just"/>
            <a:r>
              <a:rPr lang="pt-BR" b="1" dirty="0" smtClean="0">
                <a:solidFill>
                  <a:srgbClr val="FF0000"/>
                </a:solidFill>
              </a:rPr>
              <a:t>Obs.: Os elementos são colocados na estrutura usando uma função que procura a posição correta de inserção na ordem crescente.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sequencial ordenada – Inserir Elemento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2333767"/>
            <a:ext cx="8524875" cy="2593075"/>
          </a:xfrm>
        </p:spPr>
        <p:txBody>
          <a:bodyPr/>
          <a:lstStyle/>
          <a:p>
            <a:pPr algn="just"/>
            <a:r>
              <a:rPr lang="pt-BR" dirty="0" smtClean="0"/>
              <a:t>Para inserir um elemento em uma lista ordenada podem ocorrer cinco possibilidades: </a:t>
            </a:r>
          </a:p>
          <a:p>
            <a:pPr lvl="1" algn="just"/>
            <a:r>
              <a:rPr lang="pt-BR" dirty="0" smtClean="0">
                <a:solidFill>
                  <a:srgbClr val="C00000"/>
                </a:solidFill>
              </a:rPr>
              <a:t>1º a lista está cheia:nesse caso a inserção é cancelada; </a:t>
            </a:r>
          </a:p>
          <a:p>
            <a:pPr lvl="1" algn="just"/>
            <a:r>
              <a:rPr lang="pt-BR" dirty="0" smtClean="0">
                <a:solidFill>
                  <a:srgbClr val="C00000"/>
                </a:solidFill>
              </a:rPr>
              <a:t>2º a lista está vazia: o elemento é colocado na primeira posição do vetor; </a:t>
            </a:r>
          </a:p>
          <a:p>
            <a:pPr lvl="1" algn="just"/>
            <a:r>
              <a:rPr lang="pt-BR" dirty="0" smtClean="0">
                <a:solidFill>
                  <a:srgbClr val="C00000"/>
                </a:solidFill>
              </a:rPr>
              <a:t>3º o elemento a ser inserido é menor do que o primeiro da lista; </a:t>
            </a:r>
          </a:p>
          <a:p>
            <a:pPr lvl="1" algn="just"/>
            <a:r>
              <a:rPr lang="pt-BR" dirty="0" smtClean="0">
                <a:solidFill>
                  <a:srgbClr val="C00000"/>
                </a:solidFill>
              </a:rPr>
              <a:t>4º o elemento a ser inserido é maior do que o ultimo da lista; </a:t>
            </a:r>
          </a:p>
          <a:p>
            <a:pPr lvl="1" algn="just"/>
            <a:r>
              <a:rPr lang="pt-BR" dirty="0" smtClean="0">
                <a:solidFill>
                  <a:srgbClr val="C00000"/>
                </a:solidFill>
              </a:rPr>
              <a:t>5º o elemento novo será inserido entre elementos da lista. 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sequencial ordenada – Inserir Elemento</a:t>
            </a:r>
            <a:endParaRPr lang="pt-BR" dirty="0"/>
          </a:p>
        </p:txBody>
      </p:sp>
      <p:pic>
        <p:nvPicPr>
          <p:cNvPr id="22530" name="Objeto 1"/>
          <p:cNvPicPr>
            <a:picLocks noChangeArrowheads="1"/>
          </p:cNvPicPr>
          <p:nvPr/>
        </p:nvPicPr>
        <p:blipFill>
          <a:blip r:embed="rId2" cstate="print"/>
          <a:srcRect b="-156"/>
          <a:stretch>
            <a:fillRect/>
          </a:stretch>
        </p:blipFill>
        <p:spPr bwMode="auto">
          <a:xfrm>
            <a:off x="1978925" y="1091821"/>
            <a:ext cx="5322627" cy="5766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sequencial ordenada – Inserir Elemento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51" y="1037942"/>
            <a:ext cx="7341275" cy="558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sequencial ordenada – Consultar Elemento</a:t>
            </a:r>
            <a:endParaRPr lang="pt-BR" dirty="0"/>
          </a:p>
        </p:txBody>
      </p:sp>
      <p:pic>
        <p:nvPicPr>
          <p:cNvPr id="23554" name="Objeto 2"/>
          <p:cNvPicPr>
            <a:picLocks noChangeArrowheads="1"/>
          </p:cNvPicPr>
          <p:nvPr/>
        </p:nvPicPr>
        <p:blipFill>
          <a:blip r:embed="rId2" cstate="print"/>
          <a:srcRect b="-545"/>
          <a:stretch>
            <a:fillRect/>
          </a:stretch>
        </p:blipFill>
        <p:spPr bwMode="auto">
          <a:xfrm>
            <a:off x="109177" y="1037229"/>
            <a:ext cx="4367288" cy="900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284" y="1937981"/>
            <a:ext cx="5407214" cy="46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sequencial ordenada – Remover Elemento</a:t>
            </a:r>
            <a:endParaRPr lang="pt-BR" dirty="0"/>
          </a:p>
        </p:txBody>
      </p:sp>
      <p:pic>
        <p:nvPicPr>
          <p:cNvPr id="24578" name="Objeto 3"/>
          <p:cNvPicPr>
            <a:picLocks noChangeArrowheads="1"/>
          </p:cNvPicPr>
          <p:nvPr/>
        </p:nvPicPr>
        <p:blipFill>
          <a:blip r:embed="rId2" cstate="print"/>
          <a:srcRect b="-217"/>
          <a:stretch>
            <a:fillRect/>
          </a:stretch>
        </p:blipFill>
        <p:spPr bwMode="auto">
          <a:xfrm>
            <a:off x="1842447" y="1760559"/>
            <a:ext cx="5377218" cy="378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sequencial ordenada – Remover Elemento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71" y="1615552"/>
            <a:ext cx="7331151" cy="38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746913"/>
            <a:ext cx="8524875" cy="4026090"/>
          </a:xfrm>
        </p:spPr>
        <p:txBody>
          <a:bodyPr/>
          <a:lstStyle/>
          <a:p>
            <a:pPr algn="just"/>
            <a:r>
              <a:rPr lang="pt-BR" dirty="0" smtClean="0"/>
              <a:t>A alocação dinâmica é o processo que aloca memória (ou referência a memória) em tempo de execução. </a:t>
            </a:r>
          </a:p>
          <a:p>
            <a:pPr algn="just"/>
            <a:r>
              <a:rPr lang="pt-BR" dirty="0" smtClean="0"/>
              <a:t>Ela é utilizada quando não se sabe ao certo quanto de memória será necessário para o armazenamento das informações, podendo ser determinadas em tempo de execução conforme a necessidade do programa. Dessa forma evita-se o desperdício de memória, ou </a:t>
            </a:r>
            <a:r>
              <a:rPr lang="pt-BR" dirty="0"/>
              <a:t>seja, não temos mais o limite de posições de um </a:t>
            </a:r>
            <a:r>
              <a:rPr lang="pt-BR" dirty="0" err="1"/>
              <a:t>array</a:t>
            </a:r>
            <a:r>
              <a:rPr lang="pt-BR" dirty="0"/>
              <a:t>, nossas listas somente terão fim se houver uma falha de memória da máquina em que estivermos trabalhando.</a:t>
            </a:r>
            <a:endParaRPr lang="pt-BR" dirty="0" smtClean="0"/>
          </a:p>
          <a:p>
            <a:pPr algn="just"/>
            <a:r>
              <a:rPr lang="pt-BR" dirty="0" smtClean="0"/>
              <a:t>A alocação dinâmica é muito utilizada em problemas de estrutura de dados, por exemplo, listas encadeadas, pilhas, filas, arvores binárias e grafos. 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308922" y="1460309"/>
            <a:ext cx="8524875" cy="4694831"/>
          </a:xfrm>
        </p:spPr>
        <p:txBody>
          <a:bodyPr/>
          <a:lstStyle/>
          <a:p>
            <a:pPr algn="just"/>
            <a:r>
              <a:rPr lang="pt-BR" b="1" dirty="0" smtClean="0">
                <a:solidFill>
                  <a:srgbClr val="C00000"/>
                </a:solidFill>
              </a:rPr>
              <a:t>Tipos de Dados </a:t>
            </a:r>
            <a:r>
              <a:rPr lang="pt-BR" dirty="0" smtClean="0"/>
              <a:t>são diferenciados pelos valores que podem assumir e pelo conjunto de operações que podemos efetuar com eles.</a:t>
            </a:r>
          </a:p>
          <a:p>
            <a:pPr lvl="0" algn="just"/>
            <a:r>
              <a:rPr lang="pt-BR" dirty="0" smtClean="0"/>
              <a:t>Em linguagens de programação o Tipo de Dados de uma variável define o conjunto de valores que esta variável pode assumir. </a:t>
            </a:r>
          </a:p>
          <a:p>
            <a:pPr algn="just"/>
            <a:r>
              <a:rPr lang="pt-BR" dirty="0" smtClean="0"/>
              <a:t>Os tipos de dados são divididos em: </a:t>
            </a:r>
          </a:p>
          <a:p>
            <a:pPr lvl="1" algn="just"/>
            <a:r>
              <a:rPr lang="pt-BR" b="1" dirty="0" smtClean="0">
                <a:solidFill>
                  <a:srgbClr val="C00000"/>
                </a:solidFill>
              </a:rPr>
              <a:t>Tipos Primitivos de Dados</a:t>
            </a:r>
            <a:r>
              <a:rPr lang="pt-BR" b="1" dirty="0" smtClean="0"/>
              <a:t> </a:t>
            </a:r>
            <a:r>
              <a:rPr lang="pt-BR" dirty="0" smtClean="0"/>
              <a:t>- são os tipos básicos, a partir dos quais podemos definir os demais tipos e estruturas de dados. Estes tipos de dados são os mais freqüentes nas linguagens de programação e tem um conjunto de valores e operações restrito.  São considerados tipos primitivos: </a:t>
            </a:r>
            <a:r>
              <a:rPr lang="pt-BR" dirty="0" smtClean="0">
                <a:solidFill>
                  <a:srgbClr val="C00000"/>
                </a:solidFill>
              </a:rPr>
              <a:t>inteiro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C00000"/>
                </a:solidFill>
              </a:rPr>
              <a:t>real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C00000"/>
                </a:solidFill>
              </a:rPr>
              <a:t>lógico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C00000"/>
                </a:solidFill>
              </a:rPr>
              <a:t>caractere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C00000"/>
                </a:solidFill>
              </a:rPr>
              <a:t>ponteiro</a:t>
            </a:r>
            <a:r>
              <a:rPr lang="pt-BR" dirty="0" smtClean="0"/>
              <a:t>.</a:t>
            </a:r>
          </a:p>
          <a:p>
            <a:pPr lvl="1" algn="just"/>
            <a:r>
              <a:rPr lang="pt-BR" b="1" dirty="0" smtClean="0">
                <a:solidFill>
                  <a:srgbClr val="C00000"/>
                </a:solidFill>
              </a:rPr>
              <a:t>Tipos Estruturados de Dados </a:t>
            </a:r>
            <a:r>
              <a:rPr lang="pt-BR" dirty="0" smtClean="0"/>
              <a:t>- são construídos a partir dos tipos primitivos. Estes tipos são previstos por muitas linguagens de programação e devem ser definidos pelo programador. Exemplos de tipos estruturados: </a:t>
            </a:r>
            <a:r>
              <a:rPr lang="pt-BR" i="1" dirty="0" err="1" smtClean="0">
                <a:solidFill>
                  <a:srgbClr val="C00000"/>
                </a:solidFill>
              </a:rPr>
              <a:t>array</a:t>
            </a:r>
            <a:r>
              <a:rPr lang="pt-BR" i="1" dirty="0" smtClean="0">
                <a:solidFill>
                  <a:srgbClr val="C00000"/>
                </a:solidFill>
              </a:rPr>
              <a:t> </a:t>
            </a:r>
            <a:r>
              <a:rPr lang="pt-BR" dirty="0" smtClean="0"/>
              <a:t>e </a:t>
            </a:r>
            <a:r>
              <a:rPr lang="pt-BR" i="1" dirty="0" smtClean="0">
                <a:solidFill>
                  <a:srgbClr val="C00000"/>
                </a:solidFill>
              </a:rPr>
              <a:t>registro (ou estrutura), classes (os objetos criados dela)</a:t>
            </a:r>
            <a:r>
              <a:rPr lang="pt-BR" dirty="0" smtClean="0"/>
              <a:t>.</a:t>
            </a:r>
          </a:p>
          <a:p>
            <a:pPr lvl="0" algn="just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0665" y="1596785"/>
            <a:ext cx="8524875" cy="4380934"/>
          </a:xfrm>
        </p:spPr>
        <p:txBody>
          <a:bodyPr/>
          <a:lstStyle/>
          <a:p>
            <a:pPr algn="just"/>
            <a:r>
              <a:rPr lang="pt-BR" sz="1800" dirty="0" smtClean="0"/>
              <a:t>Estrutura de uma lista encadeada</a:t>
            </a:r>
          </a:p>
          <a:p>
            <a:pPr lvl="1" algn="just"/>
            <a:r>
              <a:rPr lang="pt-BR" dirty="0" smtClean="0"/>
              <a:t>Uma </a:t>
            </a:r>
            <a:r>
              <a:rPr lang="pt-BR" i="1" dirty="0" smtClean="0"/>
              <a:t>lista encadeada</a:t>
            </a:r>
            <a:r>
              <a:rPr lang="pt-BR" dirty="0" smtClean="0"/>
              <a:t>(ligada)  é uma sequência de </a:t>
            </a:r>
            <a:r>
              <a:rPr lang="pt-BR" i="1" dirty="0" smtClean="0"/>
              <a:t>células (ou nós)</a:t>
            </a:r>
            <a:r>
              <a:rPr lang="pt-BR" dirty="0" smtClean="0"/>
              <a:t>; cada célula contém um objeto de algum tipo e o endereço da célula seguinte. A estrutura de cada célula da lista pode ser definida assim:</a:t>
            </a:r>
          </a:p>
          <a:p>
            <a:pPr lvl="3" algn="just">
              <a:buNone/>
            </a:pPr>
            <a:r>
              <a:rPr lang="pt-BR" b="1" dirty="0" smtClean="0">
                <a:solidFill>
                  <a:srgbClr val="C00000"/>
                </a:solidFill>
              </a:rPr>
              <a:t>Classe </a:t>
            </a:r>
            <a:r>
              <a:rPr lang="pt-BR" b="1" dirty="0" err="1">
                <a:solidFill>
                  <a:srgbClr val="C00000"/>
                </a:solidFill>
              </a:rPr>
              <a:t>C</a:t>
            </a:r>
            <a:r>
              <a:rPr lang="pt-BR" b="1" dirty="0" err="1" smtClean="0">
                <a:solidFill>
                  <a:srgbClr val="C00000"/>
                </a:solidFill>
              </a:rPr>
              <a:t>elula</a:t>
            </a:r>
            <a:r>
              <a:rPr lang="pt-BR" b="1" dirty="0" smtClean="0">
                <a:solidFill>
                  <a:srgbClr val="C00000"/>
                </a:solidFill>
              </a:rPr>
              <a:t> { </a:t>
            </a:r>
          </a:p>
          <a:p>
            <a:pPr lvl="4" algn="just">
              <a:buNone/>
            </a:pPr>
            <a:r>
              <a:rPr lang="pt-BR" b="1" dirty="0" err="1" smtClean="0">
                <a:solidFill>
                  <a:srgbClr val="C00000"/>
                </a:solidFill>
              </a:rPr>
              <a:t>int</a:t>
            </a:r>
            <a:r>
              <a:rPr lang="pt-BR" b="1" dirty="0" smtClean="0">
                <a:solidFill>
                  <a:srgbClr val="C00000"/>
                </a:solidFill>
              </a:rPr>
              <a:t> </a:t>
            </a:r>
            <a:r>
              <a:rPr lang="pt-BR" b="1" dirty="0" err="1" smtClean="0">
                <a:solidFill>
                  <a:srgbClr val="C00000"/>
                </a:solidFill>
              </a:rPr>
              <a:t>info</a:t>
            </a:r>
            <a:r>
              <a:rPr lang="pt-BR" b="1" dirty="0" smtClean="0">
                <a:solidFill>
                  <a:srgbClr val="C00000"/>
                </a:solidFill>
              </a:rPr>
              <a:t>; </a:t>
            </a:r>
          </a:p>
          <a:p>
            <a:pPr lvl="4" algn="just">
              <a:buNone/>
            </a:pPr>
            <a:r>
              <a:rPr lang="pt-BR" b="1" dirty="0" err="1" smtClean="0">
                <a:solidFill>
                  <a:srgbClr val="C00000"/>
                </a:solidFill>
              </a:rPr>
              <a:t>Celula</a:t>
            </a:r>
            <a:r>
              <a:rPr lang="pt-BR" b="1" dirty="0" smtClean="0">
                <a:solidFill>
                  <a:srgbClr val="C00000"/>
                </a:solidFill>
              </a:rPr>
              <a:t> </a:t>
            </a:r>
            <a:r>
              <a:rPr lang="pt-BR" b="1" dirty="0" err="1" smtClean="0">
                <a:solidFill>
                  <a:srgbClr val="C00000"/>
                </a:solidFill>
              </a:rPr>
              <a:t>prox</a:t>
            </a:r>
            <a:r>
              <a:rPr lang="pt-BR" b="1" dirty="0" smtClean="0">
                <a:solidFill>
                  <a:srgbClr val="C00000"/>
                </a:solidFill>
              </a:rPr>
              <a:t>;</a:t>
            </a:r>
          </a:p>
          <a:p>
            <a:pPr lvl="4" algn="just">
              <a:buNone/>
            </a:pPr>
            <a:r>
              <a:rPr lang="pt-BR" b="1" dirty="0" smtClean="0">
                <a:solidFill>
                  <a:srgbClr val="C00000"/>
                </a:solidFill>
              </a:rPr>
              <a:t>}</a:t>
            </a:r>
          </a:p>
          <a:p>
            <a:r>
              <a:rPr lang="pt-BR" sz="1800" dirty="0" smtClean="0"/>
              <a:t>Acesso aos campos:</a:t>
            </a:r>
          </a:p>
          <a:p>
            <a:pPr lvl="3" algn="just">
              <a:buNone/>
            </a:pPr>
            <a:r>
              <a:rPr lang="pt-BR" b="1" dirty="0" err="1" smtClean="0">
                <a:solidFill>
                  <a:srgbClr val="C00000"/>
                </a:solidFill>
              </a:rPr>
              <a:t>Celula</a:t>
            </a:r>
            <a:r>
              <a:rPr lang="pt-BR" b="1" dirty="0" smtClean="0">
                <a:solidFill>
                  <a:srgbClr val="C00000"/>
                </a:solidFill>
              </a:rPr>
              <a:t> nova = new </a:t>
            </a:r>
            <a:r>
              <a:rPr lang="pt-BR" b="1" dirty="0" err="1" smtClean="0">
                <a:solidFill>
                  <a:srgbClr val="C00000"/>
                </a:solidFill>
              </a:rPr>
              <a:t>Celula</a:t>
            </a:r>
            <a:r>
              <a:rPr lang="pt-BR" b="1" dirty="0" smtClean="0">
                <a:solidFill>
                  <a:srgbClr val="C00000"/>
                </a:solidFill>
              </a:rPr>
              <a:t>();</a:t>
            </a:r>
          </a:p>
          <a:p>
            <a:pPr lvl="3" algn="just">
              <a:buNone/>
            </a:pPr>
            <a:r>
              <a:rPr lang="pt-BR" b="1" dirty="0" smtClean="0">
                <a:solidFill>
                  <a:srgbClr val="C00000"/>
                </a:solidFill>
              </a:rPr>
              <a:t>nova.info = 5;</a:t>
            </a:r>
          </a:p>
          <a:p>
            <a:pPr lvl="3" algn="just">
              <a:buNone/>
            </a:pPr>
            <a:r>
              <a:rPr lang="pt-BR" b="1" dirty="0" err="1" smtClean="0">
                <a:solidFill>
                  <a:srgbClr val="C00000"/>
                </a:solidFill>
              </a:rPr>
              <a:t>nova.prox</a:t>
            </a:r>
            <a:r>
              <a:rPr lang="pt-BR" b="1" dirty="0" smtClean="0">
                <a:solidFill>
                  <a:srgbClr val="C00000"/>
                </a:solidFill>
              </a:rPr>
              <a:t> = NULL;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14" y="2969453"/>
            <a:ext cx="28479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9562" y="2811439"/>
            <a:ext cx="8524875" cy="3575714"/>
          </a:xfrm>
        </p:spPr>
        <p:txBody>
          <a:bodyPr/>
          <a:lstStyle/>
          <a:p>
            <a:pPr algn="just"/>
            <a:r>
              <a:rPr lang="pt-BR" sz="1800" dirty="0"/>
              <a:t>Cada elemento da sequência é armazenado em uma célula da lista: o primeiro elemento na primeira célula, o segundo na segunda e assim por diante.</a:t>
            </a:r>
          </a:p>
          <a:p>
            <a:pPr algn="just"/>
            <a:r>
              <a:rPr lang="pt-BR" sz="1800" dirty="0" smtClean="0"/>
              <a:t>Ressaltando, </a:t>
            </a:r>
            <a:r>
              <a:rPr lang="pt-BR" sz="1800" dirty="0"/>
              <a:t>que as listas dinâmicas não possuem limite de registros definido, podemos ver na imagem </a:t>
            </a:r>
            <a:r>
              <a:rPr lang="pt-BR" sz="1800" dirty="0" smtClean="0"/>
              <a:t>acima como </a:t>
            </a:r>
            <a:r>
              <a:rPr lang="pt-BR" sz="1800" dirty="0"/>
              <a:t>seria sua representação gráfica. Sempre que for necessário inserir um elemento fazemos a alocação de um espaço de memória</a:t>
            </a:r>
            <a:r>
              <a:rPr lang="pt-BR" sz="1800" dirty="0" smtClean="0"/>
              <a:t>.</a:t>
            </a:r>
          </a:p>
          <a:p>
            <a:pPr algn="just"/>
            <a:r>
              <a:rPr lang="pt-BR" sz="1800" dirty="0" smtClean="0"/>
              <a:t>Existem vários tipos de listas encadeadas, sendo as mais comum as listas simplesmente encadeadas, podendo ter também duplamente encadeadas e circulares, além de tipos especiais de listas como filas e pilhas. </a:t>
            </a:r>
          </a:p>
          <a:p>
            <a:pPr algn="just"/>
            <a:r>
              <a:rPr lang="pt-BR" sz="1800" dirty="0" smtClean="0"/>
              <a:t>O último elemento da lista aponta para uma célula nula (NULL), determinando o fim da fila. </a:t>
            </a:r>
          </a:p>
          <a:p>
            <a:pPr algn="just"/>
            <a:endParaRPr lang="pt-B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479077"/>
            <a:ext cx="7829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5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 desordenada – Inserir elemento</a:t>
            </a:r>
            <a:endParaRPr lang="pt-BR" dirty="0"/>
          </a:p>
        </p:txBody>
      </p:sp>
      <p:pic>
        <p:nvPicPr>
          <p:cNvPr id="25602" name="Objeto 8"/>
          <p:cNvPicPr>
            <a:picLocks noChangeArrowheads="1"/>
          </p:cNvPicPr>
          <p:nvPr/>
        </p:nvPicPr>
        <p:blipFill>
          <a:blip r:embed="rId2" cstate="print"/>
          <a:srcRect b="-226"/>
          <a:stretch>
            <a:fillRect/>
          </a:stretch>
        </p:blipFill>
        <p:spPr bwMode="auto">
          <a:xfrm>
            <a:off x="1255592" y="1323833"/>
            <a:ext cx="6196085" cy="372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267980" y="5308978"/>
            <a:ext cx="8524875" cy="916415"/>
          </a:xfrm>
        </p:spPr>
        <p:txBody>
          <a:bodyPr/>
          <a:lstStyle/>
          <a:p>
            <a:pPr algn="just"/>
            <a:r>
              <a:rPr lang="pt-BR" dirty="0" smtClean="0"/>
              <a:t>Esta lista possui </a:t>
            </a:r>
            <a:r>
              <a:rPr lang="pt-BR" smtClean="0"/>
              <a:t>dois guardas, </a:t>
            </a:r>
            <a:r>
              <a:rPr lang="pt-BR" dirty="0" smtClean="0"/>
              <a:t>um que guarda o endereço do primeiro elemento da lista (início) e outro que guarda o endereço do último elemento da lista (fim).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 desordenada – Inserir elemento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0" y="1125282"/>
            <a:ext cx="3828207" cy="129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42" y="1635027"/>
            <a:ext cx="5506232" cy="50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 desordenada – Consultar elemento</a:t>
            </a:r>
            <a:endParaRPr lang="pt-BR" dirty="0"/>
          </a:p>
        </p:txBody>
      </p:sp>
      <p:pic>
        <p:nvPicPr>
          <p:cNvPr id="26626" name="Objeto 9"/>
          <p:cNvPicPr>
            <a:picLocks noChangeArrowheads="1"/>
          </p:cNvPicPr>
          <p:nvPr/>
        </p:nvPicPr>
        <p:blipFill>
          <a:blip r:embed="rId2" cstate="print"/>
          <a:srcRect b="-862"/>
          <a:stretch>
            <a:fillRect/>
          </a:stretch>
        </p:blipFill>
        <p:spPr bwMode="auto">
          <a:xfrm>
            <a:off x="1647115" y="1651375"/>
            <a:ext cx="5513696" cy="129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29" y="3173105"/>
            <a:ext cx="4867132" cy="263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 desordenada – Remover elemento</a:t>
            </a:r>
            <a:endParaRPr lang="pt-BR" dirty="0"/>
          </a:p>
        </p:txBody>
      </p:sp>
      <p:pic>
        <p:nvPicPr>
          <p:cNvPr id="27650" name="Objeto 11"/>
          <p:cNvPicPr>
            <a:picLocks noChangeArrowheads="1"/>
          </p:cNvPicPr>
          <p:nvPr/>
        </p:nvPicPr>
        <p:blipFill>
          <a:blip r:embed="rId2" cstate="print"/>
          <a:srcRect r="-85" b="-177"/>
          <a:stretch>
            <a:fillRect/>
          </a:stretch>
        </p:blipFill>
        <p:spPr bwMode="auto">
          <a:xfrm>
            <a:off x="1721893" y="1445098"/>
            <a:ext cx="5306704" cy="471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 desordenada – Remover elemento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744" y="1035379"/>
            <a:ext cx="6968390" cy="542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 desordenada – Listar os elemento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497" y="2419137"/>
            <a:ext cx="5954426" cy="201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 ordenada – Inserir elemento</a:t>
            </a:r>
            <a:endParaRPr lang="pt-BR" dirty="0"/>
          </a:p>
        </p:txBody>
      </p:sp>
      <p:pic>
        <p:nvPicPr>
          <p:cNvPr id="28674" name="Objeto 1"/>
          <p:cNvPicPr>
            <a:picLocks noChangeArrowheads="1"/>
          </p:cNvPicPr>
          <p:nvPr/>
        </p:nvPicPr>
        <p:blipFill>
          <a:blip r:embed="rId2" cstate="print"/>
          <a:srcRect r="-624" b="-180"/>
          <a:stretch>
            <a:fillRect/>
          </a:stretch>
        </p:blipFill>
        <p:spPr bwMode="auto">
          <a:xfrm>
            <a:off x="2183642" y="1201001"/>
            <a:ext cx="5022376" cy="346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23080" y="4977628"/>
            <a:ext cx="801123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dirty="0" smtClean="0"/>
              <a:t>Quando for feito o caminhamento pelos nós da lista, ela deve estar ordenada por algum campo, neste exemplo o campo de ordenação é a matrícula. Esta lista possui apenas uma referência para o início, que guarda o endereço do primeiro elemento da lista.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 ordenada – Inserir elemento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282" y="1144564"/>
            <a:ext cx="6327929" cy="547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78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Abstratos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2169994"/>
            <a:ext cx="8524875" cy="2797791"/>
          </a:xfrm>
        </p:spPr>
        <p:txBody>
          <a:bodyPr/>
          <a:lstStyle/>
          <a:p>
            <a:pPr algn="just"/>
            <a:r>
              <a:rPr lang="pt-BR" dirty="0" smtClean="0"/>
              <a:t>O conceito de tipo de dados pode ser visto de uma outra perspectiva: levando em conta, não o que um computador pode fazer, mas o que os usuários desejam fazer. </a:t>
            </a:r>
          </a:p>
          <a:p>
            <a:pPr algn="just"/>
            <a:r>
              <a:rPr lang="pt-BR" dirty="0" smtClean="0"/>
              <a:t>Este conceito de Tipo de Dados independente do hardware é chamado de </a:t>
            </a:r>
            <a:r>
              <a:rPr lang="pt-BR" b="1" dirty="0">
                <a:solidFill>
                  <a:srgbClr val="C00000"/>
                </a:solidFill>
              </a:rPr>
              <a:t>Tipo Abstrato de Dados - TAD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Um Tipo Abstrato de Dados é composto por um modelo matemático acompanhado de um conjunto de operações definidas sobre este modelo.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 ordenada – Consultar elemento</a:t>
            </a:r>
            <a:endParaRPr lang="pt-BR" dirty="0"/>
          </a:p>
        </p:txBody>
      </p:sp>
      <p:pic>
        <p:nvPicPr>
          <p:cNvPr id="29698" name="Objeto 2"/>
          <p:cNvPicPr>
            <a:picLocks noChangeArrowheads="1"/>
          </p:cNvPicPr>
          <p:nvPr/>
        </p:nvPicPr>
        <p:blipFill>
          <a:blip r:embed="rId2" cstate="print"/>
          <a:srcRect b="-1131"/>
          <a:stretch>
            <a:fillRect/>
          </a:stretch>
        </p:blipFill>
        <p:spPr bwMode="auto">
          <a:xfrm>
            <a:off x="1637732" y="1583149"/>
            <a:ext cx="5063318" cy="141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32" y="3101743"/>
            <a:ext cx="5063318" cy="290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 ordenada – Remover </a:t>
            </a:r>
            <a:r>
              <a:rPr lang="pt-BR" dirty="0"/>
              <a:t>e</a:t>
            </a:r>
            <a:r>
              <a:rPr lang="pt-BR" dirty="0" smtClean="0"/>
              <a:t>lemento</a:t>
            </a:r>
            <a:endParaRPr lang="pt-BR" dirty="0"/>
          </a:p>
        </p:txBody>
      </p:sp>
      <p:pic>
        <p:nvPicPr>
          <p:cNvPr id="30722" name="Objeto 3"/>
          <p:cNvPicPr>
            <a:picLocks noChangeArrowheads="1"/>
          </p:cNvPicPr>
          <p:nvPr/>
        </p:nvPicPr>
        <p:blipFill>
          <a:blip r:embed="rId2" cstate="print"/>
          <a:srcRect b="-328"/>
          <a:stretch>
            <a:fillRect/>
          </a:stretch>
        </p:blipFill>
        <p:spPr bwMode="auto">
          <a:xfrm>
            <a:off x="1392072" y="1815153"/>
            <a:ext cx="6018663" cy="402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 ordenada – Remover </a:t>
            </a:r>
            <a:r>
              <a:rPr lang="pt-BR" dirty="0" smtClean="0"/>
              <a:t>elemento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5" y="1026495"/>
            <a:ext cx="6689678" cy="542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2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Curiosidade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219200"/>
            <a:ext cx="8524875" cy="4976884"/>
          </a:xfrm>
        </p:spPr>
        <p:txBody>
          <a:bodyPr/>
          <a:lstStyle/>
          <a:p>
            <a:pPr algn="just"/>
            <a:r>
              <a:rPr lang="pt-BR" dirty="0" smtClean="0"/>
              <a:t>A API Java oferece a implementações de listas através de coleções com </a:t>
            </a:r>
            <a:r>
              <a:rPr lang="pt-BR" i="1" dirty="0" err="1" smtClean="0"/>
              <a:t>List</a:t>
            </a:r>
            <a:r>
              <a:rPr lang="pt-BR" dirty="0" smtClean="0"/>
              <a:t>, com duas implementações:</a:t>
            </a:r>
          </a:p>
          <a:p>
            <a:pPr marL="741363" lvl="1" indent="-284163" eaLnBrk="1" hangingPunct="1">
              <a:buFont typeface="Times New Roman" pitchFamily="16" charset="0"/>
              <a:buChar char="–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b="1" dirty="0" err="1">
                <a:solidFill>
                  <a:srgbClr val="990000"/>
                </a:solidFill>
              </a:rPr>
              <a:t>ArrayList</a:t>
            </a:r>
            <a:endParaRPr lang="pt-BR" b="1" dirty="0">
              <a:solidFill>
                <a:srgbClr val="990000"/>
              </a:solidFill>
            </a:endParaRPr>
          </a:p>
          <a:p>
            <a:pPr marL="1141413" lvl="2" indent="-227013" eaLnBrk="1" hangingPunct="1">
              <a:buFont typeface="Times New Roman" pitchFamily="16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 err="1"/>
              <a:t>List</a:t>
            </a:r>
            <a:r>
              <a:rPr lang="pt-BR" dirty="0"/>
              <a:t> implementada com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  <a:p>
            <a:pPr marL="741363" lvl="1" indent="-284163" eaLnBrk="1" hangingPunct="1">
              <a:buFont typeface="Times New Roman" pitchFamily="16" charset="0"/>
              <a:buChar char="–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b="1" dirty="0" err="1">
                <a:solidFill>
                  <a:srgbClr val="990000"/>
                </a:solidFill>
              </a:rPr>
              <a:t>LinkedList</a:t>
            </a:r>
            <a:endParaRPr lang="pt-BR" b="1" dirty="0">
              <a:solidFill>
                <a:srgbClr val="990000"/>
              </a:solidFill>
            </a:endParaRPr>
          </a:p>
          <a:p>
            <a:pPr marL="1141413" lvl="2" indent="-227013" eaLnBrk="1" hangingPunct="1">
              <a:buFont typeface="Times New Roman" pitchFamily="16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 err="1"/>
              <a:t>List</a:t>
            </a:r>
            <a:r>
              <a:rPr lang="pt-BR" dirty="0"/>
              <a:t> implementada com lista ligada.</a:t>
            </a:r>
          </a:p>
          <a:p>
            <a:pPr marL="341313" indent="-341313" eaLnBrk="1" hangingPunct="1">
              <a:buFont typeface="Times New Roman" pitchFamily="16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/>
              <a:t>Métodos de acesso através de índice</a:t>
            </a:r>
          </a:p>
          <a:p>
            <a:pPr marL="741363" lvl="1" indent="-284163" eaLnBrk="1" hangingPunct="1">
              <a:buFont typeface="Times New Roman" pitchFamily="16" charset="0"/>
              <a:buChar char="–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b="1" dirty="0" err="1">
                <a:solidFill>
                  <a:srgbClr val="990000"/>
                </a:solidFill>
              </a:rPr>
              <a:t>get</a:t>
            </a:r>
            <a:r>
              <a:rPr lang="pt-BR" b="1" dirty="0">
                <a:solidFill>
                  <a:srgbClr val="990000"/>
                </a:solidFill>
              </a:rPr>
              <a:t>(</a:t>
            </a:r>
            <a:r>
              <a:rPr lang="pt-BR" b="1" dirty="0" err="1">
                <a:solidFill>
                  <a:srgbClr val="990000"/>
                </a:solidFill>
              </a:rPr>
              <a:t>int</a:t>
            </a:r>
            <a:r>
              <a:rPr lang="pt-BR" b="1" dirty="0">
                <a:solidFill>
                  <a:srgbClr val="990000"/>
                </a:solidFill>
              </a:rPr>
              <a:t> i)</a:t>
            </a:r>
            <a:r>
              <a:rPr lang="pt-BR" dirty="0"/>
              <a:t> - Retorna elemento no índice i.</a:t>
            </a:r>
          </a:p>
          <a:p>
            <a:pPr marL="741363" lvl="1" indent="-284163" eaLnBrk="1" hangingPunct="1">
              <a:buFont typeface="Times New Roman" pitchFamily="16" charset="0"/>
              <a:buChar char="–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b="1" dirty="0">
                <a:solidFill>
                  <a:srgbClr val="990000"/>
                </a:solidFill>
              </a:rPr>
              <a:t>remove(</a:t>
            </a:r>
            <a:r>
              <a:rPr lang="pt-BR" b="1" dirty="0" err="1">
                <a:solidFill>
                  <a:srgbClr val="990000"/>
                </a:solidFill>
              </a:rPr>
              <a:t>int</a:t>
            </a:r>
            <a:r>
              <a:rPr lang="pt-BR" b="1" dirty="0">
                <a:solidFill>
                  <a:srgbClr val="990000"/>
                </a:solidFill>
              </a:rPr>
              <a:t> i)</a:t>
            </a:r>
            <a:r>
              <a:rPr lang="pt-BR" dirty="0"/>
              <a:t> - Remove elemento no índice i e “afasta” os elementos para preencher o espaço deixado. </a:t>
            </a:r>
          </a:p>
          <a:p>
            <a:pPr marL="741363" lvl="1" indent="-284163" eaLnBrk="1" hangingPunct="1">
              <a:buFont typeface="Times New Roman" pitchFamily="16" charset="0"/>
              <a:buChar char="–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b="1" dirty="0" err="1" smtClean="0">
                <a:solidFill>
                  <a:srgbClr val="990000"/>
                </a:solidFill>
              </a:rPr>
              <a:t>add</a:t>
            </a:r>
            <a:r>
              <a:rPr lang="pt-BR" b="1" dirty="0" smtClean="0">
                <a:solidFill>
                  <a:srgbClr val="990000"/>
                </a:solidFill>
              </a:rPr>
              <a:t>(elemento</a:t>
            </a:r>
            <a:r>
              <a:rPr lang="pt-BR" b="1" dirty="0">
                <a:solidFill>
                  <a:srgbClr val="990000"/>
                </a:solidFill>
              </a:rPr>
              <a:t>)</a:t>
            </a:r>
            <a:r>
              <a:rPr lang="pt-BR" dirty="0"/>
              <a:t> - Adiciona elemento depois do último índice</a:t>
            </a:r>
            <a:r>
              <a:rPr lang="pt-BR" dirty="0" smtClean="0"/>
              <a:t>.</a:t>
            </a:r>
          </a:p>
          <a:p>
            <a:pPr marL="741363" lvl="1" indent="-284163" eaLnBrk="1" hangingPunct="1">
              <a:buFont typeface="Times New Roman" pitchFamily="16" charset="0"/>
              <a:buChar char="–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b="1" dirty="0" err="1">
                <a:solidFill>
                  <a:srgbClr val="990000"/>
                </a:solidFill>
              </a:rPr>
              <a:t>contains</a:t>
            </a:r>
            <a:r>
              <a:rPr lang="pt-BR" b="1" dirty="0">
                <a:solidFill>
                  <a:srgbClr val="990000"/>
                </a:solidFill>
              </a:rPr>
              <a:t>(elemento)</a:t>
            </a:r>
            <a:r>
              <a:rPr lang="pt-BR" dirty="0" smtClean="0"/>
              <a:t> – Verifica se o elemento esta contido na coleção. </a:t>
            </a:r>
            <a:endParaRPr lang="pt-BR" dirty="0"/>
          </a:p>
          <a:p>
            <a:pPr marL="741363" lvl="1" indent="-284163" eaLnBrk="1" hangingPunct="1">
              <a:buFont typeface="Times New Roman" pitchFamily="16" charset="0"/>
              <a:buChar char="–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/>
              <a:t>Elementos começam no índice zero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4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Curiosidade – </a:t>
            </a:r>
            <a:r>
              <a:rPr lang="pt-BR" i="1" dirty="0" err="1" smtClean="0"/>
              <a:t>ArrayList</a:t>
            </a:r>
            <a:r>
              <a:rPr lang="pt-BR" dirty="0" smtClean="0"/>
              <a:t> - Exemplo</a:t>
            </a:r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8" y="1464362"/>
            <a:ext cx="8418725" cy="44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6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Curiosidade – </a:t>
            </a:r>
            <a:r>
              <a:rPr lang="pt-BR" i="1" dirty="0" err="1" smtClean="0"/>
              <a:t>LinkedList</a:t>
            </a:r>
            <a:r>
              <a:rPr lang="pt-BR" dirty="0" smtClean="0"/>
              <a:t> </a:t>
            </a:r>
            <a:r>
              <a:rPr lang="pt-BR" dirty="0"/>
              <a:t>- Exemplo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53" y="1329448"/>
            <a:ext cx="8525540" cy="471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6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8923" y="1396621"/>
            <a:ext cx="8524875" cy="4583113"/>
          </a:xfrm>
        </p:spPr>
        <p:txBody>
          <a:bodyPr/>
          <a:lstStyle/>
          <a:p>
            <a:pPr algn="just"/>
            <a:r>
              <a:rPr lang="pt-BR" dirty="0" smtClean="0"/>
              <a:t>Para representar o modelo matemático do TAD, em uma linguagem de programação, emprega-se uma </a:t>
            </a:r>
            <a:r>
              <a:rPr lang="pt-BR" b="1" dirty="0">
                <a:solidFill>
                  <a:srgbClr val="C00000"/>
                </a:solidFill>
              </a:rPr>
              <a:t>Estrutura de Dados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Uma estrutura de dados armazena dados na memória do computador a fim de permitir o acesso eficiente dos mesmos.</a:t>
            </a:r>
          </a:p>
          <a:p>
            <a:pPr algn="just"/>
            <a:r>
              <a:rPr lang="pt-BR" dirty="0" smtClean="0"/>
              <a:t>As Estruturas de dados diferem umas das outras pela disposição ou manipulação de seus dados. A disposição dos dados em uma estrutura obedece a condições preestabelecidas e caracteriza a estrutura.</a:t>
            </a:r>
          </a:p>
          <a:p>
            <a:pPr algn="just"/>
            <a:r>
              <a:rPr lang="pt-BR" dirty="0" smtClean="0"/>
              <a:t>A escolha correta da estrutura adequada a cada caso depende diretamente do conhecimento de algoritmos para manipular a estrutura de maneira eficiente.</a:t>
            </a:r>
          </a:p>
          <a:p>
            <a:pPr algn="just"/>
            <a:r>
              <a:rPr lang="pt-BR" dirty="0" smtClean="0"/>
              <a:t>A escolha de uma estrutura de dados apropriada pode tornar um problema complicado em um de solução bastante trivial.</a:t>
            </a:r>
          </a:p>
          <a:p>
            <a:pPr algn="just"/>
            <a:r>
              <a:rPr lang="pt-BR" dirty="0" smtClean="0"/>
              <a:t>As estruturas de dados clássicas são</a:t>
            </a:r>
            <a:r>
              <a:rPr lang="pt-BR" b="1" dirty="0" smtClean="0"/>
              <a:t>:</a:t>
            </a:r>
            <a:r>
              <a:rPr lang="pt-BR" b="1" dirty="0" smtClean="0">
                <a:solidFill>
                  <a:srgbClr val="C00000"/>
                </a:solidFill>
              </a:rPr>
              <a:t> Lista</a:t>
            </a:r>
            <a:r>
              <a:rPr lang="pt-BR" dirty="0" smtClean="0"/>
              <a:t>, </a:t>
            </a:r>
            <a:r>
              <a:rPr lang="pt-BR" b="1" dirty="0">
                <a:solidFill>
                  <a:srgbClr val="C00000"/>
                </a:solidFill>
              </a:rPr>
              <a:t>Fila</a:t>
            </a:r>
            <a:r>
              <a:rPr lang="pt-BR" dirty="0"/>
              <a:t>, </a:t>
            </a:r>
            <a:r>
              <a:rPr lang="pt-BR" b="1" dirty="0" smtClean="0">
                <a:solidFill>
                  <a:srgbClr val="C00000"/>
                </a:solidFill>
              </a:rPr>
              <a:t>Pilha</a:t>
            </a:r>
            <a:r>
              <a:rPr lang="pt-BR" dirty="0" smtClean="0"/>
              <a:t>, </a:t>
            </a:r>
            <a:r>
              <a:rPr lang="pt-BR" b="1" dirty="0" smtClean="0">
                <a:solidFill>
                  <a:srgbClr val="C00000"/>
                </a:solidFill>
              </a:rPr>
              <a:t>Árvore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 Lineares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6218" y="1241945"/>
            <a:ext cx="8524875" cy="5240741"/>
          </a:xfrm>
        </p:spPr>
        <p:txBody>
          <a:bodyPr/>
          <a:lstStyle/>
          <a:p>
            <a:pPr algn="just"/>
            <a:r>
              <a:rPr lang="pt-BR" dirty="0" smtClean="0"/>
              <a:t>Uma das formas mais comumente usadas para se manter dados agrupados é a lista. </a:t>
            </a:r>
          </a:p>
          <a:p>
            <a:pPr algn="just"/>
            <a:r>
              <a:rPr lang="pt-BR" dirty="0" smtClean="0"/>
              <a:t>Ao desenvolver uma implementação para listas lineares devemos levar em conta como podemos armazená-la no computador. Opções: </a:t>
            </a:r>
          </a:p>
          <a:p>
            <a:pPr lvl="1" algn="just"/>
            <a:r>
              <a:rPr lang="pt-BR" b="1" dirty="0" smtClean="0">
                <a:solidFill>
                  <a:srgbClr val="C00000"/>
                </a:solidFill>
              </a:rPr>
              <a:t>SEQUENCIAL</a:t>
            </a:r>
            <a:r>
              <a:rPr lang="pt-BR" dirty="0" smtClean="0"/>
              <a:t>: A forma mais natural de armazenar uma lista linear consiste em armazenar seus elementos em células de memória consecutivas. São de tamanho fixo, como nos </a:t>
            </a:r>
            <a:r>
              <a:rPr lang="pt-BR" dirty="0" err="1" smtClean="0"/>
              <a:t>Arrays</a:t>
            </a:r>
            <a:r>
              <a:rPr lang="pt-BR" dirty="0" smtClean="0"/>
              <a:t>.   </a:t>
            </a:r>
          </a:p>
          <a:p>
            <a:pPr lvl="1" algn="just"/>
            <a:r>
              <a:rPr lang="pt-BR" b="1" dirty="0" smtClean="0">
                <a:solidFill>
                  <a:srgbClr val="C00000"/>
                </a:solidFill>
              </a:rPr>
              <a:t>ENCADEADA</a:t>
            </a:r>
            <a:r>
              <a:rPr lang="pt-BR" dirty="0" smtClean="0"/>
              <a:t>: A memória é alocada (ou referenciada) conforme novos elementos são colocados na lista e </a:t>
            </a:r>
            <a:r>
              <a:rPr lang="pt-BR" dirty="0" err="1" smtClean="0"/>
              <a:t>desalocada</a:t>
            </a:r>
            <a:r>
              <a:rPr lang="pt-BR" dirty="0" smtClean="0"/>
              <a:t> quando elementos são retirados. </a:t>
            </a:r>
          </a:p>
          <a:p>
            <a:pPr algn="just"/>
            <a:r>
              <a:rPr lang="pt-BR" dirty="0" smtClean="0"/>
              <a:t>As listas lineares podem ser divididas em:</a:t>
            </a:r>
          </a:p>
          <a:p>
            <a:pPr lvl="1" algn="just"/>
            <a:r>
              <a:rPr lang="pt-BR" dirty="0" smtClean="0"/>
              <a:t>Lista sequencial(ordenada ou desordenada).</a:t>
            </a:r>
          </a:p>
          <a:p>
            <a:pPr lvl="1" algn="just"/>
            <a:r>
              <a:rPr lang="pt-BR" dirty="0" smtClean="0"/>
              <a:t>Lista encadeada (ordenada ou desordenada).</a:t>
            </a:r>
          </a:p>
          <a:p>
            <a:pPr marL="182562" lvl="1" indent="0" algn="just">
              <a:buNone/>
            </a:pPr>
            <a:r>
              <a:rPr lang="pt-BR" dirty="0" smtClean="0">
                <a:solidFill>
                  <a:srgbClr val="FF0000"/>
                </a:solidFill>
              </a:rPr>
              <a:t>Obs.: Também conhecidas de listas estáticas e dinâmicas, como na linguagem c.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sequencial desordenada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0684" y="1337480"/>
            <a:ext cx="8524875" cy="3821374"/>
          </a:xfrm>
        </p:spPr>
        <p:txBody>
          <a:bodyPr/>
          <a:lstStyle/>
          <a:p>
            <a:pPr algn="just"/>
            <a:r>
              <a:rPr lang="pt-BR" dirty="0" smtClean="0"/>
              <a:t>Esta estrutura é implementada usando vetores e não se preocupa com ordenação. </a:t>
            </a:r>
          </a:p>
          <a:p>
            <a:pPr algn="just"/>
            <a:r>
              <a:rPr lang="pt-BR" dirty="0" smtClean="0"/>
              <a:t>Na lista sequencial desordenada os elementos são colocados na primeira posição vazia da lista (no final). </a:t>
            </a:r>
          </a:p>
          <a:p>
            <a:pPr algn="just"/>
            <a:r>
              <a:rPr lang="pt-BR" dirty="0" smtClean="0"/>
              <a:t>Operações básicas das listas: </a:t>
            </a:r>
          </a:p>
          <a:p>
            <a:pPr lvl="1" algn="just"/>
            <a:r>
              <a:rPr lang="pt-BR" dirty="0" smtClean="0">
                <a:solidFill>
                  <a:srgbClr val="C00000"/>
                </a:solidFill>
              </a:rPr>
              <a:t>inserir elemento</a:t>
            </a:r>
            <a:r>
              <a:rPr lang="pt-BR" dirty="0" smtClean="0"/>
              <a:t>, </a:t>
            </a:r>
          </a:p>
          <a:p>
            <a:pPr lvl="1" algn="just"/>
            <a:r>
              <a:rPr lang="pt-BR" dirty="0" smtClean="0">
                <a:solidFill>
                  <a:srgbClr val="C00000"/>
                </a:solidFill>
              </a:rPr>
              <a:t>remover elemento</a:t>
            </a:r>
            <a:r>
              <a:rPr lang="pt-BR" dirty="0" smtClean="0"/>
              <a:t>, </a:t>
            </a:r>
          </a:p>
          <a:p>
            <a:pPr lvl="1" algn="just"/>
            <a:r>
              <a:rPr lang="pt-BR" dirty="0" smtClean="0">
                <a:solidFill>
                  <a:srgbClr val="C00000"/>
                </a:solidFill>
              </a:rPr>
              <a:t>consultar elemento</a:t>
            </a:r>
            <a:r>
              <a:rPr lang="pt-BR" dirty="0" smtClean="0"/>
              <a:t>, </a:t>
            </a:r>
          </a:p>
          <a:p>
            <a:pPr lvl="1" algn="just"/>
            <a:r>
              <a:rPr lang="pt-BR" dirty="0" smtClean="0">
                <a:solidFill>
                  <a:srgbClr val="C00000"/>
                </a:solidFill>
              </a:rPr>
              <a:t>alterar elemento</a:t>
            </a:r>
            <a:r>
              <a:rPr lang="pt-BR" dirty="0" smtClean="0"/>
              <a:t>, </a:t>
            </a:r>
          </a:p>
          <a:p>
            <a:pPr lvl="1" algn="just"/>
            <a:r>
              <a:rPr lang="pt-BR" dirty="0" smtClean="0">
                <a:solidFill>
                  <a:srgbClr val="C00000"/>
                </a:solidFill>
              </a:rPr>
              <a:t>listagem dos elementos da lista</a:t>
            </a:r>
            <a:r>
              <a:rPr lang="pt-BR" dirty="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915" y="5171290"/>
            <a:ext cx="5012874" cy="146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sequencial desordenada – Inserir Elemento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2956" y="1487605"/>
            <a:ext cx="8424366" cy="450377"/>
          </a:xfrm>
        </p:spPr>
        <p:txBody>
          <a:bodyPr/>
          <a:lstStyle/>
          <a:p>
            <a:r>
              <a:rPr lang="pt-BR" dirty="0" smtClean="0"/>
              <a:t>Inserção no final (próxima posição livre)</a:t>
            </a:r>
            <a:endParaRPr lang="pt-BR" dirty="0"/>
          </a:p>
        </p:txBody>
      </p:sp>
      <p:pic>
        <p:nvPicPr>
          <p:cNvPr id="19458" name="Objeto 5"/>
          <p:cNvPicPr>
            <a:picLocks noChangeArrowheads="1"/>
          </p:cNvPicPr>
          <p:nvPr/>
        </p:nvPicPr>
        <p:blipFill>
          <a:blip r:embed="rId2" cstate="print"/>
          <a:srcRect r="-60" b="-113"/>
          <a:stretch>
            <a:fillRect/>
          </a:stretch>
        </p:blipFill>
        <p:spPr bwMode="auto">
          <a:xfrm>
            <a:off x="2361064" y="2047164"/>
            <a:ext cx="4981433" cy="420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sequencial desordenada – Inserir Elemento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34" y="1693957"/>
            <a:ext cx="7125766" cy="361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sequencial desordenada – Pesquisar Elemento</a:t>
            </a:r>
            <a:endParaRPr lang="pt-BR" dirty="0"/>
          </a:p>
        </p:txBody>
      </p:sp>
      <p:pic>
        <p:nvPicPr>
          <p:cNvPr id="20482" name="Objeto 7"/>
          <p:cNvPicPr>
            <a:picLocks noChangeArrowheads="1"/>
          </p:cNvPicPr>
          <p:nvPr/>
        </p:nvPicPr>
        <p:blipFill>
          <a:blip r:embed="rId2" cstate="print"/>
          <a:srcRect b="-545"/>
          <a:stretch>
            <a:fillRect/>
          </a:stretch>
        </p:blipFill>
        <p:spPr bwMode="auto">
          <a:xfrm>
            <a:off x="313894" y="1037229"/>
            <a:ext cx="3916907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839" y="2075172"/>
            <a:ext cx="5381339" cy="448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Trebuchet MS"/>
        <a:ea typeface=""/>
        <a:cs typeface="Arial"/>
      </a:majorFont>
      <a:minorFont>
        <a:latin typeface="Trebuchet MS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bom</Template>
  <TotalTime>4866</TotalTime>
  <Words>1358</Words>
  <Application>Microsoft Office PowerPoint</Application>
  <PresentationFormat>Apresentação na tela (4:3)</PresentationFormat>
  <Paragraphs>109</Paragraphs>
  <Slides>35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Standarddesign</vt:lpstr>
      <vt:lpstr>Listas Lineares</vt:lpstr>
      <vt:lpstr>Tipos de dados</vt:lpstr>
      <vt:lpstr>Tipos Abstratos de Dados</vt:lpstr>
      <vt:lpstr>Estruturas de dados</vt:lpstr>
      <vt:lpstr>Listas Lineares</vt:lpstr>
      <vt:lpstr>Lista sequencial desordenada</vt:lpstr>
      <vt:lpstr>Lista sequencial desordenada – Inserir Elemento</vt:lpstr>
      <vt:lpstr>Lista sequencial desordenada – Inserir Elemento</vt:lpstr>
      <vt:lpstr>Lista sequencial desordenada – Pesquisar Elemento</vt:lpstr>
      <vt:lpstr>Lista sequencial desordenada – Remover Elemento</vt:lpstr>
      <vt:lpstr>Lista sequencial desordenada – Remover Elemento</vt:lpstr>
      <vt:lpstr>Lista sequencial ordenada</vt:lpstr>
      <vt:lpstr>Lista sequencial ordenada – Inserir Elemento</vt:lpstr>
      <vt:lpstr>Lista sequencial ordenada – Inserir Elemento</vt:lpstr>
      <vt:lpstr>Lista sequencial ordenada – Inserir Elemento</vt:lpstr>
      <vt:lpstr>Lista sequencial ordenada – Consultar Elemento</vt:lpstr>
      <vt:lpstr>Lista sequencial ordenada – Remover Elemento</vt:lpstr>
      <vt:lpstr>Lista sequencial ordenada – Remover Elemento</vt:lpstr>
      <vt:lpstr>Lista encadeada</vt:lpstr>
      <vt:lpstr>Lista encadeada</vt:lpstr>
      <vt:lpstr>Lista encadeada</vt:lpstr>
      <vt:lpstr>Lista encadeada desordenada – Inserir elemento</vt:lpstr>
      <vt:lpstr>Lista encadeada desordenada – Inserir elemento</vt:lpstr>
      <vt:lpstr>Lista encadeada desordenada – Consultar elemento</vt:lpstr>
      <vt:lpstr>Lista encadeada desordenada – Remover elemento</vt:lpstr>
      <vt:lpstr>Lista encadeada desordenada – Remover elemento</vt:lpstr>
      <vt:lpstr>Lista encadeada desordenada – Listar os elemento</vt:lpstr>
      <vt:lpstr>Lista encadeada ordenada – Inserir elemento</vt:lpstr>
      <vt:lpstr>Lista encadeada ordenada – Inserir elemento</vt:lpstr>
      <vt:lpstr>Lista encadeada ordenada – Consultar elemento</vt:lpstr>
      <vt:lpstr>Lista encadeada ordenada – Remover elemento</vt:lpstr>
      <vt:lpstr>Lista encadeada ordenada – Remover elemento</vt:lpstr>
      <vt:lpstr>Curiosidade</vt:lpstr>
      <vt:lpstr>Curiosidade – ArrayList - Exemplo</vt:lpstr>
      <vt:lpstr>Curiosidade – LinkedList - Exemplo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Denival</dc:creator>
  <dc:description>PresentationLoad.com</dc:description>
  <cp:lastModifiedBy>Denival Araujo dos Santos</cp:lastModifiedBy>
  <cp:revision>661</cp:revision>
  <dcterms:created xsi:type="dcterms:W3CDTF">2007-11-27T23:54:21Z</dcterms:created>
  <dcterms:modified xsi:type="dcterms:W3CDTF">2014-08-05T00:48:38Z</dcterms:modified>
</cp:coreProperties>
</file>