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19"/>
  </p:notesMasterIdLst>
  <p:handoutMasterIdLst>
    <p:handoutMasterId r:id="rId20"/>
  </p:handoutMasterIdLst>
  <p:sldIdLst>
    <p:sldId id="305" r:id="rId2"/>
    <p:sldId id="289" r:id="rId3"/>
    <p:sldId id="303" r:id="rId4"/>
    <p:sldId id="304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41DF02-5A18-4AD7-8519-4D76495E8AE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6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B14F389-EFF5-41A0-B531-B293D6A6AED7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39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C049CB-A7D8-47FC-BC50-1150BB9CFA2A}" type="slidenum">
              <a:rPr lang="de-DE" sz="1200">
                <a:solidFill>
                  <a:schemeClr val="tx1"/>
                </a:solidFill>
              </a:rPr>
              <a:pPr eaLnBrk="1" hangingPunct="1"/>
              <a:t>1</a:t>
            </a:fld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0E751CAA-E47D-4D08-9D08-05BFAAC75680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03288" y="3867150"/>
            <a:ext cx="7485062" cy="1081088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111632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03288" y="4943475"/>
            <a:ext cx="7510462" cy="800100"/>
          </a:xfrm>
        </p:spPr>
        <p:txBody>
          <a:bodyPr tIns="45720" bIns="45720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9725" y="315913"/>
            <a:ext cx="2130425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420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4583113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6238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3913" y="1489075"/>
            <a:ext cx="4186237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dirty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Textmasterformate durch Klicken bearbeiten</a:t>
            </a:r>
          </a:p>
          <a:p>
            <a:pPr lvl="1"/>
            <a:r>
              <a:rPr lang="pt-BR" smtClean="0"/>
              <a:t>Zweite Ebene</a:t>
            </a:r>
          </a:p>
          <a:p>
            <a:pPr lvl="2"/>
            <a:r>
              <a:rPr lang="pt-BR" smtClean="0"/>
              <a:t>Dritte Ebene</a:t>
            </a:r>
          </a:p>
          <a:p>
            <a:pPr lvl="3"/>
            <a:r>
              <a:rPr lang="pt-BR" smtClean="0"/>
              <a:t>Vierte Ebene</a:t>
            </a:r>
          </a:p>
          <a:p>
            <a:pPr lvl="4"/>
            <a:r>
              <a:rPr lang="pt-B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noProof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de-DE" sz="1000">
                <a:latin typeface="Trebuchet MS" pitchFamily="34" charset="0"/>
              </a:rPr>
              <a:t>Página </a:t>
            </a:r>
            <a:r>
              <a:rPr lang="de-DE" sz="1000">
                <a:latin typeface="Trebuchet MS" pitchFamily="34" charset="0"/>
                <a:sym typeface="Wingdings" pitchFamily="2" charset="2"/>
              </a:rPr>
              <a:t></a:t>
            </a:r>
            <a:r>
              <a:rPr lang="de-DE" sz="1000">
                <a:latin typeface="Trebuchet MS" pitchFamily="34" charset="0"/>
              </a:rPr>
              <a:t> </a:t>
            </a:r>
            <a:fld id="{0C4CC01A-4894-4323-9FA3-9917566D6037}" type="slidenum">
              <a:rPr lang="de-DE" sz="1000">
                <a:latin typeface="Trebuchet MS" pitchFamily="34" charset="0"/>
              </a:rPr>
              <a:pPr>
                <a:defRPr/>
              </a:pPr>
              <a:t>‹nº›</a:t>
            </a:fld>
            <a:endParaRPr lang="de-DE" sz="1000">
              <a:latin typeface="Trebuchet MS" pitchFamily="34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315913"/>
            <a:ext cx="852011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Klicken Sie, um das Titelformat zu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Trebuchet MS" pitchFamily="34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smtClean="0">
                <a:solidFill>
                  <a:srgbClr val="C00000"/>
                </a:solidFill>
              </a:rPr>
              <a:t>Pilha</a:t>
            </a:r>
            <a:endParaRPr lang="de-DE" sz="3600" dirty="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8106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dirty="0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555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Remover topo da Pilha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842" y="2283725"/>
            <a:ext cx="8524875" cy="664191"/>
          </a:xfrm>
        </p:spPr>
        <p:txBody>
          <a:bodyPr/>
          <a:lstStyle/>
          <a:p>
            <a:pPr algn="just"/>
            <a:r>
              <a:rPr lang="pt-BR" dirty="0" smtClean="0"/>
              <a:t>Em uma pilha, o elemento removido é sempre o que chegou há menos tempo, ou seja, o elemento da última posição do vetor.</a:t>
            </a:r>
            <a:endParaRPr lang="pt-BR" dirty="0"/>
          </a:p>
        </p:txBody>
      </p:sp>
      <p:pic>
        <p:nvPicPr>
          <p:cNvPr id="18434" name="Objeto 6"/>
          <p:cNvPicPr>
            <a:picLocks noChangeArrowheads="1"/>
          </p:cNvPicPr>
          <p:nvPr/>
        </p:nvPicPr>
        <p:blipFill>
          <a:blip r:embed="rId2" cstate="print"/>
          <a:srcRect b="-482"/>
          <a:stretch>
            <a:fillRect/>
          </a:stretch>
        </p:blipFill>
        <p:spPr bwMode="auto">
          <a:xfrm>
            <a:off x="1897039" y="3057098"/>
            <a:ext cx="5363570" cy="234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Remover topo da Pilha - Código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7" y="4026090"/>
            <a:ext cx="8524875" cy="1460310"/>
          </a:xfrm>
        </p:spPr>
        <p:txBody>
          <a:bodyPr/>
          <a:lstStyle/>
          <a:p>
            <a:pPr algn="just"/>
            <a:r>
              <a:rPr lang="pt-BR" dirty="0" smtClean="0"/>
              <a:t>Em aplicações que utilizam pilhas, quando o número máximo de elementos que serão armazenados não é conhecido, devemos implementar a pilha usando uma estrutura de dados dinâmica (empregando listas encadeadas).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1708" y="1729498"/>
            <a:ext cx="5669008" cy="195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 -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7" y="1423917"/>
            <a:ext cx="8524875" cy="664191"/>
          </a:xfrm>
        </p:spPr>
        <p:txBody>
          <a:bodyPr/>
          <a:lstStyle/>
          <a:p>
            <a:pPr algn="just"/>
            <a:r>
              <a:rPr lang="pt-BR" dirty="0" smtClean="0"/>
              <a:t>Todo elemento que vai ser inserido em uma pilha é colocado no final da estrutura.</a:t>
            </a:r>
            <a:endParaRPr lang="pt-BR" dirty="0"/>
          </a:p>
        </p:txBody>
      </p:sp>
      <p:pic>
        <p:nvPicPr>
          <p:cNvPr id="23554" name="Objeto 7"/>
          <p:cNvPicPr>
            <a:picLocks noChangeArrowheads="1"/>
          </p:cNvPicPr>
          <p:nvPr/>
        </p:nvPicPr>
        <p:blipFill>
          <a:blip r:embed="rId2" cstate="print"/>
          <a:srcRect b="-290"/>
          <a:stretch>
            <a:fillRect/>
          </a:stretch>
        </p:blipFill>
        <p:spPr bwMode="auto">
          <a:xfrm>
            <a:off x="1146413" y="2169993"/>
            <a:ext cx="7042244" cy="405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 - Inserir Elemento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 – Consultar topo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1251045"/>
          </a:xfrm>
        </p:spPr>
        <p:txBody>
          <a:bodyPr/>
          <a:lstStyle/>
          <a:p>
            <a:pPr algn="just"/>
            <a:r>
              <a:rPr lang="pt-BR" dirty="0" smtClean="0"/>
              <a:t>Em uma pilha, a consulta é feita apenas do elemento do topo, ou seja o último elemento a ser inserido, que neste caso é o elemento apontado pelo ponteiro início. Se o ponteiro início aponta para NULL significa que a pilha está vazia.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 – Remover topo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664191"/>
          </a:xfrm>
        </p:spPr>
        <p:txBody>
          <a:bodyPr/>
          <a:lstStyle/>
          <a:p>
            <a:pPr algn="just"/>
            <a:r>
              <a:rPr lang="pt-BR" dirty="0" smtClean="0"/>
              <a:t>Em uma pilha, o elemento removido é sempre o que chegou há menos tempo, ou seja, o elemento da apontado pelo ponteiro início.</a:t>
            </a:r>
            <a:endParaRPr lang="pt-BR" dirty="0"/>
          </a:p>
        </p:txBody>
      </p:sp>
      <p:pic>
        <p:nvPicPr>
          <p:cNvPr id="24578" name="Objeto 8"/>
          <p:cNvPicPr>
            <a:picLocks noChangeArrowheads="1"/>
          </p:cNvPicPr>
          <p:nvPr/>
        </p:nvPicPr>
        <p:blipFill>
          <a:blip r:embed="rId2" cstate="print"/>
          <a:srcRect b="-420"/>
          <a:stretch>
            <a:fillRect/>
          </a:stretch>
        </p:blipFill>
        <p:spPr bwMode="auto">
          <a:xfrm>
            <a:off x="1378424" y="2088107"/>
            <a:ext cx="6045958" cy="361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Dinâmica – Remover topo - Código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08922" y="1351126"/>
            <a:ext cx="8524875" cy="3466533"/>
          </a:xfrm>
        </p:spPr>
        <p:txBody>
          <a:bodyPr/>
          <a:lstStyle/>
          <a:p>
            <a:pPr lvl="0" algn="just"/>
            <a:r>
              <a:rPr lang="pt-BR" b="1" dirty="0" smtClean="0">
                <a:solidFill>
                  <a:srgbClr val="C00000"/>
                </a:solidFill>
              </a:rPr>
              <a:t>Pilha</a:t>
            </a:r>
            <a:r>
              <a:rPr lang="pt-BR" dirty="0" smtClean="0"/>
              <a:t> ou </a:t>
            </a:r>
            <a:r>
              <a:rPr lang="pt-BR" b="1" dirty="0" err="1" smtClean="0">
                <a:solidFill>
                  <a:srgbClr val="C00000"/>
                </a:solidFill>
              </a:rPr>
              <a:t>stack</a:t>
            </a:r>
            <a:r>
              <a:rPr lang="pt-BR" dirty="0" smtClean="0"/>
              <a:t> </a:t>
            </a:r>
            <a:r>
              <a:rPr lang="pt-BR" b="1" dirty="0" smtClean="0"/>
              <a:t>é uma das estruturas de dados mais simples. Por esse motivo,  ela  é  bastante  utilizada  em  programação. Ela </a:t>
            </a:r>
            <a:r>
              <a:rPr lang="pt-BR" dirty="0" smtClean="0"/>
              <a:t>é uma lista linear em que todas as inserções e remoções de elemento só podem ser feitos em uma extremidade chamada </a:t>
            </a:r>
            <a:r>
              <a:rPr lang="pt-BR" b="1" dirty="0" smtClean="0">
                <a:solidFill>
                  <a:srgbClr val="C00000"/>
                </a:solidFill>
              </a:rPr>
              <a:t>topo</a:t>
            </a:r>
            <a:r>
              <a:rPr lang="pt-BR" dirty="0" smtClean="0"/>
              <a:t>. As pilhas também são chamadas de estruturas </a:t>
            </a:r>
            <a:r>
              <a:rPr lang="pt-BR" b="1" dirty="0" smtClean="0">
                <a:solidFill>
                  <a:srgbClr val="C00000"/>
                </a:solidFill>
              </a:rPr>
              <a:t>LIFO</a:t>
            </a:r>
            <a:r>
              <a:rPr lang="pt-BR" dirty="0" smtClean="0"/>
              <a:t> (</a:t>
            </a:r>
            <a:r>
              <a:rPr lang="pt-BR" i="1" dirty="0" err="1" smtClean="0">
                <a:solidFill>
                  <a:srgbClr val="C00000"/>
                </a:solidFill>
              </a:rPr>
              <a:t>Last</a:t>
            </a:r>
            <a:r>
              <a:rPr lang="pt-BR" i="1" dirty="0" smtClean="0">
                <a:solidFill>
                  <a:srgbClr val="C00000"/>
                </a:solidFill>
              </a:rPr>
              <a:t> In, </a:t>
            </a:r>
            <a:r>
              <a:rPr lang="pt-BR" i="1" dirty="0" err="1" smtClean="0">
                <a:solidFill>
                  <a:srgbClr val="C00000"/>
                </a:solidFill>
              </a:rPr>
              <a:t>First</a:t>
            </a:r>
            <a:r>
              <a:rPr lang="pt-BR" i="1" dirty="0" smtClean="0">
                <a:solidFill>
                  <a:srgbClr val="C00000"/>
                </a:solidFill>
              </a:rPr>
              <a:t> Out</a:t>
            </a:r>
            <a:r>
              <a:rPr lang="pt-BR" dirty="0" smtClean="0"/>
              <a:t>) ou seja o último elemento inserido é o primeiro removido.</a:t>
            </a:r>
          </a:p>
          <a:p>
            <a:pPr algn="just"/>
            <a:r>
              <a:rPr lang="pt-BR" dirty="0" smtClean="0"/>
              <a:t>Os dados de uma pilha são colocados um em cima do outro, com o dado inserido mais recentemente no topo e o dado inserido menos recentemente no fundo. O modelo intuitivo de uma pilha é o de um monte de livros em uma prateleira, sendo conveniente adicionar ou retirar livros sempre do topo da pilha.</a:t>
            </a:r>
          </a:p>
          <a:p>
            <a:pPr lvl="0" algn="just">
              <a:buNone/>
            </a:pP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6157" y="4957264"/>
            <a:ext cx="3973133" cy="165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0"/>
            <a:ext cx="8524875" cy="2247331"/>
          </a:xfrm>
        </p:spPr>
        <p:txBody>
          <a:bodyPr/>
          <a:lstStyle/>
          <a:p>
            <a:pPr algn="just"/>
            <a:r>
              <a:rPr lang="pt-BR" dirty="0" smtClean="0"/>
              <a:t>Existem duas operações básicas que podem ser implementadas numa estrutura de dados pilha:</a:t>
            </a:r>
          </a:p>
          <a:p>
            <a:pPr lvl="1" algn="just"/>
            <a:r>
              <a:rPr lang="pt-BR" dirty="0" smtClean="0"/>
              <a:t>Empilhar um novo elemento: inserção do elemento no topo;</a:t>
            </a:r>
          </a:p>
          <a:p>
            <a:pPr lvl="1" algn="just"/>
            <a:r>
              <a:rPr lang="pt-BR" dirty="0" smtClean="0"/>
              <a:t>Desempilhar um elemento: remoção do elemento do topo.</a:t>
            </a:r>
          </a:p>
          <a:p>
            <a:pPr algn="just"/>
            <a:r>
              <a:rPr lang="pt-BR" dirty="0" smtClean="0"/>
              <a:t>Comumente, são utilizados os termos em inglês </a:t>
            </a:r>
            <a:r>
              <a:rPr lang="pt-BR" i="1" dirty="0" err="1" smtClean="0">
                <a:solidFill>
                  <a:srgbClr val="C00000"/>
                </a:solidFill>
              </a:rPr>
              <a:t>push</a:t>
            </a:r>
            <a:r>
              <a:rPr lang="pt-BR" dirty="0" smtClean="0"/>
              <a:t> (empilha) e </a:t>
            </a:r>
            <a:r>
              <a:rPr lang="pt-BR" i="1" dirty="0" smtClean="0">
                <a:solidFill>
                  <a:srgbClr val="C00000"/>
                </a:solidFill>
              </a:rPr>
              <a:t>pop</a:t>
            </a:r>
            <a:r>
              <a:rPr lang="pt-BR" dirty="0" smtClean="0"/>
              <a:t> (desempilha).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4539" y="3889257"/>
            <a:ext cx="4703719" cy="189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746913"/>
            <a:ext cx="8524875" cy="4055400"/>
          </a:xfrm>
        </p:spPr>
        <p:txBody>
          <a:bodyPr/>
          <a:lstStyle/>
          <a:p>
            <a:pPr algn="just"/>
            <a:r>
              <a:rPr lang="pt-BR" dirty="0" smtClean="0"/>
              <a:t>As operações possíveis de serem implementadas sobre uma pilhas são:</a:t>
            </a:r>
          </a:p>
          <a:p>
            <a:pPr lvl="1" algn="just"/>
            <a:r>
              <a:rPr lang="pt-BR" dirty="0" smtClean="0"/>
              <a:t>Criar uma pilha vazia;</a:t>
            </a:r>
          </a:p>
          <a:p>
            <a:pPr lvl="1" algn="just"/>
            <a:r>
              <a:rPr lang="pt-BR" dirty="0" smtClean="0"/>
              <a:t>Testar se a pilha está vazia;</a:t>
            </a:r>
          </a:p>
          <a:p>
            <a:pPr lvl="1" algn="just"/>
            <a:r>
              <a:rPr lang="pt-BR" dirty="0" smtClean="0"/>
              <a:t>Obter o elemento topo da pilha;</a:t>
            </a:r>
          </a:p>
          <a:p>
            <a:pPr lvl="1" algn="just"/>
            <a:r>
              <a:rPr lang="pt-BR" dirty="0" smtClean="0"/>
              <a:t>Inserir um elemento na pilha (</a:t>
            </a:r>
            <a:r>
              <a:rPr lang="pt-BR" dirty="0" err="1" smtClean="0"/>
              <a:t>push</a:t>
            </a:r>
            <a:r>
              <a:rPr lang="pt-BR" dirty="0" smtClean="0"/>
              <a:t>);</a:t>
            </a:r>
          </a:p>
          <a:p>
            <a:pPr lvl="1" algn="just"/>
            <a:r>
              <a:rPr lang="pt-BR" dirty="0" smtClean="0"/>
              <a:t>Retirar um elemento da pilha (pop).</a:t>
            </a:r>
          </a:p>
          <a:p>
            <a:pPr algn="just"/>
            <a:r>
              <a:rPr lang="pt-BR" dirty="0" smtClean="0"/>
              <a:t>As pilhas podem ser representadas, basicamente, de duas formas: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Estática</a:t>
            </a:r>
            <a:r>
              <a:rPr lang="pt-BR" dirty="0" smtClean="0"/>
              <a:t>: utiliza uma estrutura estática (vetor) para representar a pilha;</a:t>
            </a:r>
          </a:p>
          <a:p>
            <a:pPr lvl="1" algn="just"/>
            <a:r>
              <a:rPr lang="pt-BR" dirty="0" smtClean="0">
                <a:solidFill>
                  <a:srgbClr val="C00000"/>
                </a:solidFill>
              </a:rPr>
              <a:t>Dinâmica</a:t>
            </a:r>
            <a:r>
              <a:rPr lang="pt-BR" dirty="0" smtClean="0"/>
              <a:t>: utiliza uma estrutura de dados dinâmica (lista) para representar a pilha.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1629" y="1883392"/>
            <a:ext cx="5150182" cy="3712192"/>
          </a:xfrm>
        </p:spPr>
        <p:txBody>
          <a:bodyPr/>
          <a:lstStyle/>
          <a:p>
            <a:pPr algn="just"/>
            <a:r>
              <a:rPr lang="pt-BR" dirty="0" smtClean="0"/>
              <a:t>Uma </a:t>
            </a:r>
            <a:r>
              <a:rPr lang="pt-BR" dirty="0" smtClean="0">
                <a:solidFill>
                  <a:srgbClr val="C00000"/>
                </a:solidFill>
              </a:rPr>
              <a:t>pilha estática </a:t>
            </a:r>
            <a:r>
              <a:rPr lang="pt-BR" dirty="0" smtClean="0"/>
              <a:t>é uma lista estática em que todas as inserções, remoções e geralmente os acessos são realizados em apenas um extremo da lista: </a:t>
            </a:r>
            <a:r>
              <a:rPr lang="pt-BR" b="1" dirty="0" smtClean="0">
                <a:solidFill>
                  <a:srgbClr val="C00000"/>
                </a:solidFill>
              </a:rPr>
              <a:t>o topo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Se  a  quantidade  máxima  de  elementos  de  uma  pilha não  for  conhecida  a  priori,  a  implementação  estática  torna-se desvantajosa,  podendo  resultar  numa  alocação  de  memória  grande demais ou insuficiente (estouro </a:t>
            </a:r>
            <a:r>
              <a:rPr lang="pt-BR" smtClean="0"/>
              <a:t>de pilha) </a:t>
            </a:r>
            <a:r>
              <a:rPr lang="pt-BR" dirty="0" smtClean="0"/>
              <a:t>para uma determinada aplicação.</a:t>
            </a:r>
            <a:endParaRPr lang="pt-BR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5869" y="1771649"/>
            <a:ext cx="3131796" cy="387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Inserir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219201"/>
            <a:ext cx="8524875" cy="705134"/>
          </a:xfrm>
        </p:spPr>
        <p:txBody>
          <a:bodyPr/>
          <a:lstStyle/>
          <a:p>
            <a:pPr algn="just"/>
            <a:r>
              <a:rPr lang="pt-BR" dirty="0" smtClean="0"/>
              <a:t>Todo elemento que vai ser inserido em uma pilha é colocado no final da estrutura.</a:t>
            </a:r>
            <a:endParaRPr lang="pt-BR" dirty="0"/>
          </a:p>
        </p:txBody>
      </p:sp>
      <p:pic>
        <p:nvPicPr>
          <p:cNvPr id="16386" name="Objeto 4"/>
          <p:cNvPicPr>
            <a:picLocks noChangeArrowheads="1"/>
          </p:cNvPicPr>
          <p:nvPr/>
        </p:nvPicPr>
        <p:blipFill>
          <a:blip r:embed="rId2" cstate="print"/>
          <a:srcRect b="-226"/>
          <a:stretch>
            <a:fillRect/>
          </a:stretch>
        </p:blipFill>
        <p:spPr bwMode="auto">
          <a:xfrm>
            <a:off x="1037230" y="1924334"/>
            <a:ext cx="6496334" cy="428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Inserir Elemento - Código 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Consultar Elemento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2570" y="2392907"/>
            <a:ext cx="8524875" cy="1073625"/>
          </a:xfrm>
        </p:spPr>
        <p:txBody>
          <a:bodyPr/>
          <a:lstStyle/>
          <a:p>
            <a:pPr algn="just"/>
            <a:r>
              <a:rPr lang="pt-BR" dirty="0" smtClean="0"/>
              <a:t>Em uma pilha, a consulta é feita apenas do elemento do topo, ou seja o último elemento a ser inserido. Assim, teremos a informação de qual será o próximo elemento a ser retirado. </a:t>
            </a:r>
            <a:endParaRPr lang="pt-BR" dirty="0"/>
          </a:p>
        </p:txBody>
      </p:sp>
      <p:pic>
        <p:nvPicPr>
          <p:cNvPr id="17410" name="Objeto 5"/>
          <p:cNvPicPr>
            <a:picLocks noChangeArrowheads="1"/>
          </p:cNvPicPr>
          <p:nvPr/>
        </p:nvPicPr>
        <p:blipFill>
          <a:blip r:embed="rId2" cstate="print"/>
          <a:srcRect b="-558"/>
          <a:stretch>
            <a:fillRect/>
          </a:stretch>
        </p:blipFill>
        <p:spPr bwMode="auto">
          <a:xfrm>
            <a:off x="2019868" y="3630305"/>
            <a:ext cx="5172501" cy="146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Pilha Estática – Consultar Elemento - Código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bom</Template>
  <TotalTime>3994</TotalTime>
  <Words>634</Words>
  <Application>Microsoft Office PowerPoint</Application>
  <PresentationFormat>Apresentação na tela (4:3)</PresentationFormat>
  <Paragraphs>44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Standarddesign</vt:lpstr>
      <vt:lpstr>Pilha</vt:lpstr>
      <vt:lpstr>Introdução</vt:lpstr>
      <vt:lpstr>Introdução</vt:lpstr>
      <vt:lpstr>Pilha</vt:lpstr>
      <vt:lpstr>Pilha Estática</vt:lpstr>
      <vt:lpstr>Pilha Estática – Inserir Elemento</vt:lpstr>
      <vt:lpstr>Pilha Estática – Inserir Elemento - Código </vt:lpstr>
      <vt:lpstr>Pilha Estática – Consultar Elemento</vt:lpstr>
      <vt:lpstr>Pilha Estática – Consultar Elemento - Código</vt:lpstr>
      <vt:lpstr>Pilha Estática – Remover topo da Pilha</vt:lpstr>
      <vt:lpstr>Pilha Estática – Remover topo da Pilha - Código</vt:lpstr>
      <vt:lpstr>Pilha Dinâmica</vt:lpstr>
      <vt:lpstr>Pilha Dinâmica - Inserir Elemento</vt:lpstr>
      <vt:lpstr>Pilha Dinâmica - Inserir Elemento</vt:lpstr>
      <vt:lpstr>Pilha Dinâmica – Consultar topo</vt:lpstr>
      <vt:lpstr>Pilha Dinâmica – Remover topo</vt:lpstr>
      <vt:lpstr>Pilha Dinâmica – Remover topo - Código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 Araujo dos Santos</cp:lastModifiedBy>
  <cp:revision>596</cp:revision>
  <dcterms:created xsi:type="dcterms:W3CDTF">2007-11-27T23:54:21Z</dcterms:created>
  <dcterms:modified xsi:type="dcterms:W3CDTF">2013-10-23T21:10:38Z</dcterms:modified>
</cp:coreProperties>
</file>