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19"/>
  </p:notesMasterIdLst>
  <p:handoutMasterIdLst>
    <p:handoutMasterId r:id="rId20"/>
  </p:handoutMasterIdLst>
  <p:sldIdLst>
    <p:sldId id="305" r:id="rId2"/>
    <p:sldId id="289" r:id="rId3"/>
    <p:sldId id="290" r:id="rId4"/>
    <p:sldId id="294" r:id="rId5"/>
    <p:sldId id="291" r:id="rId6"/>
    <p:sldId id="292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0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41DF02-5A18-4AD7-8519-4D76495E8AE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14F389-EFF5-41A0-B531-B293D6A6AED7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557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049CB-A7D8-47FC-BC50-1150BB9CFA2A}" type="slidenum">
              <a:rPr lang="de-DE" sz="1200">
                <a:solidFill>
                  <a:schemeClr val="tx1"/>
                </a:solidFill>
              </a:rPr>
              <a:pPr eaLnBrk="1" hangingPunct="1"/>
              <a:t>1</a:t>
            </a:fld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E751CAA-E47D-4D08-9D08-05BFAAC75680}" type="slidenum">
              <a:rPr lang="en-GB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GB" sz="130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03288" y="4943475"/>
            <a:ext cx="7510462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9725" y="315913"/>
            <a:ext cx="2130425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95275" y="315913"/>
            <a:ext cx="62420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458311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Textmasterformate durch Klicken bearbeiten</a:t>
            </a:r>
          </a:p>
          <a:p>
            <a:pPr lvl="1"/>
            <a:r>
              <a:rPr lang="pt-BR" smtClean="0"/>
              <a:t>Zweite Ebene</a:t>
            </a:r>
          </a:p>
          <a:p>
            <a:pPr lvl="2"/>
            <a:r>
              <a:rPr lang="pt-BR" smtClean="0"/>
              <a:t>Dritte Ebene</a:t>
            </a:r>
          </a:p>
          <a:p>
            <a:pPr lvl="3"/>
            <a:r>
              <a:rPr lang="pt-BR" smtClean="0"/>
              <a:t>Vierte Ebene</a:t>
            </a:r>
          </a:p>
          <a:p>
            <a:pPr lvl="4"/>
            <a:r>
              <a:rPr lang="pt-B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noProof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1000">
                <a:latin typeface="Trebuchet MS" pitchFamily="34" charset="0"/>
              </a:rPr>
              <a:t>Página </a:t>
            </a:r>
            <a:r>
              <a:rPr lang="de-DE" sz="1000">
                <a:latin typeface="Trebuchet MS" pitchFamily="34" charset="0"/>
                <a:sym typeface="Wingdings" pitchFamily="2" charset="2"/>
              </a:rPr>
              <a:t></a:t>
            </a:r>
            <a:r>
              <a:rPr lang="de-DE" sz="1000">
                <a:latin typeface="Trebuchet MS" pitchFamily="34" charset="0"/>
              </a:rPr>
              <a:t> </a:t>
            </a:r>
            <a:fld id="{0C4CC01A-4894-4323-9FA3-9917566D6037}" type="slidenum">
              <a:rPr lang="de-DE" sz="1000">
                <a:latin typeface="Trebuchet MS" pitchFamily="34" charset="0"/>
              </a:rPr>
              <a:pPr>
                <a:defRPr/>
              </a:pPr>
              <a:t>‹nº›</a:t>
            </a:fld>
            <a:endParaRPr lang="de-DE" sz="1000">
              <a:latin typeface="Trebuchet MS" pitchFamily="34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315913"/>
            <a:ext cx="85201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58800" y="4683125"/>
            <a:ext cx="8107363" cy="779463"/>
          </a:xfrm>
        </p:spPr>
        <p:txBody>
          <a:bodyPr/>
          <a:lstStyle/>
          <a:p>
            <a:pPr algn="ctr" eaLnBrk="1" hangingPunct="1"/>
            <a:r>
              <a:rPr lang="pt-BR" sz="4000" dirty="0" smtClean="0">
                <a:solidFill>
                  <a:srgbClr val="C00000"/>
                </a:solidFill>
              </a:rPr>
              <a:t>Fila</a:t>
            </a:r>
            <a:endParaRPr lang="de-DE" sz="36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111500" y="5372100"/>
            <a:ext cx="2948106" cy="571500"/>
          </a:xfrm>
        </p:spPr>
        <p:txBody>
          <a:bodyPr/>
          <a:lstStyle/>
          <a:p>
            <a:pPr eaLnBrk="1" hangingPunct="1"/>
            <a:r>
              <a:rPr lang="pt-BR" sz="1600" noProof="1" smtClean="0"/>
              <a:t>Prof. Msc Denival A. dos Santos</a:t>
            </a:r>
          </a:p>
          <a:p>
            <a:pPr algn="r" eaLnBrk="1" hangingPunct="1"/>
            <a:endParaRPr lang="de-DE" dirty="0" smtClean="0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63950"/>
            <a:ext cx="1787525" cy="101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533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 – Remover Primeiro da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1"/>
            <a:ext cx="8524875" cy="1633182"/>
          </a:xfrm>
        </p:spPr>
        <p:txBody>
          <a:bodyPr/>
          <a:lstStyle/>
          <a:p>
            <a:pPr algn="just"/>
            <a:r>
              <a:rPr lang="pt-BR" dirty="0" smtClean="0"/>
              <a:t>Em uma fila, o elemento removido é sempre o que chegou há mais tempo, ou seja, o elemento da primeira posição do vetor. Existem várias forma implementação, a mais comum é: após a remoção do primeiro da lista, os elementos seguintes devem ser deslocados uma posição a frente. Com isso, o segundo elemento da fila passa a ser o primeiro. </a:t>
            </a:r>
            <a:endParaRPr lang="pt-BR" dirty="0"/>
          </a:p>
        </p:txBody>
      </p:sp>
      <p:pic>
        <p:nvPicPr>
          <p:cNvPr id="19458" name="Objeto 1"/>
          <p:cNvPicPr>
            <a:picLocks noChangeArrowheads="1"/>
          </p:cNvPicPr>
          <p:nvPr/>
        </p:nvPicPr>
        <p:blipFill>
          <a:blip r:embed="rId2" cstate="print"/>
          <a:srcRect b="-182"/>
          <a:stretch>
            <a:fillRect/>
          </a:stretch>
        </p:blipFill>
        <p:spPr bwMode="auto">
          <a:xfrm>
            <a:off x="1787856" y="2893324"/>
            <a:ext cx="5650173" cy="346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 – Remover primeiro da lista - Código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846998"/>
            <a:ext cx="8524875" cy="2097206"/>
          </a:xfrm>
        </p:spPr>
        <p:txBody>
          <a:bodyPr/>
          <a:lstStyle/>
          <a:p>
            <a:pPr algn="just"/>
            <a:r>
              <a:rPr lang="pt-BR" dirty="0" smtClean="0"/>
              <a:t>As filas também podem ser implementadas dinamicamente, representadas por uma lista simplesmente encadeada. </a:t>
            </a:r>
          </a:p>
          <a:p>
            <a:pPr algn="just"/>
            <a:r>
              <a:rPr lang="pt-BR" dirty="0" smtClean="0"/>
              <a:t>Como teremos que inserir e retirar elementos das extremidades opostas da lista, que representarão o início e o fim da fila, será preciso usar duas referências, inicio e fim, que apontam, respectivamente, para o primeiro e para o último elemento da fila.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844" y="4278219"/>
            <a:ext cx="6055235" cy="18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 – Inserir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1"/>
            <a:ext cx="8524875" cy="732430"/>
          </a:xfrm>
        </p:spPr>
        <p:txBody>
          <a:bodyPr/>
          <a:lstStyle/>
          <a:p>
            <a:pPr algn="just"/>
            <a:r>
              <a:rPr lang="pt-BR" dirty="0" smtClean="0"/>
              <a:t>Todo elemento que vai ser inserido em uma fila é colocado no final da estrutura. </a:t>
            </a:r>
          </a:p>
          <a:p>
            <a:pPr algn="just"/>
            <a:endParaRPr lang="pt-BR" dirty="0"/>
          </a:p>
        </p:txBody>
      </p:sp>
      <p:pic>
        <p:nvPicPr>
          <p:cNvPr id="21506" name="Objeto 3"/>
          <p:cNvPicPr>
            <a:picLocks noChangeArrowheads="1"/>
          </p:cNvPicPr>
          <p:nvPr/>
        </p:nvPicPr>
        <p:blipFill>
          <a:blip r:embed="rId2" cstate="print"/>
          <a:srcRect b="-339"/>
          <a:stretch>
            <a:fillRect/>
          </a:stretch>
        </p:blipFill>
        <p:spPr bwMode="auto">
          <a:xfrm>
            <a:off x="1405719" y="2197290"/>
            <a:ext cx="6400800" cy="358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 – Inserir Elemento - Código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 – Consultar Primeiro da 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867" y="1342033"/>
            <a:ext cx="8524875" cy="1551296"/>
          </a:xfrm>
        </p:spPr>
        <p:txBody>
          <a:bodyPr/>
          <a:lstStyle/>
          <a:p>
            <a:pPr algn="just"/>
            <a:r>
              <a:rPr lang="pt-BR" dirty="0" smtClean="0"/>
              <a:t>Em uma fila, a consulta é feita apenas do primeiro elemento da fila. Assim teremos a informação de qual será o próximo elemento a ser retirado. O primeiro elemento da fila é o elemento do endereço início. Quando início estiver apontando para NULL, significa que a fila está vazia. 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 – Retirar Primeiro da 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301089"/>
            <a:ext cx="8524875" cy="1319284"/>
          </a:xfrm>
        </p:spPr>
        <p:txBody>
          <a:bodyPr/>
          <a:lstStyle/>
          <a:p>
            <a:pPr algn="just"/>
            <a:r>
              <a:rPr lang="pt-BR" dirty="0" smtClean="0"/>
              <a:t>em uma fila, o elemento removido é sempre o que chegou há mais tempo, ou seja, o elemento apontado por início. Quando um elemento é removido, o endereço do ponteiro início deve apontar para o vizinho do primeiro da fila. </a:t>
            </a:r>
            <a:endParaRPr lang="pt-BR" dirty="0"/>
          </a:p>
        </p:txBody>
      </p:sp>
      <p:pic>
        <p:nvPicPr>
          <p:cNvPr id="22530" name="Objeto 4"/>
          <p:cNvPicPr>
            <a:picLocks noChangeArrowheads="1"/>
          </p:cNvPicPr>
          <p:nvPr/>
        </p:nvPicPr>
        <p:blipFill>
          <a:blip r:embed="rId2" cstate="print"/>
          <a:srcRect r="-14" b="-362"/>
          <a:stretch>
            <a:fillRect/>
          </a:stretch>
        </p:blipFill>
        <p:spPr bwMode="auto">
          <a:xfrm>
            <a:off x="1446671" y="2702260"/>
            <a:ext cx="6359857" cy="363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 – Retirar Primeiro da Fila - Código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308922" y="1282886"/>
            <a:ext cx="5791627" cy="4940493"/>
          </a:xfrm>
        </p:spPr>
        <p:txBody>
          <a:bodyPr/>
          <a:lstStyle/>
          <a:p>
            <a:pPr algn="just"/>
            <a:r>
              <a:rPr lang="pt-BR" b="1" dirty="0" smtClean="0">
                <a:solidFill>
                  <a:srgbClr val="C00000"/>
                </a:solidFill>
              </a:rPr>
              <a:t>Fila</a:t>
            </a:r>
            <a:r>
              <a:rPr lang="pt-BR" dirty="0" smtClean="0"/>
              <a:t> é uma estrutura de dados muito utilizada em computação e no nosso dia a dia. Estamos acostumados com as filas em diversos lugares: nos bancos, supermercados, hospitais, entre outros locais. </a:t>
            </a:r>
          </a:p>
          <a:p>
            <a:pPr algn="just"/>
            <a:r>
              <a:rPr lang="pt-BR" dirty="0" smtClean="0"/>
              <a:t>Nas filas a política de acesso é conhecido como FIFO (</a:t>
            </a:r>
            <a:r>
              <a:rPr lang="pt-BR" b="1" i="1" dirty="0" err="1" smtClean="0">
                <a:solidFill>
                  <a:srgbClr val="C00000"/>
                </a:solidFill>
              </a:rPr>
              <a:t>first</a:t>
            </a:r>
            <a:r>
              <a:rPr lang="pt-BR" b="1" i="1" dirty="0" smtClean="0">
                <a:solidFill>
                  <a:srgbClr val="C00000"/>
                </a:solidFill>
              </a:rPr>
              <a:t> in </a:t>
            </a:r>
            <a:r>
              <a:rPr lang="pt-BR" b="1" i="1" dirty="0" err="1" smtClean="0">
                <a:solidFill>
                  <a:srgbClr val="C00000"/>
                </a:solidFill>
              </a:rPr>
              <a:t>first</a:t>
            </a:r>
            <a:r>
              <a:rPr lang="pt-BR" b="1" i="1" dirty="0" smtClean="0">
                <a:solidFill>
                  <a:srgbClr val="C00000"/>
                </a:solidFill>
              </a:rPr>
              <a:t> out</a:t>
            </a:r>
            <a:r>
              <a:rPr lang="pt-BR" i="1" dirty="0" smtClean="0"/>
              <a:t> – “primeiro a entrar é o </a:t>
            </a:r>
            <a:r>
              <a:rPr lang="pt-BR" dirty="0" smtClean="0"/>
              <a:t>primeiro a sair”). A idéia fundamental da fila é que só podemos inserir um novo elemento no final da fila e só podemos retirar o elemento do início.</a:t>
            </a:r>
          </a:p>
          <a:p>
            <a:pPr algn="just"/>
            <a:r>
              <a:rPr lang="pt-BR" dirty="0" smtClean="0"/>
              <a:t>Da mesma forma da estrutura de dados pilhas, as filas têm suas operações mais restritas do que as operações das listas, possuindo prioridades na remoção de seus elementos.</a:t>
            </a:r>
          </a:p>
          <a:p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027" y="2545734"/>
            <a:ext cx="2641553" cy="289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 – Aplicações no âmbito computacional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2006221"/>
            <a:ext cx="8524875" cy="3289110"/>
          </a:xfrm>
        </p:spPr>
        <p:txBody>
          <a:bodyPr/>
          <a:lstStyle/>
          <a:p>
            <a:pPr algn="just"/>
            <a:r>
              <a:rPr lang="pt-BR" dirty="0" smtClean="0"/>
              <a:t>São muito comuns, na prática, as aplicações de filas no âmbito computacional. Alguns exemplos de aplicações de fila, podemos citar:</a:t>
            </a:r>
          </a:p>
          <a:p>
            <a:pPr lvl="1" algn="just"/>
            <a:r>
              <a:rPr lang="pt-BR" sz="2000" dirty="0" smtClean="0"/>
              <a:t>Escalonamento de serviços (“</a:t>
            </a:r>
            <a:r>
              <a:rPr lang="pt-BR" sz="2000" i="1" dirty="0" err="1" smtClean="0"/>
              <a:t>job</a:t>
            </a:r>
            <a:r>
              <a:rPr lang="pt-BR" sz="2000" dirty="0" smtClean="0"/>
              <a:t>”) submetidos ao Sistema Operacional e colocados em Fila para serem executados na ordem em que entraram;</a:t>
            </a:r>
          </a:p>
          <a:p>
            <a:pPr lvl="1" algn="just"/>
            <a:r>
              <a:rPr lang="pt-BR" sz="2000" dirty="0" smtClean="0"/>
              <a:t>Seqüência de trabalhos submetidos à Impressora e colocados em Fila para serem impressos;</a:t>
            </a:r>
          </a:p>
          <a:p>
            <a:pPr lvl="1" algn="just"/>
            <a:r>
              <a:rPr lang="pt-BR" sz="2000" dirty="0" smtClean="0"/>
              <a:t>Fila de pacotes a serem transmitidos numa rede de comutação de pacotes. </a:t>
            </a:r>
          </a:p>
          <a:p>
            <a:pPr lvl="1" algn="just"/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 – Operações que podem ser implementadas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2019869"/>
            <a:ext cx="8524875" cy="2825086"/>
          </a:xfrm>
        </p:spPr>
        <p:txBody>
          <a:bodyPr/>
          <a:lstStyle/>
          <a:p>
            <a:r>
              <a:rPr lang="pt-BR" dirty="0" smtClean="0"/>
              <a:t>As operações mais comuns sobre as filas são:</a:t>
            </a:r>
          </a:p>
          <a:p>
            <a:pPr lvl="1"/>
            <a:r>
              <a:rPr lang="pt-BR" dirty="0" smtClean="0"/>
              <a:t>Criar uma fila vazia;</a:t>
            </a:r>
          </a:p>
          <a:p>
            <a:pPr lvl="1"/>
            <a:r>
              <a:rPr lang="pt-BR" dirty="0" smtClean="0"/>
              <a:t>Testar se a fila está vazia;</a:t>
            </a:r>
          </a:p>
          <a:p>
            <a:pPr lvl="1"/>
            <a:r>
              <a:rPr lang="pt-BR" dirty="0" smtClean="0"/>
              <a:t>Obter o elemento do início da fila;</a:t>
            </a:r>
          </a:p>
          <a:p>
            <a:pPr lvl="1"/>
            <a:r>
              <a:rPr lang="pt-BR" dirty="0" smtClean="0"/>
              <a:t>Obter o elemento do fim da fila;</a:t>
            </a:r>
          </a:p>
          <a:p>
            <a:pPr lvl="1"/>
            <a:r>
              <a:rPr lang="pt-BR" dirty="0" smtClean="0"/>
              <a:t>Inserir um elemento no fim da fila;</a:t>
            </a:r>
          </a:p>
          <a:p>
            <a:pPr lvl="1"/>
            <a:r>
              <a:rPr lang="pt-BR" dirty="0" smtClean="0"/>
              <a:t>Retirar um elemento da fila.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Pilas – Formas de representação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774209"/>
            <a:ext cx="8524875" cy="4028104"/>
          </a:xfrm>
        </p:spPr>
        <p:txBody>
          <a:bodyPr/>
          <a:lstStyle/>
          <a:p>
            <a:pPr algn="just"/>
            <a:r>
              <a:rPr lang="pt-BR" dirty="0" smtClean="0"/>
              <a:t>Como em pilhas, a implementação de filas se distingue pela natureza dos seus elementos (tipo de armazenamento dos dados), pela maneira como os elementos são armazenados (estática ou dinamicamente) e pelas operações disponíveis para o tratamento da fila.</a:t>
            </a:r>
          </a:p>
          <a:p>
            <a:pPr lvl="1" algn="just"/>
            <a:r>
              <a:rPr lang="pt-BR" b="1" dirty="0" smtClean="0">
                <a:solidFill>
                  <a:srgbClr val="C00000"/>
                </a:solidFill>
              </a:rPr>
              <a:t>Estática</a:t>
            </a:r>
            <a:r>
              <a:rPr lang="pt-BR" dirty="0" smtClean="0"/>
              <a:t>: Uma fila com implementação estática é caracterizada por utilizar uma estrutura estática (vetor) para representar a fila.</a:t>
            </a:r>
          </a:p>
          <a:p>
            <a:pPr lvl="1" algn="just"/>
            <a:r>
              <a:rPr lang="pt-BR" b="1" dirty="0" smtClean="0">
                <a:solidFill>
                  <a:srgbClr val="C00000"/>
                </a:solidFill>
              </a:rPr>
              <a:t>Dinâmica:</a:t>
            </a:r>
            <a:r>
              <a:rPr lang="pt-BR" dirty="0" smtClean="0"/>
              <a:t> Uma fila com implementação dinâmica é caracterizada por utilizar uma estrutura de dados dinâmica (lista encadeada) para representar a fila.</a:t>
            </a:r>
          </a:p>
          <a:p>
            <a:pPr algn="just"/>
            <a:r>
              <a:rPr lang="pt-BR" dirty="0" smtClean="0"/>
              <a:t>A implementação dinâmica torna mais simples as operações usando uma lista encadeada com referência para as duas pontas. Já a implementação seqüencial é um pouco mais  complexa, mas pode ser usada quando há previsão do tamanho máximo da fila.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923" y="2242783"/>
            <a:ext cx="8524875" cy="1701420"/>
          </a:xfrm>
        </p:spPr>
        <p:txBody>
          <a:bodyPr/>
          <a:lstStyle/>
          <a:p>
            <a:pPr algn="just"/>
            <a:r>
              <a:rPr lang="pt-BR" dirty="0" smtClean="0"/>
              <a:t>Como no caso da pilha, as filas podem ser implementadas utilizando uma estrutura de dados estática (vetor). </a:t>
            </a:r>
          </a:p>
          <a:p>
            <a:pPr algn="just"/>
            <a:r>
              <a:rPr lang="pt-BR" dirty="0" smtClean="0"/>
              <a:t>Podemos observar que o processo de inserção e remoção em extremidades opostas fará com que a fila se movimente no vetor.</a:t>
            </a:r>
          </a:p>
          <a:p>
            <a:pPr algn="just"/>
            <a:endParaRPr lang="pt-BR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434" y="4024029"/>
            <a:ext cx="5406013" cy="18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 – Inserir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746913"/>
            <a:ext cx="8524875" cy="641448"/>
          </a:xfrm>
        </p:spPr>
        <p:txBody>
          <a:bodyPr/>
          <a:lstStyle/>
          <a:p>
            <a:pPr algn="just"/>
            <a:r>
              <a:rPr lang="pt-BR" dirty="0" smtClean="0"/>
              <a:t>Todo elemento que vai ser inserido em uma fila é colocado no final da estrutura. </a:t>
            </a:r>
            <a:endParaRPr lang="pt-BR" dirty="0"/>
          </a:p>
        </p:txBody>
      </p:sp>
      <p:pic>
        <p:nvPicPr>
          <p:cNvPr id="17411" name="Objeto 19"/>
          <p:cNvPicPr>
            <a:picLocks noChangeArrowheads="1"/>
          </p:cNvPicPr>
          <p:nvPr/>
        </p:nvPicPr>
        <p:blipFill>
          <a:blip r:embed="rId2" cstate="print"/>
          <a:srcRect b="-150"/>
          <a:stretch>
            <a:fillRect/>
          </a:stretch>
        </p:blipFill>
        <p:spPr bwMode="auto">
          <a:xfrm>
            <a:off x="1530824" y="2691689"/>
            <a:ext cx="5647898" cy="332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 – Inserir elemento - Código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 – Consultar primeiro da 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219" y="1219222"/>
            <a:ext cx="8524875" cy="1169158"/>
          </a:xfrm>
        </p:spPr>
        <p:txBody>
          <a:bodyPr/>
          <a:lstStyle/>
          <a:p>
            <a:pPr algn="just"/>
            <a:r>
              <a:rPr lang="pt-BR" dirty="0" smtClean="0"/>
              <a:t>Em uma fila, a consulta é feita apenas do primeiro elemento da fila. Assim, teremos a informação de qual será o próximo elemento a ser retirado. </a:t>
            </a:r>
            <a:endParaRPr lang="pt-BR" dirty="0"/>
          </a:p>
        </p:txBody>
      </p:sp>
      <p:pic>
        <p:nvPicPr>
          <p:cNvPr id="18434" name="Objeto 20"/>
          <p:cNvPicPr>
            <a:picLocks noChangeArrowheads="1"/>
          </p:cNvPicPr>
          <p:nvPr/>
        </p:nvPicPr>
        <p:blipFill>
          <a:blip r:embed="rId2" cstate="print"/>
          <a:srcRect b="-1015"/>
          <a:stretch>
            <a:fillRect/>
          </a:stretch>
        </p:blipFill>
        <p:spPr bwMode="auto">
          <a:xfrm>
            <a:off x="1801514" y="2265538"/>
            <a:ext cx="5131549" cy="118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bom</Template>
  <TotalTime>4340</TotalTime>
  <Words>822</Words>
  <Application>Microsoft Office PowerPoint</Application>
  <PresentationFormat>Apresentação na tela (4:3)</PresentationFormat>
  <Paragraphs>48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Standarddesign</vt:lpstr>
      <vt:lpstr>Fila</vt:lpstr>
      <vt:lpstr>Introdução</vt:lpstr>
      <vt:lpstr>Filas – Aplicações no âmbito computacional</vt:lpstr>
      <vt:lpstr>Filas – Operações que podem ser implementadas</vt:lpstr>
      <vt:lpstr>Pilas – Formas de representação</vt:lpstr>
      <vt:lpstr>Fila estática</vt:lpstr>
      <vt:lpstr>Fila estática – Inserir elemento</vt:lpstr>
      <vt:lpstr>Fila estática – Inserir elemento - Código</vt:lpstr>
      <vt:lpstr>Fila estática – Consultar primeiro da fila</vt:lpstr>
      <vt:lpstr>Fila estática – Remover Primeiro da Lista</vt:lpstr>
      <vt:lpstr>Fila estática – Remover primeiro da lista - Código</vt:lpstr>
      <vt:lpstr>Fila dinâmica</vt:lpstr>
      <vt:lpstr>Fila Dinâmica – Inserir Elemento</vt:lpstr>
      <vt:lpstr>Fila Dinâmica – Inserir Elemento - Código</vt:lpstr>
      <vt:lpstr>Fila Dinâmica – Consultar Primeiro da Fila</vt:lpstr>
      <vt:lpstr>Fila Dinâmica – Retirar Primeiro da Fila</vt:lpstr>
      <vt:lpstr>Fila Dinâmica – Retirar Primeiro da Fila - Código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Denival</dc:creator>
  <dc:description>PresentationLoad.com</dc:description>
  <cp:lastModifiedBy>Denival Araujo dos Santos</cp:lastModifiedBy>
  <cp:revision>654</cp:revision>
  <dcterms:created xsi:type="dcterms:W3CDTF">2007-11-27T23:54:21Z</dcterms:created>
  <dcterms:modified xsi:type="dcterms:W3CDTF">2013-11-04T23:47:58Z</dcterms:modified>
</cp:coreProperties>
</file>