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0" r:id="rId1"/>
  </p:sldMasterIdLst>
  <p:notesMasterIdLst>
    <p:notesMasterId r:id="rId14"/>
  </p:notesMasterIdLst>
  <p:handoutMasterIdLst>
    <p:handoutMasterId r:id="rId15"/>
  </p:handoutMasterIdLst>
  <p:sldIdLst>
    <p:sldId id="300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80" autoAdjust="0"/>
    <p:restoredTop sz="94624" autoAdjust="0"/>
  </p:normalViewPr>
  <p:slideViewPr>
    <p:cSldViewPr snapToGrid="0">
      <p:cViewPr>
        <p:scale>
          <a:sx n="70" d="100"/>
          <a:sy n="70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741DF02-5A18-4AD7-8519-4D76495E8AE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28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B14F389-EFF5-41A0-B531-B293D6A6AED7}" type="slidenum">
              <a:rPr lang="de-DE"/>
              <a:pPr>
                <a:defRPr/>
              </a:pPr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963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2C049CB-A7D8-47FC-BC50-1150BB9CFA2A}" type="slidenum">
              <a:rPr lang="de-DE" sz="1200">
                <a:solidFill>
                  <a:schemeClr val="tx1"/>
                </a:solidFill>
              </a:rPr>
              <a:pPr eaLnBrk="1" hangingPunct="1"/>
              <a:t>1</a:t>
            </a:fld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defTabSz="947738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defTabSz="947738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defTabSz="947738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defTabSz="947738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0E751CAA-E47D-4D08-9D08-05BFAAC75680}" type="slidenum">
              <a:rPr lang="en-GB" sz="1300">
                <a:solidFill>
                  <a:schemeClr val="tx1"/>
                </a:solidFill>
              </a:rPr>
              <a:pPr algn="r" eaLnBrk="1" hangingPunct="1"/>
              <a:t>1</a:t>
            </a:fld>
            <a:endParaRPr lang="en-GB" sz="1300">
              <a:solidFill>
                <a:schemeClr val="tx1"/>
              </a:solidFill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3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03288" y="3867150"/>
            <a:ext cx="7485062" cy="1081088"/>
          </a:xfrm>
        </p:spPr>
        <p:txBody>
          <a:bodyPr anchor="b"/>
          <a:lstStyle>
            <a:lvl1pPr>
              <a:lnSpc>
                <a:spcPct val="11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11632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903288" y="4943475"/>
            <a:ext cx="7510462" cy="800100"/>
          </a:xfrm>
        </p:spPr>
        <p:txBody>
          <a:bodyPr tIns="45720" bIns="45720"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89725" y="315913"/>
            <a:ext cx="2130425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95275" y="315913"/>
            <a:ext cx="624205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275" y="1219200"/>
            <a:ext cx="8524875" cy="4583113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dirty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Textmasterformate durch Klicken bearbeiten</a:t>
            </a:r>
          </a:p>
          <a:p>
            <a:pPr lvl="1"/>
            <a:r>
              <a:rPr lang="pt-BR" smtClean="0"/>
              <a:t>Zweite Ebene</a:t>
            </a:r>
          </a:p>
          <a:p>
            <a:pPr lvl="2"/>
            <a:r>
              <a:rPr lang="pt-BR" smtClean="0"/>
              <a:t>Dritte Ebene</a:t>
            </a:r>
          </a:p>
          <a:p>
            <a:pPr lvl="3"/>
            <a:r>
              <a:rPr lang="pt-BR" smtClean="0"/>
              <a:t>Vierte Ebene</a:t>
            </a:r>
          </a:p>
          <a:p>
            <a:pPr lvl="4"/>
            <a:r>
              <a:rPr lang="pt-BR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noProof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de-DE" sz="1000">
                <a:latin typeface="Trebuchet MS" pitchFamily="34" charset="0"/>
              </a:rPr>
              <a:t>Página </a:t>
            </a:r>
            <a:r>
              <a:rPr lang="de-DE" sz="1000">
                <a:latin typeface="Trebuchet MS" pitchFamily="34" charset="0"/>
                <a:sym typeface="Wingdings" pitchFamily="2" charset="2"/>
              </a:rPr>
              <a:t></a:t>
            </a:r>
            <a:r>
              <a:rPr lang="de-DE" sz="1000">
                <a:latin typeface="Trebuchet MS" pitchFamily="34" charset="0"/>
              </a:rPr>
              <a:t> </a:t>
            </a:r>
            <a:fld id="{0C4CC01A-4894-4323-9FA3-9917566D6037}" type="slidenum">
              <a:rPr lang="de-DE" sz="1000">
                <a:latin typeface="Trebuchet MS" pitchFamily="34" charset="0"/>
              </a:rPr>
              <a:pPr>
                <a:defRPr/>
              </a:pPr>
              <a:t>‹nº›</a:t>
            </a:fld>
            <a:endParaRPr lang="de-DE" sz="1000">
              <a:latin typeface="Trebuchet MS" pitchFamily="34" charset="0"/>
            </a:endParaRP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315913"/>
            <a:ext cx="8520112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Klicken Sie, um das Titelformat zu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Trebuchet MS" pitchFamily="34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Trebuchet MS" pitchFamily="34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Trebuchet MS" pitchFamily="34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Trebuchet MS" pitchFamily="34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Trebuchet MS" pitchFamily="34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Trebuchet MS" pitchFamily="34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Trebuchet MS" pitchFamily="34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Trebuchet MS" pitchFamily="34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558800" y="4683125"/>
            <a:ext cx="8107363" cy="779463"/>
          </a:xfrm>
        </p:spPr>
        <p:txBody>
          <a:bodyPr/>
          <a:lstStyle/>
          <a:p>
            <a:pPr algn="ctr" eaLnBrk="1" hangingPunct="1"/>
            <a:r>
              <a:rPr lang="pt-BR" sz="4000" dirty="0" smtClean="0">
                <a:solidFill>
                  <a:srgbClr val="C00000"/>
                </a:solidFill>
              </a:rPr>
              <a:t>Árvore</a:t>
            </a:r>
            <a:endParaRPr lang="de-DE" sz="3600" dirty="0" smtClean="0">
              <a:solidFill>
                <a:srgbClr val="C00000"/>
              </a:solidFill>
            </a:endParaRPr>
          </a:p>
        </p:txBody>
      </p:sp>
      <p:sp>
        <p:nvSpPr>
          <p:cNvPr id="3075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3111500" y="5372100"/>
            <a:ext cx="2948106" cy="571500"/>
          </a:xfrm>
        </p:spPr>
        <p:txBody>
          <a:bodyPr/>
          <a:lstStyle/>
          <a:p>
            <a:pPr eaLnBrk="1" hangingPunct="1"/>
            <a:r>
              <a:rPr lang="pt-BR" sz="1600" noProof="1" smtClean="0"/>
              <a:t>Prof. Msc Denival A. dos Santos</a:t>
            </a:r>
          </a:p>
          <a:p>
            <a:pPr algn="r" eaLnBrk="1" hangingPunct="1"/>
            <a:endParaRPr lang="de-DE" dirty="0" smtClean="0"/>
          </a:p>
        </p:txBody>
      </p:sp>
      <p:pic>
        <p:nvPicPr>
          <p:cNvPr id="3076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3663950"/>
            <a:ext cx="1787525" cy="1019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307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Binária - Caminhamento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275" y="1219200"/>
            <a:ext cx="8524875" cy="2424752"/>
          </a:xfrm>
        </p:spPr>
        <p:txBody>
          <a:bodyPr/>
          <a:lstStyle/>
          <a:p>
            <a:pPr algn="just"/>
            <a:r>
              <a:rPr lang="pt-BR" sz="1800" dirty="0" smtClean="0"/>
              <a:t>Em geral são utilizadas três formas de caminhamentos em árvores binárias e estas são determinadas dependendo da ordem em que são visitados o nó raiz, sua sub-árvore à esquerda e sua sub-árvore à direita. As ordens principais são:</a:t>
            </a:r>
          </a:p>
          <a:p>
            <a:pPr marL="525462" lvl="1" indent="-342900">
              <a:buFont typeface="Wingdings" pitchFamily="2" charset="2"/>
              <a:buChar char="§"/>
            </a:pPr>
            <a:r>
              <a:rPr lang="pt-BR" dirty="0" smtClean="0"/>
              <a:t>Caminhamento </a:t>
            </a:r>
            <a:r>
              <a:rPr lang="pt-BR" dirty="0" smtClean="0">
                <a:solidFill>
                  <a:srgbClr val="C00000"/>
                </a:solidFill>
              </a:rPr>
              <a:t>Pré-fixado (</a:t>
            </a:r>
            <a:r>
              <a:rPr lang="pt-BR" dirty="0" err="1" smtClean="0">
                <a:solidFill>
                  <a:srgbClr val="C00000"/>
                </a:solidFill>
              </a:rPr>
              <a:t>raiz-esquerda-direita</a:t>
            </a:r>
            <a:r>
              <a:rPr lang="pt-BR" dirty="0" smtClean="0">
                <a:solidFill>
                  <a:srgbClr val="C00000"/>
                </a:solidFill>
              </a:rPr>
              <a:t>)</a:t>
            </a:r>
          </a:p>
          <a:p>
            <a:pPr lvl="3"/>
            <a:r>
              <a:rPr lang="pt-BR" dirty="0" smtClean="0"/>
              <a:t>visita a raiz;</a:t>
            </a:r>
          </a:p>
          <a:p>
            <a:pPr lvl="3"/>
            <a:r>
              <a:rPr lang="pt-BR" dirty="0" smtClean="0"/>
              <a:t>percorre a sub-árvore da esquerda;</a:t>
            </a:r>
          </a:p>
          <a:p>
            <a:pPr lvl="3"/>
            <a:r>
              <a:rPr lang="pt-BR" dirty="0" smtClean="0"/>
              <a:t>percorre a sub-árvore da direita.</a:t>
            </a:r>
          </a:p>
        </p:txBody>
      </p:sp>
      <p:pic>
        <p:nvPicPr>
          <p:cNvPr id="2050" name="Objeto 7"/>
          <p:cNvPicPr>
            <a:picLocks noChangeArrowheads="1"/>
          </p:cNvPicPr>
          <p:nvPr/>
        </p:nvPicPr>
        <p:blipFill>
          <a:blip r:embed="rId2" cstate="print"/>
          <a:srcRect r="-40" b="-323"/>
          <a:stretch>
            <a:fillRect/>
          </a:stretch>
        </p:blipFill>
        <p:spPr bwMode="auto">
          <a:xfrm>
            <a:off x="1037230" y="3848668"/>
            <a:ext cx="32289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4790364" y="5022376"/>
            <a:ext cx="3152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dirty="0" smtClean="0"/>
              <a:t>Pré-fixado: </a:t>
            </a:r>
            <a:r>
              <a:rPr lang="pt-BR" dirty="0" smtClean="0">
                <a:solidFill>
                  <a:srgbClr val="C00000"/>
                </a:solidFill>
              </a:rPr>
              <a:t>A B G C D E F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Binária - Caminhamento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1627" y="2010771"/>
            <a:ext cx="8524875" cy="1633181"/>
          </a:xfrm>
        </p:spPr>
        <p:txBody>
          <a:bodyPr/>
          <a:lstStyle/>
          <a:p>
            <a:pPr marL="525462" lvl="1" indent="-342900">
              <a:buFont typeface="Wingdings" pitchFamily="2" charset="2"/>
              <a:buChar char="§"/>
            </a:pPr>
            <a:r>
              <a:rPr lang="pt-BR" dirty="0" smtClean="0"/>
              <a:t>Caminhamento </a:t>
            </a:r>
            <a:r>
              <a:rPr lang="pt-BR" dirty="0" smtClean="0">
                <a:solidFill>
                  <a:srgbClr val="C00000"/>
                </a:solidFill>
              </a:rPr>
              <a:t>In-fixado (</a:t>
            </a:r>
            <a:r>
              <a:rPr lang="pt-BR" dirty="0" err="1" smtClean="0">
                <a:solidFill>
                  <a:srgbClr val="C00000"/>
                </a:solidFill>
              </a:rPr>
              <a:t>esquerda-raiz-direita</a:t>
            </a:r>
            <a:r>
              <a:rPr lang="pt-BR" dirty="0" smtClean="0">
                <a:solidFill>
                  <a:srgbClr val="C00000"/>
                </a:solidFill>
              </a:rPr>
              <a:t>)</a:t>
            </a:r>
          </a:p>
          <a:p>
            <a:pPr lvl="3"/>
            <a:r>
              <a:rPr lang="pt-BR" dirty="0" smtClean="0"/>
              <a:t>percorre a sub-árvore da esquerda;</a:t>
            </a:r>
          </a:p>
          <a:p>
            <a:pPr lvl="3"/>
            <a:r>
              <a:rPr lang="pt-BR" dirty="0" smtClean="0"/>
              <a:t>visita a raiz;</a:t>
            </a:r>
          </a:p>
          <a:p>
            <a:pPr lvl="3"/>
            <a:r>
              <a:rPr lang="pt-BR" dirty="0" smtClean="0"/>
              <a:t>percorre a sub-árvore da direita.</a:t>
            </a:r>
          </a:p>
          <a:p>
            <a:endParaRPr lang="pt-BR" dirty="0"/>
          </a:p>
        </p:txBody>
      </p:sp>
      <p:pic>
        <p:nvPicPr>
          <p:cNvPr id="4" name="Objeto 7"/>
          <p:cNvPicPr>
            <a:picLocks noChangeArrowheads="1"/>
          </p:cNvPicPr>
          <p:nvPr/>
        </p:nvPicPr>
        <p:blipFill>
          <a:blip r:embed="rId2" cstate="print"/>
          <a:srcRect r="-40" b="-323"/>
          <a:stretch>
            <a:fillRect/>
          </a:stretch>
        </p:blipFill>
        <p:spPr bwMode="auto">
          <a:xfrm>
            <a:off x="1037230" y="3848668"/>
            <a:ext cx="32289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4790364" y="5022376"/>
            <a:ext cx="3152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dirty="0" smtClean="0"/>
              <a:t>In-fixado: </a:t>
            </a:r>
            <a:r>
              <a:rPr lang="pt-BR" smtClean="0">
                <a:solidFill>
                  <a:srgbClr val="C00000"/>
                </a:solidFill>
              </a:rPr>
              <a:t>G BACAEDF</a:t>
            </a:r>
            <a:endParaRPr lang="pt-BR" dirty="0" smtClean="0">
              <a:solidFill>
                <a:srgbClr val="C00000"/>
              </a:solidFill>
            </a:endParaRP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Binária - Caminhamento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1627" y="2051713"/>
            <a:ext cx="8524875" cy="1564943"/>
          </a:xfrm>
        </p:spPr>
        <p:txBody>
          <a:bodyPr/>
          <a:lstStyle/>
          <a:p>
            <a:pPr marL="525462" lvl="1" indent="-342900">
              <a:buFont typeface="Wingdings" pitchFamily="2" charset="2"/>
              <a:buChar char="§"/>
            </a:pPr>
            <a:r>
              <a:rPr lang="pt-BR" dirty="0" smtClean="0"/>
              <a:t>Caminhamento </a:t>
            </a:r>
            <a:r>
              <a:rPr lang="pt-BR" dirty="0" smtClean="0">
                <a:solidFill>
                  <a:srgbClr val="C00000"/>
                </a:solidFill>
              </a:rPr>
              <a:t>Pós-fixado (</a:t>
            </a:r>
            <a:r>
              <a:rPr lang="pt-BR" dirty="0" err="1" smtClean="0">
                <a:solidFill>
                  <a:srgbClr val="C00000"/>
                </a:solidFill>
              </a:rPr>
              <a:t>esquerda-direita-raiz</a:t>
            </a:r>
            <a:r>
              <a:rPr lang="pt-BR" dirty="0" smtClean="0">
                <a:solidFill>
                  <a:srgbClr val="C00000"/>
                </a:solidFill>
              </a:rPr>
              <a:t>):</a:t>
            </a:r>
          </a:p>
          <a:p>
            <a:pPr lvl="3"/>
            <a:r>
              <a:rPr lang="pt-BR" dirty="0" smtClean="0"/>
              <a:t>percorre a sub-árvore da esquerda;</a:t>
            </a:r>
          </a:p>
          <a:p>
            <a:pPr lvl="3"/>
            <a:r>
              <a:rPr lang="pt-BR" dirty="0" smtClean="0"/>
              <a:t>percorre a sub-árvore da direita;</a:t>
            </a:r>
          </a:p>
          <a:p>
            <a:pPr lvl="3"/>
            <a:r>
              <a:rPr lang="pt-BR" dirty="0" smtClean="0"/>
              <a:t>visita a raiz.</a:t>
            </a:r>
          </a:p>
          <a:p>
            <a:endParaRPr lang="pt-BR" dirty="0"/>
          </a:p>
        </p:txBody>
      </p:sp>
      <p:pic>
        <p:nvPicPr>
          <p:cNvPr id="4" name="Objeto 7"/>
          <p:cNvPicPr>
            <a:picLocks noChangeArrowheads="1"/>
          </p:cNvPicPr>
          <p:nvPr/>
        </p:nvPicPr>
        <p:blipFill>
          <a:blip r:embed="rId2" cstate="print"/>
          <a:srcRect r="-40" b="-323"/>
          <a:stretch>
            <a:fillRect/>
          </a:stretch>
        </p:blipFill>
        <p:spPr bwMode="auto">
          <a:xfrm>
            <a:off x="1037230" y="3848668"/>
            <a:ext cx="32289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4790364" y="5022376"/>
            <a:ext cx="3152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dirty="0" smtClean="0"/>
              <a:t>Pós-fixado: </a:t>
            </a:r>
            <a:r>
              <a:rPr lang="pt-BR" smtClean="0">
                <a:solidFill>
                  <a:srgbClr val="C00000"/>
                </a:solidFill>
              </a:rPr>
              <a:t>G BC EFD </a:t>
            </a:r>
            <a:r>
              <a:rPr lang="pt-BR" dirty="0" smtClean="0">
                <a:solidFill>
                  <a:srgbClr val="C00000"/>
                </a:solidFill>
              </a:rPr>
              <a:t>A 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308923" y="1282885"/>
            <a:ext cx="4836284" cy="4967789"/>
          </a:xfrm>
        </p:spPr>
        <p:txBody>
          <a:bodyPr/>
          <a:lstStyle/>
          <a:p>
            <a:pPr algn="just"/>
            <a:r>
              <a:rPr lang="pt-BR" dirty="0" smtClean="0"/>
              <a:t>A importância das estruturas </a:t>
            </a:r>
            <a:r>
              <a:rPr lang="pt-BR" dirty="0" smtClean="0">
                <a:solidFill>
                  <a:srgbClr val="C00000"/>
                </a:solidFill>
              </a:rPr>
              <a:t>listas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C00000"/>
                </a:solidFill>
              </a:rPr>
              <a:t>filas</a:t>
            </a:r>
            <a:r>
              <a:rPr lang="pt-BR" dirty="0" smtClean="0"/>
              <a:t> e </a:t>
            </a:r>
            <a:r>
              <a:rPr lang="pt-BR" dirty="0" smtClean="0">
                <a:solidFill>
                  <a:srgbClr val="C00000"/>
                </a:solidFill>
              </a:rPr>
              <a:t>pilhas</a:t>
            </a:r>
            <a:r>
              <a:rPr lang="pt-BR" dirty="0" smtClean="0"/>
              <a:t> é inegável, mas elas não são adequadas para representarmos dados que devem ser dispostos de maneira hierárquica o que justifica fortemente a utilização das árvores já que sua principal característica é manter a relação de hierarquia entre seus componentes;</a:t>
            </a:r>
          </a:p>
          <a:p>
            <a:pPr algn="just"/>
            <a:r>
              <a:rPr lang="pt-BR" dirty="0" smtClean="0"/>
              <a:t>As árvores permitem que sejam feitos outros tipos de relações entre os dados, nesse caso entre os dados (denominados nós ou nodos) existe uma hierarquia, ou seja, um conjunto de dados é subordinado a outro.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4064" y="1739093"/>
            <a:ext cx="3719936" cy="391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275" y="1492155"/>
            <a:ext cx="8524875" cy="4583113"/>
          </a:xfrm>
        </p:spPr>
        <p:txBody>
          <a:bodyPr/>
          <a:lstStyle/>
          <a:p>
            <a:pPr algn="just"/>
            <a:r>
              <a:rPr lang="pt-BR" dirty="0" smtClean="0"/>
              <a:t>Em suma, uma árvore é um tipo abstrato de dados que armazena  elementos de maneira hierárquica. Com exceção do elemento do topo, cada elemento da árvore tem um elemento pai e zero ou mais elementos filho. Normalmente, o elemento do topo é chamado de raiz;</a:t>
            </a:r>
          </a:p>
          <a:p>
            <a:pPr algn="just"/>
            <a:r>
              <a:rPr lang="pt-BR" dirty="0" smtClean="0"/>
              <a:t>Em outras palavras, uma árvore é formada por um conjunto finito </a:t>
            </a:r>
            <a:r>
              <a:rPr lang="pt-BR" i="1" dirty="0" smtClean="0"/>
              <a:t>T de elementos denominados vértices ou nós de tal modo que:</a:t>
            </a:r>
          </a:p>
          <a:p>
            <a:pPr lvl="1" algn="just"/>
            <a:r>
              <a:rPr lang="pt-BR" i="1" dirty="0" smtClean="0"/>
              <a:t>Se T = 0 a árvore é vazia, caso contrário temos um nó especial chamado raiz da árvore (r);</a:t>
            </a:r>
          </a:p>
          <a:p>
            <a:pPr lvl="1"/>
            <a:r>
              <a:rPr lang="pt-BR" i="1" dirty="0" smtClean="0"/>
              <a:t>Os demais nós formam m ≥ 1 conjuntos disjuntos S</a:t>
            </a:r>
            <a:r>
              <a:rPr lang="pt-BR" sz="1100" i="1" dirty="0" smtClean="0"/>
              <a:t>1</a:t>
            </a:r>
            <a:r>
              <a:rPr lang="pt-BR" i="1" dirty="0" smtClean="0"/>
              <a:t>, S</a:t>
            </a:r>
            <a:r>
              <a:rPr lang="pt-BR" sz="1100" i="1" dirty="0" smtClean="0"/>
              <a:t>2</a:t>
            </a:r>
            <a:r>
              <a:rPr lang="pt-BR" i="1" dirty="0" smtClean="0"/>
              <a:t>,..., </a:t>
            </a:r>
            <a:r>
              <a:rPr lang="pt-BR" i="1" dirty="0" err="1" smtClean="0"/>
              <a:t>S</a:t>
            </a:r>
            <a:r>
              <a:rPr lang="pt-BR" sz="1100" i="1" dirty="0" err="1" smtClean="0"/>
              <a:t>m</a:t>
            </a:r>
            <a:r>
              <a:rPr lang="pt-BR" i="1" dirty="0" smtClean="0"/>
              <a:t>, onde cada um destes conjuntos é uma árvore. As árvores S</a:t>
            </a:r>
            <a:r>
              <a:rPr lang="pt-BR" sz="1100" i="1" dirty="0" smtClean="0"/>
              <a:t>i </a:t>
            </a:r>
            <a:r>
              <a:rPr lang="pt-BR" i="1" dirty="0" smtClean="0"/>
              <a:t>(1 ≤ i ≤ n) recebem denominação de sub-árvores;</a:t>
            </a:r>
          </a:p>
          <a:p>
            <a:pPr algn="just"/>
            <a:r>
              <a:rPr lang="pt-BR" dirty="0" smtClean="0"/>
              <a:t>Em computação, árvores (especialmente árvores binárias) são usadas para armazenar dados (chaves e outros campos de informação) em seus nós da mesma forma que listas ligadas e vetores.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gráfica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275" y="1219201"/>
            <a:ext cx="8524875" cy="1524000"/>
          </a:xfrm>
        </p:spPr>
        <p:txBody>
          <a:bodyPr/>
          <a:lstStyle/>
          <a:p>
            <a:r>
              <a:rPr lang="pt-BR" dirty="0" smtClean="0"/>
              <a:t>As três formas mais comuns de representação gráfica de uma árvore são:</a:t>
            </a:r>
          </a:p>
          <a:p>
            <a:pPr marL="525462" lvl="1" indent="-342900" algn="just">
              <a:buFont typeface="+mj-lt"/>
              <a:buAutoNum type="alphaLcParenR"/>
            </a:pPr>
            <a:r>
              <a:rPr lang="pt-BR" dirty="0" smtClean="0"/>
              <a:t>Representação por parênteses aninhados;</a:t>
            </a:r>
          </a:p>
          <a:p>
            <a:pPr marL="525462" lvl="1" indent="-342900" algn="just">
              <a:buFont typeface="+mj-lt"/>
              <a:buAutoNum type="alphaLcParenR"/>
            </a:pPr>
            <a:r>
              <a:rPr lang="pt-BR" dirty="0" smtClean="0"/>
              <a:t>Diagrama de inclusão;</a:t>
            </a:r>
          </a:p>
          <a:p>
            <a:pPr marL="525462" lvl="1" indent="-342900" algn="just">
              <a:buFont typeface="+mj-lt"/>
              <a:buAutoNum type="alphaLcParenR"/>
            </a:pPr>
            <a:r>
              <a:rPr lang="pt-BR" dirty="0" smtClean="0"/>
              <a:t>Representação hierárquica.</a:t>
            </a:r>
            <a:endParaRPr lang="pt-BR" dirty="0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630606" y="3037100"/>
            <a:ext cx="4234217" cy="336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  A (B) ( C (D (G) (H)) (E) (F (I)) ) 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Objeto 13"/>
          <p:cNvPicPr>
            <a:picLocks noChangeArrowheads="1"/>
          </p:cNvPicPr>
          <p:nvPr/>
        </p:nvPicPr>
        <p:blipFill>
          <a:blip r:embed="rId2" cstate="print"/>
          <a:srcRect b="-394"/>
          <a:stretch>
            <a:fillRect/>
          </a:stretch>
        </p:blipFill>
        <p:spPr bwMode="auto">
          <a:xfrm>
            <a:off x="1173708" y="3875965"/>
            <a:ext cx="36099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Objeto 15"/>
          <p:cNvPicPr>
            <a:picLocks noChangeArrowheads="1"/>
          </p:cNvPicPr>
          <p:nvPr/>
        </p:nvPicPr>
        <p:blipFill>
          <a:blip r:embed="rId3" cstate="print"/>
          <a:srcRect b="-386"/>
          <a:stretch>
            <a:fillRect/>
          </a:stretch>
        </p:blipFill>
        <p:spPr bwMode="auto">
          <a:xfrm>
            <a:off x="5240740" y="3821373"/>
            <a:ext cx="28384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Árvores - Conceitos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275" y="1337480"/>
            <a:ext cx="6228355" cy="4885899"/>
          </a:xfrm>
        </p:spPr>
        <p:txBody>
          <a:bodyPr/>
          <a:lstStyle/>
          <a:p>
            <a:pPr algn="just"/>
            <a:r>
              <a:rPr lang="pt-BR" dirty="0" smtClean="0"/>
              <a:t>A forma convencional de representar uma árvore está indicada na figura ao lado. Esta árvore possui nove </a:t>
            </a:r>
            <a:r>
              <a:rPr lang="pt-BR" dirty="0" smtClean="0">
                <a:solidFill>
                  <a:srgbClr val="C00000"/>
                </a:solidFill>
              </a:rPr>
              <a:t>nós</a:t>
            </a:r>
            <a:r>
              <a:rPr lang="pt-BR" dirty="0" smtClean="0"/>
              <a:t> </a:t>
            </a:r>
            <a:r>
              <a:rPr lang="pt-BR" i="1" dirty="0" smtClean="0"/>
              <a:t>A, B, C, D, E, F, G, H, I, J, sendo A o nó raiz (mais alto nível); </a:t>
            </a:r>
          </a:p>
          <a:p>
            <a:pPr algn="just"/>
            <a:r>
              <a:rPr lang="pt-BR" dirty="0" smtClean="0"/>
              <a:t>A linha que liga dois nós da árvore denomina-se </a:t>
            </a:r>
            <a:r>
              <a:rPr lang="pt-BR" dirty="0" smtClean="0">
                <a:solidFill>
                  <a:srgbClr val="C00000"/>
                </a:solidFill>
              </a:rPr>
              <a:t>aresta</a:t>
            </a:r>
            <a:r>
              <a:rPr lang="pt-BR" dirty="0" smtClean="0"/>
              <a:t>. Se um nó não possui nós descendentes, ele é chamado de </a:t>
            </a:r>
            <a:r>
              <a:rPr lang="pt-BR" dirty="0" smtClean="0">
                <a:solidFill>
                  <a:srgbClr val="C00000"/>
                </a:solidFill>
              </a:rPr>
              <a:t>folha ou nó terminal da árvore</a:t>
            </a:r>
            <a:r>
              <a:rPr lang="pt-BR" dirty="0" smtClean="0"/>
              <a:t>. O </a:t>
            </a:r>
            <a:r>
              <a:rPr lang="pt-BR" dirty="0" smtClean="0">
                <a:solidFill>
                  <a:srgbClr val="C00000"/>
                </a:solidFill>
              </a:rPr>
              <a:t>grau</a:t>
            </a:r>
            <a:r>
              <a:rPr lang="pt-BR" dirty="0" smtClean="0"/>
              <a:t> de um nó é o número de nós filhos do mesmo nó. O grau da árvore é igual ao grau do nó de maior grau da árvore. O </a:t>
            </a:r>
            <a:r>
              <a:rPr lang="pt-BR" dirty="0" smtClean="0">
                <a:solidFill>
                  <a:srgbClr val="C00000"/>
                </a:solidFill>
              </a:rPr>
              <a:t>nível ou profundidade </a:t>
            </a:r>
            <a:r>
              <a:rPr lang="pt-BR" dirty="0" smtClean="0"/>
              <a:t>de uma árvore é o número de nós existentes no caminho entre a raiz e o próprio nó, a raiz é nível 1. A </a:t>
            </a:r>
            <a:r>
              <a:rPr lang="pt-BR" dirty="0" smtClean="0">
                <a:solidFill>
                  <a:srgbClr val="C00000"/>
                </a:solidFill>
              </a:rPr>
              <a:t>altura</a:t>
            </a:r>
            <a:r>
              <a:rPr lang="pt-BR" dirty="0" smtClean="0"/>
              <a:t> de um nó é o nível mais alto da árvore, portanto a altura de um nó folha é sempre 1 e a altura de uma árvore é a altura de sua raiz. </a:t>
            </a:r>
          </a:p>
          <a:p>
            <a:pPr algn="just"/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5350" y="1340538"/>
            <a:ext cx="2341228" cy="1771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880" y="4095750"/>
            <a:ext cx="2411120" cy="1800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7083188" y="5909481"/>
            <a:ext cx="1737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</a:rPr>
              <a:t>Não é árvore</a:t>
            </a:r>
            <a:endParaRPr lang="pt-BR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Árvores - Conceitos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1629" y="2210938"/>
            <a:ext cx="4385906" cy="3493826"/>
          </a:xfrm>
        </p:spPr>
        <p:txBody>
          <a:bodyPr/>
          <a:lstStyle/>
          <a:p>
            <a:pPr lvl="0" algn="just"/>
            <a:r>
              <a:rPr lang="pt-BR" dirty="0" smtClean="0">
                <a:solidFill>
                  <a:srgbClr val="C00000"/>
                </a:solidFill>
              </a:rPr>
              <a:t>Árvore Ordenada: </a:t>
            </a:r>
            <a:r>
              <a:rPr lang="pt-BR" dirty="0" smtClean="0"/>
              <a:t>Uma árvore ordenada é aquela na qual os filhos de cada nó estão ordenados. Assume-se ordenação da esquerda  para  a  direita. Ordenada em (a) e desordenada em (b). </a:t>
            </a:r>
          </a:p>
          <a:p>
            <a:pPr lvl="0" algn="just"/>
            <a:r>
              <a:rPr lang="pt-BR" dirty="0" smtClean="0">
                <a:solidFill>
                  <a:srgbClr val="C00000"/>
                </a:solidFill>
              </a:rPr>
              <a:t>Árvore  Isomorfa</a:t>
            </a:r>
            <a:r>
              <a:rPr lang="pt-BR" dirty="0" smtClean="0"/>
              <a:t>:  Duas  árvores  não  ordenadas  são isomorfas quando puderem se  tornar coincidentes através de uma permutação na ordem das sub-árvores de seus nós. 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2250" y="1269029"/>
            <a:ext cx="4094476" cy="197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9217" y="4846734"/>
            <a:ext cx="4098746" cy="1745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Árvores - Conceitos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274" y="1219201"/>
            <a:ext cx="4495089" cy="2329218"/>
          </a:xfrm>
        </p:spPr>
        <p:txBody>
          <a:bodyPr/>
          <a:lstStyle/>
          <a:p>
            <a:pPr algn="just"/>
            <a:r>
              <a:rPr lang="pt-BR" dirty="0" smtClean="0">
                <a:solidFill>
                  <a:srgbClr val="C00000"/>
                </a:solidFill>
              </a:rPr>
              <a:t>Árvore Cheia</a:t>
            </a:r>
            <a:r>
              <a:rPr lang="pt-BR" dirty="0" smtClean="0"/>
              <a:t>:  Árvore com número máximo de nós. Uma árvore de grau d tem número máximo de nós se cada nó, com exceção das folhas, tem grau d. Cheia em (a) e não cheia em (b).</a:t>
            </a:r>
          </a:p>
          <a:p>
            <a:pPr algn="just"/>
            <a:r>
              <a:rPr lang="pt-BR" dirty="0" smtClean="0"/>
              <a:t>Resumo dos conceitos apresentados.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5209" y="1411903"/>
            <a:ext cx="3801064" cy="1713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1814" y="3585522"/>
            <a:ext cx="4122192" cy="3091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275" y="1219200"/>
            <a:ext cx="8524875" cy="2957015"/>
          </a:xfrm>
        </p:spPr>
        <p:txBody>
          <a:bodyPr/>
          <a:lstStyle/>
          <a:p>
            <a:pPr algn="just"/>
            <a:r>
              <a:rPr lang="pt-BR" dirty="0" smtClean="0"/>
              <a:t>Uma árvore binária se caracteriza pelo fato de todos os seus nós terem no máximo duas sub-árvores, ou seja, é uma árvore de grau 2. As duas sub-árvores de cada nó são denominadas sub-árvore esquerda e         sub-árvore direita;</a:t>
            </a:r>
          </a:p>
          <a:p>
            <a:pPr algn="just"/>
            <a:r>
              <a:rPr lang="pt-BR" dirty="0" smtClean="0"/>
              <a:t>Os nós </a:t>
            </a:r>
            <a:r>
              <a:rPr lang="pt-BR" i="1" dirty="0" smtClean="0"/>
              <a:t>A, B, C, D, E, F formam uma árvore binária da seguinte </a:t>
            </a:r>
            <a:r>
              <a:rPr lang="pt-BR" dirty="0" smtClean="0"/>
              <a:t>maneira: a árvore é composta do nó </a:t>
            </a:r>
            <a:r>
              <a:rPr lang="pt-BR" i="1" dirty="0" smtClean="0"/>
              <a:t>A, da sub-árvore à esquerda </a:t>
            </a:r>
            <a:r>
              <a:rPr lang="pt-BR" dirty="0" smtClean="0"/>
              <a:t>formada por </a:t>
            </a:r>
            <a:r>
              <a:rPr lang="pt-BR" i="1" dirty="0" smtClean="0"/>
              <a:t>B e D, e da sub-árvore à direita formada por C, E </a:t>
            </a:r>
            <a:r>
              <a:rPr lang="pt-BR" i="1" dirty="0" err="1" smtClean="0"/>
              <a:t>e</a:t>
            </a:r>
            <a:r>
              <a:rPr lang="pt-BR" i="1" dirty="0" smtClean="0"/>
              <a:t> F. O </a:t>
            </a:r>
            <a:r>
              <a:rPr lang="pt-BR" dirty="0" smtClean="0"/>
              <a:t>nó </a:t>
            </a:r>
            <a:r>
              <a:rPr lang="pt-BR" i="1" dirty="0" smtClean="0"/>
              <a:t>A representa a raiz da árvore e os nós B e C as raízes das sub-árvores. </a:t>
            </a:r>
            <a:r>
              <a:rPr lang="pt-BR" dirty="0" smtClean="0"/>
              <a:t>Finalmente, os nós </a:t>
            </a:r>
            <a:r>
              <a:rPr lang="pt-BR" i="1" dirty="0" smtClean="0"/>
              <a:t>D, E </a:t>
            </a:r>
            <a:r>
              <a:rPr lang="pt-BR" i="1" dirty="0" err="1" smtClean="0"/>
              <a:t>e</a:t>
            </a:r>
            <a:r>
              <a:rPr lang="pt-BR" i="1" dirty="0" smtClean="0"/>
              <a:t> F são folhas da árvore.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5132" y="4380866"/>
            <a:ext cx="2980827" cy="2185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Binária – Caminhamento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275" y="1219200"/>
            <a:ext cx="8524875" cy="5154304"/>
          </a:xfrm>
        </p:spPr>
        <p:txBody>
          <a:bodyPr/>
          <a:lstStyle/>
          <a:p>
            <a:pPr algn="just"/>
            <a:r>
              <a:rPr lang="pt-BR" dirty="0" smtClean="0"/>
              <a:t>Por percurso em árvores entende-se o ato de percorrer todos os nós da árvore, com o objetivo de consultar ou alterar a informação nelas contida. Existem vários métodos de caminhamento em árvores, que permitem percorrê-la de forma sistemática e de tal modo que cada nó seja visitado apenas uma vez;</a:t>
            </a:r>
          </a:p>
          <a:p>
            <a:pPr algn="just"/>
            <a:r>
              <a:rPr lang="pt-BR" dirty="0" smtClean="0"/>
              <a:t>Um percurso completo sobre uma árvore produz uma seqüência linear dos nós, de maneira que cada nó da árvore passa a ter um nó seguinte ou um nó anterior, ou ambos, para uma dada forma de percurso;</a:t>
            </a:r>
          </a:p>
          <a:p>
            <a:r>
              <a:rPr lang="pt-BR" dirty="0" smtClean="0"/>
              <a:t>Dependendo do critério estabelecido para caminhar na árvore, obtém-se uma seqüência dos nós correspondentes x</a:t>
            </a:r>
            <a:r>
              <a:rPr lang="pt-BR" baseline="-25000" dirty="0" smtClean="0"/>
              <a:t>i1</a:t>
            </a:r>
            <a:r>
              <a:rPr lang="pt-BR" dirty="0" smtClean="0"/>
              <a:t>, x</a:t>
            </a:r>
            <a:r>
              <a:rPr lang="pt-BR" baseline="-25000" dirty="0" smtClean="0"/>
              <a:t>i2</a:t>
            </a:r>
            <a:r>
              <a:rPr lang="pt-BR" dirty="0" smtClean="0"/>
              <a:t>, ... </a:t>
            </a:r>
            <a:r>
              <a:rPr lang="pt-BR" dirty="0" err="1" smtClean="0"/>
              <a:t>x</a:t>
            </a:r>
            <a:r>
              <a:rPr lang="pt-BR" baseline="-25000" dirty="0" err="1" smtClean="0"/>
              <a:t>in</a:t>
            </a:r>
            <a:r>
              <a:rPr lang="pt-BR" dirty="0" smtClean="0"/>
              <a:t>, em que:</a:t>
            </a:r>
          </a:p>
          <a:p>
            <a:pPr lvl="1"/>
            <a:r>
              <a:rPr lang="pt-BR" dirty="0" smtClean="0"/>
              <a:t>n é o número de nós da árvore;</a:t>
            </a:r>
          </a:p>
          <a:p>
            <a:pPr lvl="1" algn="just"/>
            <a:r>
              <a:rPr lang="pt-BR" dirty="0" err="1" smtClean="0"/>
              <a:t>x</a:t>
            </a:r>
            <a:r>
              <a:rPr lang="pt-BR" baseline="-25000" dirty="0" err="1" smtClean="0"/>
              <a:t>j</a:t>
            </a:r>
            <a:r>
              <a:rPr lang="pt-BR" dirty="0" smtClean="0"/>
              <a:t> é o conteúdo do nó que ocorre na </a:t>
            </a:r>
            <a:r>
              <a:rPr lang="pt-BR" dirty="0" err="1" smtClean="0"/>
              <a:t>j-ésima</a:t>
            </a:r>
            <a:r>
              <a:rPr lang="pt-BR" dirty="0" smtClean="0"/>
              <a:t> posição na seqüência de caminhamento da árvore; e </a:t>
            </a:r>
          </a:p>
          <a:p>
            <a:pPr lvl="1" algn="just"/>
            <a:r>
              <a:rPr lang="pt-BR" dirty="0" err="1" smtClean="0"/>
              <a:t>x</a:t>
            </a:r>
            <a:r>
              <a:rPr lang="pt-BR" baseline="-25000" dirty="0" err="1" smtClean="0"/>
              <a:t>ik</a:t>
            </a:r>
            <a:r>
              <a:rPr lang="pt-BR" dirty="0" smtClean="0"/>
              <a:t> ocorre antes de </a:t>
            </a:r>
            <a:r>
              <a:rPr lang="pt-BR" dirty="0" err="1" smtClean="0"/>
              <a:t>x</a:t>
            </a:r>
            <a:r>
              <a:rPr lang="pt-BR" baseline="-25000" dirty="0" err="1" smtClean="0"/>
              <a:t>ip</a:t>
            </a:r>
            <a:r>
              <a:rPr lang="pt-BR" dirty="0" smtClean="0"/>
              <a:t> na seqüência se o nó com  informação  </a:t>
            </a:r>
            <a:r>
              <a:rPr lang="pt-BR" dirty="0" err="1" smtClean="0"/>
              <a:t>x</a:t>
            </a:r>
            <a:r>
              <a:rPr lang="pt-BR" baseline="-25000" dirty="0" err="1" smtClean="0"/>
              <a:t>ik</a:t>
            </a:r>
            <a:r>
              <a:rPr lang="pt-BR" dirty="0" smtClean="0"/>
              <a:t> é visitado antes do que o nó </a:t>
            </a:r>
            <a:r>
              <a:rPr lang="pt-BR" dirty="0" err="1" smtClean="0"/>
              <a:t>x</a:t>
            </a:r>
            <a:r>
              <a:rPr lang="pt-BR" baseline="-25000" dirty="0" err="1" smtClean="0"/>
              <a:t>ip</a:t>
            </a:r>
            <a:r>
              <a:rPr lang="pt-BR" dirty="0" smtClean="0"/>
              <a:t>, segundo o caminhamento escolhido.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Trebuchet MS"/>
        <a:ea typeface=""/>
        <a:cs typeface="Arial"/>
      </a:majorFont>
      <a:minorFont>
        <a:latin typeface="Trebuchet MS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bom</Template>
  <TotalTime>4532</TotalTime>
  <Words>1069</Words>
  <Application>Microsoft Office PowerPoint</Application>
  <PresentationFormat>Apresentação na tela (4:3)</PresentationFormat>
  <Paragraphs>58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Standarddesign</vt:lpstr>
      <vt:lpstr>Árvore</vt:lpstr>
      <vt:lpstr>Introdução</vt:lpstr>
      <vt:lpstr>Introdução</vt:lpstr>
      <vt:lpstr>Representação gráfica</vt:lpstr>
      <vt:lpstr>Árvores - Conceitos</vt:lpstr>
      <vt:lpstr>Árvores - Conceitos</vt:lpstr>
      <vt:lpstr>Árvores - Conceitos</vt:lpstr>
      <vt:lpstr>Árvore Binária</vt:lpstr>
      <vt:lpstr>Árvore Binária – Caminhamento</vt:lpstr>
      <vt:lpstr>Árvore Binária - Caminhamento</vt:lpstr>
      <vt:lpstr>Árvore Binária - Caminhamento</vt:lpstr>
      <vt:lpstr>Árvore Binária - Caminhamento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Denival</dc:creator>
  <dc:description>PresentationLoad.com</dc:description>
  <cp:lastModifiedBy>Denival Araujo dos Santos</cp:lastModifiedBy>
  <cp:revision>692</cp:revision>
  <dcterms:created xsi:type="dcterms:W3CDTF">2007-11-27T23:54:21Z</dcterms:created>
  <dcterms:modified xsi:type="dcterms:W3CDTF">2014-11-10T10:13:21Z</dcterms:modified>
</cp:coreProperties>
</file>