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12"/>
  </p:notesMasterIdLst>
  <p:handoutMasterIdLst>
    <p:handoutMasterId r:id="rId13"/>
  </p:handoutMasterIdLst>
  <p:sldIdLst>
    <p:sldId id="298" r:id="rId2"/>
    <p:sldId id="289" r:id="rId3"/>
    <p:sldId id="290" r:id="rId4"/>
    <p:sldId id="291" r:id="rId5"/>
    <p:sldId id="292" r:id="rId6"/>
    <p:sldId id="293" r:id="rId7"/>
    <p:sldId id="294" r:id="rId8"/>
    <p:sldId id="296" r:id="rId9"/>
    <p:sldId id="295" r:id="rId10"/>
    <p:sldId id="2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41DF02-5A18-4AD7-8519-4D76495E8AE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14F389-EFF5-41A0-B531-B293D6A6AED7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651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049CB-A7D8-47FC-BC50-1150BB9CFA2A}" type="slidenum">
              <a:rPr lang="de-DE" sz="1200">
                <a:solidFill>
                  <a:schemeClr val="tx1"/>
                </a:solidFill>
              </a:rPr>
              <a:pPr eaLnBrk="1" hangingPunct="1"/>
              <a:t>1</a:t>
            </a:fld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E751CAA-E47D-4D08-9D08-05BFAAC756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4943475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9725" y="315913"/>
            <a:ext cx="2130425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420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458311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Textmasterformate durch Klicken bearbeiten</a:t>
            </a:r>
          </a:p>
          <a:p>
            <a:pPr lvl="1"/>
            <a:r>
              <a:rPr lang="pt-BR" smtClean="0"/>
              <a:t>Zweite Ebene</a:t>
            </a:r>
          </a:p>
          <a:p>
            <a:pPr lvl="2"/>
            <a:r>
              <a:rPr lang="pt-BR" smtClean="0"/>
              <a:t>Dritte Ebene</a:t>
            </a:r>
          </a:p>
          <a:p>
            <a:pPr lvl="3"/>
            <a:r>
              <a:rPr lang="pt-BR" smtClean="0"/>
              <a:t>Vierte Ebene</a:t>
            </a:r>
          </a:p>
          <a:p>
            <a:pPr lvl="4"/>
            <a:r>
              <a:rPr lang="pt-B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noProof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000">
                <a:latin typeface="Trebuchet MS" pitchFamily="34" charset="0"/>
              </a:rPr>
              <a:t>Página </a:t>
            </a:r>
            <a:r>
              <a:rPr lang="de-DE" sz="1000">
                <a:latin typeface="Trebuchet MS" pitchFamily="34" charset="0"/>
                <a:sym typeface="Wingdings" pitchFamily="2" charset="2"/>
              </a:rPr>
              <a:t></a:t>
            </a:r>
            <a:r>
              <a:rPr lang="de-DE" sz="1000">
                <a:latin typeface="Trebuchet MS" pitchFamily="34" charset="0"/>
              </a:rPr>
              <a:t> </a:t>
            </a:r>
            <a:fld id="{0C4CC01A-4894-4323-9FA3-9917566D6037}" type="slidenum">
              <a:rPr lang="de-DE" sz="1000">
                <a:latin typeface="Trebuchet MS" pitchFamily="34" charset="0"/>
              </a:rPr>
              <a:pPr>
                <a:defRPr/>
              </a:pPr>
              <a:t>‹nº›</a:t>
            </a:fld>
            <a:endParaRPr lang="de-DE" sz="1000">
              <a:latin typeface="Trebuchet MS" pitchFamily="34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315913"/>
            <a:ext cx="85201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dirty="0" smtClean="0">
                <a:solidFill>
                  <a:srgbClr val="C00000"/>
                </a:solidFill>
              </a:rPr>
              <a:t>Ordenação </a:t>
            </a:r>
            <a:r>
              <a:rPr lang="pt-BR" sz="4000" smtClean="0">
                <a:solidFill>
                  <a:srgbClr val="C00000"/>
                </a:solidFill>
              </a:rPr>
              <a:t>e Pesquisa</a:t>
            </a:r>
            <a:endParaRPr lang="de-DE" sz="36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8106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dirty="0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419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Binária – Código (Vetor ordenado)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02" y="1513907"/>
            <a:ext cx="8325088" cy="45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ordenação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308923" y="1282885"/>
            <a:ext cx="8644008" cy="4967789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rgbClr val="C00000"/>
                </a:solidFill>
              </a:rPr>
              <a:t>Ordenação</a:t>
            </a:r>
            <a:r>
              <a:rPr lang="pt-BR" dirty="0" smtClean="0"/>
              <a:t> (classificação) de dados constitui uma das tarefas mais freqüentes e importantes em processamento de dados, sendo, normalmente, auxiliar ou preparatória, visando a tornar mais simples e eficientes as demais;</a:t>
            </a:r>
          </a:p>
          <a:p>
            <a:pPr algn="just"/>
            <a:r>
              <a:rPr lang="pt-BR" dirty="0" smtClean="0"/>
              <a:t>Alguns algoritmos podem explorar a ordenação dos dados para operar de maneira mais eficiente, do ponto de vista de desempenho computacional;</a:t>
            </a:r>
          </a:p>
          <a:p>
            <a:pPr algn="just"/>
            <a:r>
              <a:rPr lang="pt-BR" dirty="0" smtClean="0"/>
              <a:t>Para obtermos os dados ordenados, temos basicamente duas alternativas:</a:t>
            </a:r>
          </a:p>
          <a:p>
            <a:pPr lvl="1" algn="just"/>
            <a:r>
              <a:rPr lang="pt-BR" dirty="0" smtClean="0"/>
              <a:t>Inserimos os elementos na estrutura de dados respeitando a ordenação (dizemos que a ordenação é garantida por construção), ou; </a:t>
            </a:r>
          </a:p>
          <a:p>
            <a:pPr lvl="1" algn="just"/>
            <a:r>
              <a:rPr lang="pt-BR" dirty="0" smtClean="0"/>
              <a:t>A partir de um conjunto de dados já criado, aplicamos um algoritmo para ordenar seus elementos.</a:t>
            </a:r>
          </a:p>
          <a:p>
            <a:pPr algn="just"/>
            <a:r>
              <a:rPr lang="pt-BR" dirty="0" smtClean="0"/>
              <a:t>A importância da classificação de dados pode ser avaliada se considerarmos o problema que seria a localização do nome de um assinante em uma lista telefônica, na qual os nomes não estivessem em ordem alfabética.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Bolha ou </a:t>
            </a:r>
            <a:r>
              <a:rPr lang="pt-BR" i="1" dirty="0" err="1" smtClean="0"/>
              <a:t>Bubblesort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169994"/>
            <a:ext cx="8343758" cy="2975212"/>
          </a:xfrm>
        </p:spPr>
        <p:txBody>
          <a:bodyPr/>
          <a:lstStyle/>
          <a:p>
            <a:pPr algn="just"/>
            <a:r>
              <a:rPr lang="pt-BR" dirty="0" smtClean="0"/>
              <a:t>Esse método é muito simples de implementar. Ele efetua a ordenação por comparações sucessivas de pares de elementos, trocando-os de posição caso estejam fora da ordem desejada, se necessário, a troca de dois elementos adjacentes,  e procura levar os valores mais altos (ou mais baixos) para o final da seqüência a ser ordenada;</a:t>
            </a:r>
          </a:p>
          <a:p>
            <a:pPr algn="just"/>
            <a:r>
              <a:rPr lang="pt-BR" dirty="0" smtClean="0"/>
              <a:t> A idéia fundamental do método </a:t>
            </a:r>
            <a:r>
              <a:rPr lang="pt-BR" b="1" dirty="0" smtClean="0">
                <a:solidFill>
                  <a:srgbClr val="C00000"/>
                </a:solidFill>
              </a:rPr>
              <a:t>bolha</a:t>
            </a:r>
            <a:r>
              <a:rPr lang="pt-BR" dirty="0" smtClean="0"/>
              <a:t> é fazer uma série de comparações entre os elementos do vetor. Quando dois elementos estão fora de ordem, há uma inversão e esses dois elementos são trocados de posição, ficando em ordem correta.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Bolha ou </a:t>
            </a:r>
            <a:r>
              <a:rPr lang="pt-BR" i="1" dirty="0" err="1" smtClean="0"/>
              <a:t>Bubblesort</a:t>
            </a:r>
            <a:endParaRPr lang="pt-BR" dirty="0"/>
          </a:p>
        </p:txBody>
      </p:sp>
      <p:pic>
        <p:nvPicPr>
          <p:cNvPr id="1026" name="Objeto 14"/>
          <p:cNvPicPr>
            <a:picLocks noChangeArrowheads="1"/>
          </p:cNvPicPr>
          <p:nvPr/>
        </p:nvPicPr>
        <p:blipFill>
          <a:blip r:embed="rId2" cstate="print"/>
          <a:srcRect b="-124"/>
          <a:stretch>
            <a:fillRect/>
          </a:stretch>
        </p:blipFill>
        <p:spPr bwMode="auto">
          <a:xfrm>
            <a:off x="450376" y="1064525"/>
            <a:ext cx="4858604" cy="534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667" y="1510350"/>
            <a:ext cx="3022661" cy="449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Bolha ou </a:t>
            </a:r>
            <a:r>
              <a:rPr lang="pt-BR" i="1" dirty="0" err="1" smtClean="0"/>
              <a:t>Bubblesort</a:t>
            </a:r>
            <a:r>
              <a:rPr lang="pt-BR" i="1" dirty="0" smtClean="0"/>
              <a:t> - </a:t>
            </a:r>
            <a:r>
              <a:rPr lang="pt-BR" dirty="0" smtClean="0"/>
              <a:t>Função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70" y="1351340"/>
            <a:ext cx="5620462" cy="489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1"/>
            <a:ext cx="8524875" cy="5058770"/>
          </a:xfrm>
        </p:spPr>
        <p:txBody>
          <a:bodyPr/>
          <a:lstStyle/>
          <a:p>
            <a:pPr algn="just"/>
            <a:r>
              <a:rPr lang="pt-BR" dirty="0" smtClean="0"/>
              <a:t>Uma das tarefas mais habituais é a pesquisa de informações. A pesquisa depende muito da forma como a informação está organizada. Se a informação estiver completamente desordenada não temos outra alternativa que não analisar toda a informação em ordem, seja ela do início para o fim ou vice-versa. Este processo de pesquisa é normalmente lento;</a:t>
            </a:r>
          </a:p>
          <a:p>
            <a:pPr algn="just"/>
            <a:r>
              <a:rPr lang="pt-BR" dirty="0" smtClean="0"/>
              <a:t>O método de pesquisa é inevitavelmente dependente da forma como a informação está organizada e apresentada. Quanto mais ordenada estiver a informação, mais eficiente poderá ser o método de pesquisa.</a:t>
            </a:r>
          </a:p>
          <a:p>
            <a:pPr algn="just"/>
            <a:r>
              <a:rPr lang="pt-BR" dirty="0" smtClean="0"/>
              <a:t>estratégias de pesquisa que são:</a:t>
            </a:r>
          </a:p>
          <a:p>
            <a:pPr lvl="1" algn="just"/>
            <a:r>
              <a:rPr lang="pt-BR" b="1" smtClean="0">
                <a:solidFill>
                  <a:srgbClr val="C00000"/>
                </a:solidFill>
              </a:rPr>
              <a:t>Pesquisa </a:t>
            </a:r>
            <a:r>
              <a:rPr lang="pt-BR" b="1" smtClean="0">
                <a:solidFill>
                  <a:srgbClr val="C00000"/>
                </a:solidFill>
              </a:rPr>
              <a:t>Sequencial</a:t>
            </a:r>
            <a:r>
              <a:rPr lang="pt-BR" b="1" dirty="0" smtClean="0">
                <a:solidFill>
                  <a:srgbClr val="C00000"/>
                </a:solidFill>
              </a:rPr>
              <a:t>: </a:t>
            </a:r>
            <a:r>
              <a:rPr lang="pt-BR" dirty="0" smtClean="0"/>
              <a:t>consiste basicamente em pesquisar num vetor consiste em percorrermos o vetor, elemento a elemento, verificando se o elemento de interesse é igual a um dos elementos do vetor;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Pesquisa Binária: </a:t>
            </a:r>
            <a:r>
              <a:rPr lang="pt-BR" dirty="0" smtClean="0"/>
              <a:t>resumidamente é pesquisar o elemento que buscamos com o valor do elemento armazenado no meio do vetor com dados ordenados.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 ( </a:t>
            </a:r>
            <a:r>
              <a:rPr lang="pt-BR" i="1" dirty="0" smtClean="0"/>
              <a:t>sequencial search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2571" y="1733265"/>
            <a:ext cx="8524875" cy="2088108"/>
          </a:xfrm>
        </p:spPr>
        <p:txBody>
          <a:bodyPr/>
          <a:lstStyle/>
          <a:p>
            <a:pPr algn="just"/>
            <a:r>
              <a:rPr lang="pt-BR" dirty="0" smtClean="0"/>
              <a:t>A maneira mais simples de pesquisar um agregado é a </a:t>
            </a:r>
            <a:r>
              <a:rPr lang="pt-BR" b="1" dirty="0" smtClean="0">
                <a:solidFill>
                  <a:srgbClr val="C00000"/>
                </a:solidFill>
              </a:rPr>
              <a:t>pesquisa sequencia</a:t>
            </a:r>
            <a:r>
              <a:rPr lang="pt-BR" b="1" dirty="0" smtClean="0"/>
              <a:t>l </a:t>
            </a:r>
            <a:r>
              <a:rPr lang="pt-BR" dirty="0" smtClean="0"/>
              <a:t>( </a:t>
            </a:r>
            <a:r>
              <a:rPr lang="pt-BR" i="1" dirty="0" smtClean="0"/>
              <a:t>sequencial search ), também chamada de </a:t>
            </a:r>
            <a:r>
              <a:rPr lang="pt-BR" b="1" i="1" dirty="0" smtClean="0"/>
              <a:t>pesquisa linear;</a:t>
            </a:r>
          </a:p>
          <a:p>
            <a:pPr algn="just"/>
            <a:r>
              <a:rPr lang="pt-BR" dirty="0" smtClean="0"/>
              <a:t>Pode ser muito ineficiente quando o número de elementos no vetor for muito grande. Isto porque o algoritmo pode ter que procura do primeiro ao último elemento (elemento a elemento) do vetor até encontrar ou não um determinado elemento;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021" y="4056300"/>
            <a:ext cx="5494544" cy="15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 - Código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172" y="2359712"/>
            <a:ext cx="7711620" cy="253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binária ( </a:t>
            </a:r>
            <a:r>
              <a:rPr lang="pt-BR" i="1" dirty="0" err="1" smtClean="0"/>
              <a:t>binary</a:t>
            </a:r>
            <a:r>
              <a:rPr lang="pt-BR" i="1" dirty="0" smtClean="0"/>
              <a:t> search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5127009"/>
          </a:xfrm>
        </p:spPr>
        <p:txBody>
          <a:bodyPr/>
          <a:lstStyle/>
          <a:p>
            <a:pPr algn="just"/>
            <a:r>
              <a:rPr lang="pt-BR" dirty="0" smtClean="0"/>
              <a:t>A idéia do algoritmo é testar o elemento que buscamos com o valor do elemento armazenado no meio do vetor com dados ordenados;</a:t>
            </a:r>
          </a:p>
          <a:p>
            <a:pPr algn="just"/>
            <a:r>
              <a:rPr lang="pt-BR" dirty="0" smtClean="0"/>
              <a:t>Se o elemento que estamos pesquisando for menor que o elemento do meio, sabemos que, se o elemento estiver presente no vetor, ele estará na primeira parte do vetor; se for maior, estará na segunda parte do vetor; se for igual, achamos o elemento no vetor;</a:t>
            </a:r>
          </a:p>
          <a:p>
            <a:pPr algn="just"/>
            <a:r>
              <a:rPr lang="pt-BR" dirty="0" smtClean="0"/>
              <a:t>Este procedimento é continuamente repetido, subdividindo a parte de interesse, até encontrarmos o elemento ou chegarmos a uma parte do vetor com tamanho zero. </a:t>
            </a:r>
          </a:p>
          <a:p>
            <a:pPr algn="just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2810" y="4284117"/>
            <a:ext cx="4863654" cy="217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bom</Template>
  <TotalTime>4718</TotalTime>
  <Words>640</Words>
  <Application>Microsoft Office PowerPoint</Application>
  <PresentationFormat>Apresentação na tela (4:3)</PresentationFormat>
  <Paragraphs>32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Standarddesign</vt:lpstr>
      <vt:lpstr>Ordenação e Pesquisa</vt:lpstr>
      <vt:lpstr>Introdução a ordenação</vt:lpstr>
      <vt:lpstr>Método da Bolha ou Bubblesort</vt:lpstr>
      <vt:lpstr>Método da Bolha ou Bubblesort</vt:lpstr>
      <vt:lpstr>Método da Bolha ou Bubblesort - Função</vt:lpstr>
      <vt:lpstr>Operação de Pesquisa</vt:lpstr>
      <vt:lpstr>Pesquisa sequencial ( sequencial search )</vt:lpstr>
      <vt:lpstr>Pesquisa sequencial - Código</vt:lpstr>
      <vt:lpstr>Pesquisa binária ( binary search )</vt:lpstr>
      <vt:lpstr>Pesquisa Binária – Código (Vetor ordenado)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 Araujo dos Santos</cp:lastModifiedBy>
  <cp:revision>728</cp:revision>
  <dcterms:created xsi:type="dcterms:W3CDTF">2007-11-27T23:54:21Z</dcterms:created>
  <dcterms:modified xsi:type="dcterms:W3CDTF">2014-12-15T10:16:28Z</dcterms:modified>
</cp:coreProperties>
</file>