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1"/>
  </p:notesMasterIdLst>
  <p:handoutMasterIdLst>
    <p:handoutMasterId r:id="rId42"/>
  </p:handoutMasterIdLst>
  <p:sldIdLst>
    <p:sldId id="380" r:id="rId2"/>
    <p:sldId id="420" r:id="rId3"/>
    <p:sldId id="381" r:id="rId4"/>
    <p:sldId id="383" r:id="rId5"/>
    <p:sldId id="384" r:id="rId6"/>
    <p:sldId id="385" r:id="rId7"/>
    <p:sldId id="422" r:id="rId8"/>
    <p:sldId id="386" r:id="rId9"/>
    <p:sldId id="388" r:id="rId10"/>
    <p:sldId id="467" r:id="rId11"/>
    <p:sldId id="389" r:id="rId12"/>
    <p:sldId id="390" r:id="rId13"/>
    <p:sldId id="392" r:id="rId14"/>
    <p:sldId id="395" r:id="rId15"/>
    <p:sldId id="468" r:id="rId16"/>
    <p:sldId id="512" r:id="rId17"/>
    <p:sldId id="396" r:id="rId18"/>
    <p:sldId id="469" r:id="rId19"/>
    <p:sldId id="470" r:id="rId20"/>
    <p:sldId id="474" r:id="rId21"/>
    <p:sldId id="475" r:id="rId22"/>
    <p:sldId id="497" r:id="rId23"/>
    <p:sldId id="498" r:id="rId24"/>
    <p:sldId id="478" r:id="rId25"/>
    <p:sldId id="500" r:id="rId26"/>
    <p:sldId id="499" r:id="rId27"/>
    <p:sldId id="501" r:id="rId28"/>
    <p:sldId id="502" r:id="rId29"/>
    <p:sldId id="504" r:id="rId30"/>
    <p:sldId id="505" r:id="rId31"/>
    <p:sldId id="506" r:id="rId32"/>
    <p:sldId id="507" r:id="rId33"/>
    <p:sldId id="508" r:id="rId34"/>
    <p:sldId id="510" r:id="rId35"/>
    <p:sldId id="509" r:id="rId36"/>
    <p:sldId id="521" r:id="rId37"/>
    <p:sldId id="514" r:id="rId38"/>
    <p:sldId id="515" r:id="rId39"/>
    <p:sldId id="52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ud" initials="R.L.M.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7E8"/>
    <a:srgbClr val="EBCBCD"/>
    <a:srgbClr val="669900"/>
    <a:srgbClr val="00CC99"/>
    <a:srgbClr val="FFFF66"/>
    <a:srgbClr val="996633"/>
    <a:srgbClr val="008000"/>
    <a:srgbClr val="66FF33"/>
    <a:srgbClr val="01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ijl, licht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ijl, licht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7" autoAdjust="0"/>
    <p:restoredTop sz="74503" autoAdjust="0"/>
  </p:normalViewPr>
  <p:slideViewPr>
    <p:cSldViewPr>
      <p:cViewPr varScale="1">
        <p:scale>
          <a:sx n="48" d="100"/>
          <a:sy n="48" d="100"/>
        </p:scale>
        <p:origin x="190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1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40979D-1C6C-4C48-9310-997FAF9004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57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60350" y="4343400"/>
            <a:ext cx="6408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7E1709-91C9-40BB-8078-BD589AA6206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22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008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346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41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4068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8432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65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215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9720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8188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7014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1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735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schakelen over naar een numeriek voorbeeld, omdat Ja/Nee gevallen voor het volgende niet het meest interessant zijn.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688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068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3392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1" i="1" dirty="0"/>
              <a:t>Let op: Animatie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605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663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92525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43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082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918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3446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8802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1077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403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66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7E1709-91C9-40BB-8078-BD589AA620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7155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9565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662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1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8909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115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10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415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b="0" i="0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415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53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83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dirty="0"/>
          </a:p>
        </p:txBody>
      </p:sp>
      <p:sp>
        <p:nvSpPr>
          <p:cNvPr id="266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73DF65-798C-4A71-899B-C407BFFAA442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29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" y="0"/>
            <a:ext cx="9120000" cy="6840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8000" y="2570400"/>
            <a:ext cx="6948000" cy="355600"/>
          </a:xfrm>
        </p:spPr>
        <p:txBody>
          <a:bodyPr lIns="0" tIns="0" rIns="0" bIns="0" anchor="t" anchorCtr="0"/>
          <a:lstStyle>
            <a:lvl1pPr>
              <a:lnSpc>
                <a:spcPts val="2600"/>
              </a:lnSpc>
              <a:spcBef>
                <a:spcPts val="0"/>
              </a:spcBef>
              <a:defRPr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98000" y="3110400"/>
            <a:ext cx="6948000" cy="318600"/>
          </a:xfrm>
        </p:spPr>
        <p:txBody>
          <a:bodyPr lIns="0" tIns="0" rIns="0" bIns="0"/>
          <a:lstStyle>
            <a:lvl1pPr marL="0" indent="0">
              <a:buFont typeface="Verdana" pitchFamily="34" charset="0"/>
              <a:buNone/>
              <a:defRPr b="1" i="0" baseline="0">
                <a:latin typeface="Vardana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6276975" y="6465888"/>
            <a:ext cx="136683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98000" y="4194000"/>
            <a:ext cx="694800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endParaRPr lang="nl-NL" dirty="0"/>
          </a:p>
          <a:p>
            <a:pPr>
              <a:lnSpc>
                <a:spcPts val="1600"/>
              </a:lnSpc>
            </a:pPr>
            <a:r>
              <a:rPr lang="nl-NL" dirty="0"/>
              <a:t>Opleiding Informatica</a:t>
            </a:r>
          </a:p>
          <a:p>
            <a:pPr>
              <a:lnSpc>
                <a:spcPts val="1600"/>
              </a:lnSpc>
            </a:pPr>
            <a:r>
              <a:rPr lang="nl-NL" dirty="0"/>
              <a:t>Academie voor Engineering en ICT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2018/2019</a:t>
            </a:r>
          </a:p>
        </p:txBody>
      </p:sp>
    </p:spTree>
    <p:extLst>
      <p:ext uri="{BB962C8B-B14F-4D97-AF65-F5344CB8AC3E}">
        <p14:creationId xmlns:p14="http://schemas.microsoft.com/office/powerpoint/2010/main" val="282603621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nl-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0180168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nl-NL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18012765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0" name="TextBox 9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>
                <a:solidFill>
                  <a:srgbClr val="757575"/>
                </a:solidFill>
              </a:rPr>
              <a:t>Kenmerk: </a:t>
            </a:r>
            <a:endParaRPr lang="en-US" sz="1000" baseline="0" dirty="0">
              <a:solidFill>
                <a:srgbClr val="757575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969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700808"/>
            <a:ext cx="7344816" cy="4608512"/>
          </a:xfrm>
        </p:spPr>
        <p:txBody>
          <a:bodyPr/>
          <a:lstStyle>
            <a:lvl2pPr marL="468000">
              <a:defRPr/>
            </a:lvl2pPr>
            <a:lvl4pPr marL="828000" indent="-288000">
              <a:defRPr/>
            </a:lvl4pPr>
            <a:lvl5pPr marL="972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67734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85184"/>
            <a:ext cx="6948000" cy="360040"/>
          </a:xfrm>
        </p:spPr>
        <p:txBody>
          <a:bodyPr/>
          <a:lstStyle>
            <a:lvl1pPr algn="l">
              <a:defRPr sz="2600" b="1" cap="all" baseline="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8000" y="918000"/>
            <a:ext cx="5112000" cy="3877200"/>
          </a:xfrm>
        </p:spPr>
        <p:txBody>
          <a:bodyPr anchor="b"/>
          <a:lstStyle>
            <a:lvl1pPr marL="0" indent="0">
              <a:buNone/>
              <a:defRPr sz="16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06593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700808"/>
            <a:ext cx="3511520" cy="4608512"/>
          </a:xfrm>
        </p:spPr>
        <p:txBody>
          <a:bodyPr/>
          <a:lstStyle>
            <a:lvl1pPr marL="180000" marR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2650" y="1700808"/>
            <a:ext cx="3551758" cy="4608512"/>
          </a:xfrm>
        </p:spPr>
        <p:txBody>
          <a:bodyPr/>
          <a:lstStyle>
            <a:lvl1pPr marL="180000" marR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8007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29776851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530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000" y="5040000"/>
            <a:ext cx="6912000" cy="3600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8000" y="918000"/>
            <a:ext cx="5112000" cy="39460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8000" y="5589240"/>
            <a:ext cx="6912000" cy="66084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0921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40412291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9592" y="1700808"/>
            <a:ext cx="3511520" cy="4608512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None/>
              <a:tabLst/>
              <a:defRPr sz="1600" b="0" i="0" baseline="0"/>
            </a:lvl1pPr>
            <a:lvl2pPr marL="396000" marR="0" indent="-252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Pct val="100000"/>
              <a:buFont typeface="Verdana" panose="020B0604030504040204" pitchFamily="34" charset="0"/>
              <a:buChar char="●"/>
              <a:tabLst/>
              <a:defRPr sz="1600" b="0" i="0" baseline="0"/>
            </a:lvl2pPr>
            <a:lvl3pPr marL="54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§"/>
              <a:tabLst/>
              <a:defRPr sz="1600" b="0" i="0" baseline="0"/>
            </a:lvl3pPr>
            <a:lvl4pPr marL="825750" marR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Courier New" panose="02070309020205020404" pitchFamily="49" charset="0"/>
              <a:buChar char="o"/>
              <a:tabLst/>
              <a:defRPr sz="1600" b="0" i="0" baseline="0"/>
            </a:lvl4pPr>
            <a:lvl5pPr marL="900000" marR="0" indent="-18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Arial" pitchFamily="34" charset="0"/>
              <a:buChar char="–"/>
              <a:tabLst/>
              <a:defRPr sz="1600" b="0" i="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0000" marR="0" lvl="0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Click to edit Master text styles</a:t>
            </a:r>
          </a:p>
          <a:p>
            <a:pPr marL="180000" marR="0" lvl="1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Second level</a:t>
            </a:r>
          </a:p>
          <a:p>
            <a:pPr marL="180000" marR="0" lvl="2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Third level</a:t>
            </a:r>
          </a:p>
          <a:p>
            <a:pPr marL="180000" marR="0" lvl="3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Fourth level</a:t>
            </a:r>
          </a:p>
          <a:p>
            <a:pPr marL="180000" marR="0" lvl="4" indent="-3600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7002B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Fifth level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4694400" y="1700808"/>
            <a:ext cx="3550008" cy="46085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460000" y="6426000"/>
            <a:ext cx="720000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ts val="1600"/>
              </a:lnSpc>
              <a:defRPr sz="10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6AF7C31-8983-49D7-9F6F-F1013D95EB6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99592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baseline="0" dirty="0" err="1">
                <a:solidFill>
                  <a:srgbClr val="757575"/>
                </a:solidFill>
              </a:rPr>
              <a:t>Kenmerk</a:t>
            </a:r>
            <a:r>
              <a:rPr lang="en-US" sz="1000" baseline="0" dirty="0">
                <a:solidFill>
                  <a:srgbClr val="757575"/>
                </a:solidFill>
              </a:rPr>
              <a:t>: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48408" y="6426000"/>
            <a:ext cx="2196000" cy="2051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600"/>
              </a:lnSpc>
            </a:pPr>
            <a:r>
              <a:rPr lang="en-US" sz="1000" baseline="0" dirty="0">
                <a:solidFill>
                  <a:srgbClr val="757575"/>
                </a:solidFill>
              </a:rPr>
              <a:t>25 </a:t>
            </a:r>
            <a:r>
              <a:rPr lang="en-US" sz="1000" baseline="0" dirty="0" err="1">
                <a:solidFill>
                  <a:srgbClr val="757575"/>
                </a:solidFill>
              </a:rPr>
              <a:t>mei</a:t>
            </a:r>
            <a:r>
              <a:rPr lang="en-US" sz="1000" baseline="0" dirty="0">
                <a:solidFill>
                  <a:srgbClr val="757575"/>
                </a:solidFill>
              </a:rPr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31305494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9592" y="918000"/>
            <a:ext cx="7344816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9592" y="1700808"/>
            <a:ext cx="734481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1227138" y="365125"/>
            <a:ext cx="6405562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FF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/>
        </p:nvSpPr>
        <p:spPr bwMode="auto">
          <a:xfrm>
            <a:off x="1287463" y="6467475"/>
            <a:ext cx="4857750" cy="252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endParaRPr lang="nl-NL" sz="800" b="1">
              <a:solidFill>
                <a:srgbClr val="C0C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7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hangingPunct="1">
        <a:lnSpc>
          <a:spcPts val="2800"/>
        </a:lnSpc>
        <a:spcBef>
          <a:spcPts val="0"/>
        </a:spcBef>
        <a:spcAft>
          <a:spcPct val="0"/>
        </a:spcAft>
        <a:defRPr sz="2600" b="1" baseline="0">
          <a:solidFill>
            <a:schemeClr val="accent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50000"/>
        </a:spcBef>
        <a:spcAft>
          <a:spcPct val="0"/>
        </a:spcAft>
        <a:defRPr sz="2600" b="1">
          <a:solidFill>
            <a:schemeClr val="tx2"/>
          </a:solidFill>
          <a:latin typeface="Verdana" pitchFamily="34" charset="0"/>
        </a:defRPr>
      </a:lvl9pPr>
    </p:titleStyle>
    <p:bodyStyle>
      <a:lvl1pPr marL="432000" indent="-432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q"/>
        <a:defRPr sz="2400" b="0" i="0" baseline="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540000" indent="-360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Verdana" panose="020B0604030504040204" pitchFamily="34" charset="0"/>
        <a:buChar char="●"/>
        <a:defRPr sz="2000" b="0" i="0" baseline="0">
          <a:solidFill>
            <a:schemeClr val="tx1"/>
          </a:solidFill>
          <a:latin typeface="Verdana" pitchFamily="34" charset="0"/>
        </a:defRPr>
      </a:lvl2pPr>
      <a:lvl3pPr marL="648000" indent="-28800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000" b="0" i="0" baseline="0">
          <a:solidFill>
            <a:schemeClr val="tx1"/>
          </a:solidFill>
          <a:latin typeface="Verdana" pitchFamily="34" charset="0"/>
        </a:defRPr>
      </a:lvl3pPr>
      <a:lvl4pPr marL="825750" indent="-285750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Courier New" panose="02070309020205020404" pitchFamily="49" charset="0"/>
        <a:buChar char="o"/>
        <a:defRPr sz="1800" b="0" i="0" baseline="0">
          <a:solidFill>
            <a:schemeClr val="tx1"/>
          </a:solidFill>
          <a:latin typeface="Verdana" pitchFamily="34" charset="0"/>
        </a:defRPr>
      </a:lvl4pPr>
      <a:lvl5pPr marL="900000" indent="-288000" algn="l" rtl="0" eaLnBrk="1" fontAlgn="base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800" baseline="0">
          <a:solidFill>
            <a:schemeClr val="tx1"/>
          </a:solidFill>
          <a:latin typeface="Verdan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8000" y="2570400"/>
            <a:ext cx="7290424" cy="426552"/>
          </a:xfrm>
        </p:spPr>
        <p:txBody>
          <a:bodyPr/>
          <a:lstStyle/>
          <a:p>
            <a:r>
              <a:rPr lang="nl-NL" dirty="0"/>
              <a:t>Requirements Engineering (P1.2)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College 4 – Testen</a:t>
            </a:r>
          </a:p>
        </p:txBody>
      </p:sp>
    </p:spTree>
    <p:extLst>
      <p:ext uri="{BB962C8B-B14F-4D97-AF65-F5344CB8AC3E}">
        <p14:creationId xmlns:p14="http://schemas.microsoft.com/office/powerpoint/2010/main" val="108235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Geldautomaat 2.0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De geldautomaat 2.0 kent een nieuwe functionaliteit:  Pincode wijzigen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Deze gaan we testen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Als testbasis gebruik je: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 err="1"/>
              <a:t>Use</a:t>
            </a:r>
            <a:r>
              <a:rPr lang="nl-NL" sz="2000" dirty="0"/>
              <a:t> case diagrammen &amp;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 err="1"/>
              <a:t>Use</a:t>
            </a:r>
            <a:r>
              <a:rPr lang="nl-NL" sz="2000" dirty="0"/>
              <a:t> case specificaties &amp;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U</a:t>
            </a:r>
            <a:r>
              <a:rPr lang="nl-NL" sz="2000" dirty="0"/>
              <a:t>se case scenario’s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0397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UC specificatie </a:t>
            </a:r>
            <a:r>
              <a:rPr lang="nl-NL" i="1" dirty="0"/>
              <a:t>Pincode wijzigen</a:t>
            </a:r>
            <a:r>
              <a:rPr lang="nl-NL" dirty="0"/>
              <a:t> (1)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11</a:t>
            </a:fld>
            <a:endParaRPr lang="nl-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18918F-3CF9-4FA7-AF47-53670308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06875"/>
              </p:ext>
            </p:extLst>
          </p:nvPr>
        </p:nvGraphicFramePr>
        <p:xfrm>
          <a:off x="35496" y="1357456"/>
          <a:ext cx="9036496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991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Pincode</a:t>
                      </a:r>
                      <a:r>
                        <a:rPr lang="nl-NL" sz="1600" baseline="0" noProof="0" dirty="0">
                          <a:solidFill>
                            <a:schemeClr val="tx1"/>
                          </a:solidFill>
                        </a:rPr>
                        <a:t> wijzigen</a:t>
                      </a:r>
                      <a:endParaRPr lang="nl-NL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nl-NL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GA-PW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Klant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Precondities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Systeem toont welkomstboodschap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473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Hoofdscenario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GA-PI</a:t>
                      </a:r>
                      <a:endParaRPr lang="nl-NL" sz="1600" b="1" noProof="0" dirty="0">
                        <a:solidFill>
                          <a:schemeClr val="tx1"/>
                        </a:solidFill>
                      </a:endParaRP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Systeem geeft keuzemenu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Klant kiest: Pincode wijzigen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dirty="0"/>
                        <a:t>Systeem toont scherm en vraagt invoer nieuwe pincode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dirty="0"/>
                        <a:t>Klant voert nieuwe pincode in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Systeem geeft aan: Voer pincode nogmaals in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dirty="0"/>
                        <a:t>Klant voert nieuwe pincode nogmaals in</a:t>
                      </a:r>
                      <a:endParaRPr lang="nl-NL" sz="1600" b="1" noProof="0" dirty="0">
                        <a:solidFill>
                          <a:schemeClr val="tx1"/>
                        </a:solidFill>
                      </a:endParaRP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Systeem vergelijkt</a:t>
                      </a:r>
                      <a:r>
                        <a:rPr lang="nl-NL" sz="1600" baseline="0" noProof="0" dirty="0">
                          <a:solidFill>
                            <a:schemeClr val="tx1"/>
                          </a:solidFill>
                        </a:rPr>
                        <a:t> pincodes, wijzigt pincode en geeft keuzemenu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noProof="0" dirty="0">
                          <a:solidFill>
                            <a:schemeClr val="tx1"/>
                          </a:solidFill>
                        </a:rPr>
                        <a:t>Klant kiest: Stop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dirty="0"/>
                        <a:t>Systeem toont: neem pas uit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600" baseline="0" dirty="0"/>
                        <a:t>Klant neemt pas 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Alternatief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nl-NL" sz="16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Fout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91"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Resultaat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noProof="0" dirty="0">
                          <a:solidFill>
                            <a:schemeClr val="tx1"/>
                          </a:solidFill>
                        </a:rPr>
                        <a:t>Pincode is gewijzigd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21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UC specificatie </a:t>
            </a:r>
            <a:r>
              <a:rPr lang="nl-NL" i="1" dirty="0"/>
              <a:t>Pincode wijzigen</a:t>
            </a:r>
            <a:r>
              <a:rPr lang="nl-NL" dirty="0"/>
              <a:t> (2)</a:t>
            </a:r>
            <a:br>
              <a:rPr lang="nl-NL" dirty="0"/>
            </a:b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12</a:t>
            </a:fld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5DCFAD-B3D1-4105-93F9-1759BD41A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0702"/>
              </p:ext>
            </p:extLst>
          </p:nvPr>
        </p:nvGraphicFramePr>
        <p:xfrm>
          <a:off x="251520" y="1700808"/>
          <a:ext cx="864096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1033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2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Pincode</a:t>
                      </a:r>
                      <a:r>
                        <a:rPr lang="nl-NL" sz="2000" baseline="0" noProof="0" dirty="0">
                          <a:solidFill>
                            <a:schemeClr val="tx1"/>
                          </a:solidFill>
                        </a:rPr>
                        <a:t> wijzigen</a:t>
                      </a: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noProof="0" dirty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GA-PW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Klant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392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Precondities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Systeem toont welkomstboodschap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104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Hoofdscenario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08"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 err="1">
                          <a:solidFill>
                            <a:schemeClr val="tx1"/>
                          </a:solidFill>
                        </a:rPr>
                        <a:t>Alternatief</a:t>
                      </a:r>
                      <a:r>
                        <a:rPr lang="en-US" sz="2000" noProof="0" dirty="0">
                          <a:solidFill>
                            <a:schemeClr val="tx1"/>
                          </a:solidFill>
                        </a:rPr>
                        <a:t> scenario</a:t>
                      </a: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(* </a:t>
                      </a:r>
                      <a:r>
                        <a:rPr lang="en-US" sz="2000" i="1" noProof="0" dirty="0" err="1">
                          <a:solidFill>
                            <a:schemeClr val="tx1"/>
                          </a:solidFill>
                        </a:rPr>
                        <a:t>pincodes</a:t>
                      </a: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1" noProof="0" dirty="0" err="1">
                          <a:solidFill>
                            <a:schemeClr val="tx1"/>
                          </a:solidFill>
                        </a:rPr>
                        <a:t>komen</a:t>
                      </a: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1" noProof="0" dirty="0" err="1">
                          <a:solidFill>
                            <a:schemeClr val="tx1"/>
                          </a:solidFill>
                        </a:rPr>
                        <a:t>niet</a:t>
                      </a: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i="1" noProof="0" dirty="0" err="1">
                          <a:solidFill>
                            <a:schemeClr val="tx1"/>
                          </a:solidFill>
                        </a:rPr>
                        <a:t>overeen</a:t>
                      </a: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 *)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7740"/>
                  </a:ext>
                </a:extLst>
              </a:tr>
              <a:tr h="182808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Fout 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(* </a:t>
                      </a:r>
                      <a:r>
                        <a:rPr lang="en-US" sz="2000" i="1" noProof="0" dirty="0" err="1">
                          <a:solidFill>
                            <a:schemeClr val="tx1"/>
                          </a:solidFill>
                        </a:rPr>
                        <a:t>geblokkeerde</a:t>
                      </a:r>
                      <a:r>
                        <a:rPr lang="en-US" sz="2000" i="1" noProof="0" dirty="0">
                          <a:solidFill>
                            <a:schemeClr val="tx1"/>
                          </a:solidFill>
                        </a:rPr>
                        <a:t> pas *)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377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Resultaat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Pincode is gewijzigd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036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Testdoelen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7344816" cy="4608512"/>
          </a:xfrm>
        </p:spPr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Het testdoel op hoog niveau is: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Toon aan dat de functie Pincode wijzigen correct werkt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Testdoelen op detailniveau zijn: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Toon aan dat de oude pincode van de pas gecontroleerd wordt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Toon aan dat tweemaal om nieuwe pincode wordt gevraagd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T</a:t>
            </a:r>
            <a:r>
              <a:rPr lang="nl-NL" sz="2000" dirty="0" err="1"/>
              <a:t>oon</a:t>
            </a:r>
            <a:r>
              <a:rPr lang="nl-NL" sz="2000" dirty="0"/>
              <a:t> aan dat een geblokkeerde pas geweigerd wordt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786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Testgevallen (1)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Testgevallen voor het hoofdscenario van </a:t>
            </a:r>
            <a:r>
              <a:rPr lang="nl-NL" sz="2000" i="1" dirty="0"/>
              <a:t>Pincode wijzigen</a:t>
            </a:r>
            <a:r>
              <a:rPr lang="nl-NL" sz="2000" dirty="0"/>
              <a:t> zijn: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14</a:t>
            </a:fld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0E2A39-1CFD-4609-A44B-72495F0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44844"/>
              </p:ext>
            </p:extLst>
          </p:nvPr>
        </p:nvGraphicFramePr>
        <p:xfrm>
          <a:off x="323526" y="2870800"/>
          <a:ext cx="849694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Testactie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Voer geldige bankpas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Systeem vraagt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Voer juiste pincode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Systeem toont keuzemenu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Kies optie: Pincode wijzigen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Systeem vraagt</a:t>
                      </a:r>
                      <a:r>
                        <a:rPr lang="nl-NL" sz="2000" baseline="0" noProof="0" dirty="0">
                          <a:solidFill>
                            <a:schemeClr val="tx1"/>
                          </a:solidFill>
                        </a:rPr>
                        <a:t> om nieuwe pincode</a:t>
                      </a: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38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 1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Wat zijn de testgevallen voor het alternatieve en het fout-scenario van </a:t>
            </a:r>
            <a:r>
              <a:rPr lang="nl-NL" sz="2000" i="1" dirty="0"/>
              <a:t>Pincode wijzigen</a:t>
            </a:r>
            <a:r>
              <a:rPr lang="nl-NL" sz="2000" dirty="0"/>
              <a:t>?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15</a:t>
            </a:fld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0E2A39-1CFD-4609-A44B-72495F0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19477"/>
              </p:ext>
            </p:extLst>
          </p:nvPr>
        </p:nvGraphicFramePr>
        <p:xfrm>
          <a:off x="323526" y="2870800"/>
          <a:ext cx="84969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Testactie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267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Uitwerking oefening 1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Wat zijn de testgevallen voor het alternatieve en het fout-scenario van </a:t>
            </a:r>
            <a:r>
              <a:rPr lang="nl-NL" sz="2000" i="1" dirty="0"/>
              <a:t>Pincode wijzigen</a:t>
            </a:r>
            <a:r>
              <a:rPr lang="nl-NL" sz="2000" dirty="0"/>
              <a:t>?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16</a:t>
            </a:fld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0E2A39-1CFD-4609-A44B-72495F02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42194"/>
              </p:ext>
            </p:extLst>
          </p:nvPr>
        </p:nvGraphicFramePr>
        <p:xfrm>
          <a:off x="323526" y="2870800"/>
          <a:ext cx="84969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6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Testactie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78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Logische &amp; fysieke testgevallen (1)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De voorgaande testgevallen zijn voorbeelden van </a:t>
            </a:r>
            <a:r>
              <a:rPr lang="nl-NL" sz="2000" b="1" dirty="0"/>
              <a:t>logische</a:t>
            </a:r>
            <a:r>
              <a:rPr lang="nl-NL" sz="2000" dirty="0"/>
              <a:t> testgevallen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en-US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en-US" sz="2000" dirty="0"/>
              <a:t>Z</a:t>
            </a:r>
            <a:r>
              <a:rPr lang="nl-NL" sz="2000" dirty="0"/>
              <a:t>e laten wel zien </a:t>
            </a:r>
            <a:r>
              <a:rPr lang="nl-NL" sz="2000" b="1" dirty="0"/>
              <a:t>WAT</a:t>
            </a:r>
            <a:r>
              <a:rPr lang="nl-NL" sz="2000" dirty="0"/>
              <a:t> we willen testen, maar niet </a:t>
            </a:r>
            <a:r>
              <a:rPr lang="nl-NL" sz="2000" b="1" dirty="0"/>
              <a:t>HOE</a:t>
            </a:r>
            <a:r>
              <a:rPr lang="nl-NL" sz="2000" dirty="0"/>
              <a:t> we dat doen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en-US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en-US" sz="2000" dirty="0"/>
              <a:t>D</a:t>
            </a:r>
            <a:r>
              <a:rPr lang="nl-NL" sz="2000" dirty="0"/>
              <a:t>at laatste laten we zien in fysieke testgevallen; die moeten we dan wel wat uitgebreider beschrijven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09925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Logische &amp; fysieke testgevallen (2)</a:t>
            </a:r>
            <a:br>
              <a:rPr lang="nl-NL"/>
            </a:br>
            <a:endParaRPr lang="nl-NL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18</a:t>
            </a:fld>
            <a:endParaRPr lang="nl-NL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D98C38-5D87-4ADB-9E20-81BF9ABF2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86310"/>
              </p:ext>
            </p:extLst>
          </p:nvPr>
        </p:nvGraphicFramePr>
        <p:xfrm>
          <a:off x="323528" y="1397000"/>
          <a:ext cx="8568951" cy="5344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4204791646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348555080"/>
                    </a:ext>
                  </a:extLst>
                </a:gridCol>
                <a:gridCol w="3024335">
                  <a:extLst>
                    <a:ext uri="{9D8B030D-6E8A-4147-A177-3AD203B41FA5}">
                      <a16:colId xmlns:a16="http://schemas.microsoft.com/office/drawing/2014/main" val="968740635"/>
                    </a:ext>
                  </a:extLst>
                </a:gridCol>
              </a:tblGrid>
              <a:tr h="231359">
                <a:tc>
                  <a:txBody>
                    <a:bodyPr/>
                    <a:lstStyle/>
                    <a:p>
                      <a:r>
                        <a:rPr lang="nl-NL" sz="2000" noProof="0"/>
                        <a:t>Logisch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Fysiek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619565"/>
                  </a:ext>
                </a:extLst>
              </a:tr>
              <a:tr h="399332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Voer geldige pas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Bankpas is geldig tot 30 november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Systeem accepteert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5366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Voer juiste pincode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De juiste pincode is: 2498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Systeem accepteert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685419"/>
                  </a:ext>
                </a:extLst>
              </a:tr>
              <a:tr h="437364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Kies optie: Pincode wijzigen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Kies optie: Pincode wijzigen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Systeem vraagt nieuwe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60074"/>
                  </a:ext>
                </a:extLst>
              </a:tr>
              <a:tr h="5704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Voer nieuwe  pincode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Nieuwe pincode is: 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/>
                        <a:t>Systeem accepteert nieuwe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81847"/>
                  </a:ext>
                </a:extLst>
              </a:tr>
              <a:tr h="3993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Voer nogmaals nieuwe  pincode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Nieuwe pincode is: 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/>
                        <a:t>Systeem accepteert nieuwe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884541"/>
                  </a:ext>
                </a:extLst>
              </a:tr>
              <a:tr h="399332">
                <a:tc>
                  <a:txBody>
                    <a:bodyPr/>
                    <a:lstStyle/>
                    <a:p>
                      <a:pPr algn="l"/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Voer geldige pas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Bankpas is geldig tot 30 november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2000" noProof="0"/>
                        <a:t>Systeem accepteert pas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60668"/>
                  </a:ext>
                </a:extLst>
              </a:tr>
              <a:tr h="7416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>
                          <a:solidFill>
                            <a:schemeClr val="tx1"/>
                          </a:solidFill>
                        </a:rPr>
                        <a:t>Voer (nieuwe)  pincode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/>
                        <a:t>De juiste pincode is: 2903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/>
                        <a:t>Systeem accepteert pincode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4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827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Logische &amp; fysieke testgevallen (3)</a:t>
            </a:r>
            <a:br>
              <a:rPr lang="nl-NL"/>
            </a:br>
            <a:endParaRPr lang="nl-NL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/>
              <a:t>Kortom: Fysieke testgevallen kunnen verder zonder nadenken gewoon uitgevoerd worden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35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Leerdoel vandaag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Je kunt testgevallen opstellen, zodanig dat je de testbaarheid van een </a:t>
            </a:r>
            <a:r>
              <a:rPr lang="nl-NL" sz="2000" dirty="0" err="1"/>
              <a:t>use</a:t>
            </a:r>
            <a:r>
              <a:rPr lang="nl-NL" sz="2000" dirty="0"/>
              <a:t> case specificatie laat zien</a:t>
            </a:r>
          </a:p>
          <a:p>
            <a:pPr marL="0" indent="0">
              <a:lnSpc>
                <a:spcPct val="125000"/>
              </a:lnSpc>
              <a:buSzPct val="75000"/>
              <a:buNone/>
              <a:defRPr/>
            </a:pPr>
            <a:endParaRPr lang="nl-NL" sz="2000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15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Testspecificaties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Hoeveel en welke testgevallen willen wij uitschrijven?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20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B28BDA-24BC-4594-A841-D03A20C3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041" y="2315423"/>
            <a:ext cx="7509519" cy="411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5276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/>
              <a:t>Een taxibedrijf heeft 2 typen voertuigen: A en B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A kan maximaal 4 passagiers bevatten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B kan maximaal 8 passagiers bevatten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reserveringssysteem bepaalt het type van de taxi aan de hand van het aantal passagiers: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A bij minimaal 1 en maximaal 4 passagiers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B bij minimaal 5 en maximaal 9 passagiers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i="1" dirty="0"/>
              <a:t>Hoeveel en welke (categorieën) testgevallen stel je op?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Oefening (1)</a:t>
            </a:r>
          </a:p>
        </p:txBody>
      </p:sp>
    </p:spTree>
    <p:extLst>
      <p:ext uri="{BB962C8B-B14F-4D97-AF65-F5344CB8AC3E}">
        <p14:creationId xmlns:p14="http://schemas.microsoft.com/office/powerpoint/2010/main" val="1204057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Categorieën logische testgevallen</a:t>
            </a:r>
            <a:br>
              <a:rPr lang="nl-NL" dirty="0"/>
            </a:b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22</a:t>
            </a:fld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846B76-1262-44A9-9B93-55A42B53A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76939"/>
              </p:ext>
            </p:extLst>
          </p:nvPr>
        </p:nvGraphicFramePr>
        <p:xfrm>
          <a:off x="107504" y="1844824"/>
          <a:ext cx="8928993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Testactie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Te weinig passagiers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“# passagiers moet groter dan 0 zijn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 &lt;= # passagiers &lt;=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5 &lt;= # passagiers &lt;=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Te veel passagiers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i="0" noProof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# passagiers is maximaal 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334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Een equivalentieklasse bestaat uit een verzameling testgevallen met invoerwaarden die tot eenzelfde soort verwerking leiden (equivalent systeemgedrag)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Vaak, maar het hoeft niet, komt een equivalentieklasse overeen met één logisch testgeval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Equivalentieklasse - definitie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0301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18000"/>
            <a:ext cx="8244408" cy="355600"/>
          </a:xfrm>
        </p:spPr>
        <p:txBody>
          <a:bodyPr/>
          <a:lstStyle/>
          <a:p>
            <a:r>
              <a:rPr lang="nl-NL" sz="3200" u="sng" dirty="0"/>
              <a:t>Logische naar fysieke testgevallen</a:t>
            </a:r>
            <a:endParaRPr lang="nl-NL" sz="3200" u="sng" kern="1200" dirty="0">
              <a:solidFill>
                <a:schemeClr val="bg1">
                  <a:lumMod val="9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5076056" y="4725144"/>
            <a:ext cx="3915222" cy="1368152"/>
          </a:xfrm>
          <a:prstGeom prst="wedgeRoundRectCallout">
            <a:avLst>
              <a:gd name="adj1" fmla="val -26470"/>
              <a:gd name="adj2" fmla="val -680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Hoeveel fysieke testgevallen stel je op?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79512" y="4797152"/>
            <a:ext cx="4752528" cy="1872208"/>
          </a:xfrm>
          <a:prstGeom prst="wedgeRoundRectCallout">
            <a:avLst>
              <a:gd name="adj1" fmla="val -26470"/>
              <a:gd name="adj2" fmla="val -680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Er zijn 4 equivalentieklassen: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aantal passagiers ≤ 0</a:t>
            </a:r>
          </a:p>
          <a:p>
            <a:pPr marL="285750" marR="0" lvl="0" indent="-28575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 ≤ aantal passagiers ≤ 4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5 ≤ aantal passagiers ≤ 9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aantal passagiers ≥ 10</a:t>
            </a: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BE4F3F6-5CC6-4A52-AA47-7C56BD947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47602"/>
              </p:ext>
            </p:extLst>
          </p:nvPr>
        </p:nvGraphicFramePr>
        <p:xfrm>
          <a:off x="107504" y="1484784"/>
          <a:ext cx="8928993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Testactie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Te weinig passagiers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“# passagiers moet groter dan 0 zijn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 &lt;= # passagiers &lt;=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5 &lt;= # passagiers &lt;=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Te veel passagiers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i="0" noProof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# passagiers is maximaal 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20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18000"/>
            <a:ext cx="8244408" cy="355600"/>
          </a:xfrm>
        </p:spPr>
        <p:txBody>
          <a:bodyPr/>
          <a:lstStyle/>
          <a:p>
            <a:r>
              <a:rPr lang="nl-NL" sz="3200" u="sng" dirty="0"/>
              <a:t>Fysieke testgevallen</a:t>
            </a:r>
            <a:endParaRPr lang="nl-NL" sz="3200" u="sng" kern="1200" dirty="0">
              <a:solidFill>
                <a:schemeClr val="bg1">
                  <a:lumMod val="95000"/>
                </a:schemeClr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en-US" sz="800" b="1" i="0" u="none" strike="noStrike" kern="1200" cap="none" spc="0" normalizeH="0" baseline="0" noProof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5E3B4DB-EABC-43A4-8AD9-7351E306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432"/>
              </p:ext>
            </p:extLst>
          </p:nvPr>
        </p:nvGraphicFramePr>
        <p:xfrm>
          <a:off x="899593" y="1879847"/>
          <a:ext cx="7560839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6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Testinvoer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“# passagiers moet groter dan 0 zijn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i="0" noProof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# passagiers is maximaal 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311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Achterliggende gedachte bij equivalentieklassen is een systeem steeds hetzelfde gedrag vertoond voor elke waarde in de klasse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Daarom gebruiken we slechts 1 fysiek testgeval per equivalentieklasse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Er zijn geen harde regels voor het kiezen van de gebruikte invoerwaarde; we gebruiken meestal een waarde in het midden van het bereik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Als het bereik erg groot is, dan maken we soms één of meer extra testgevallen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Testgevallen per equivalentieklasse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074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Alle equivalentieklassen zijn dus nu mooi afgedekt!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Maar: Op welk punt zijn computersystemen ook </a:t>
            </a:r>
            <a:r>
              <a:rPr lang="nl-NL" sz="2000" dirty="0" err="1"/>
              <a:t>heeeel</a:t>
            </a:r>
            <a:r>
              <a:rPr lang="nl-NL" sz="2000" dirty="0"/>
              <a:t> gevoelig voor fouten?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Grenswaardenanalyse (1)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962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Juist! Op de grens van equivalentieklassen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Dus ook daar hebben we testgevallen nodig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Om mogelijke fouten rondom de grens te vinden, definieer je bij een grenswaardenanalyse: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een invoerwaarde net onder de grens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een invoerwaarde op de grens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een invoerwaarde net boven de grens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Grenswaardenanalyse leidt dus tot extra fysieke testgevallen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Grenswaardenanalyse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675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 bepalen (1)</a:t>
            </a:r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F1132-AD41-46EB-BDB9-A330EDF26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1536"/>
              </p:ext>
            </p:extLst>
          </p:nvPr>
        </p:nvGraphicFramePr>
        <p:xfrm>
          <a:off x="683569" y="1628800"/>
          <a:ext cx="7560840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1379">
                  <a:extLst>
                    <a:ext uri="{9D8B030D-6E8A-4147-A177-3AD203B41FA5}">
                      <a16:colId xmlns:a16="http://schemas.microsoft.com/office/drawing/2014/main" val="782206675"/>
                    </a:ext>
                  </a:extLst>
                </a:gridCol>
                <a:gridCol w="51653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Testinvoer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“# passagiers moet groter dan 0 zijn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i="0" noProof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# passagiers is maximaal 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ounded Rectangular Callout 9">
            <a:extLst>
              <a:ext uri="{FF2B5EF4-FFF2-40B4-BE49-F238E27FC236}">
                <a16:creationId xmlns:a16="http://schemas.microsoft.com/office/drawing/2014/main" id="{0D0292CF-45E9-471A-8F2C-B5488CAB0B07}"/>
              </a:ext>
            </a:extLst>
          </p:cNvPr>
          <p:cNvSpPr/>
          <p:nvPr/>
        </p:nvSpPr>
        <p:spPr>
          <a:xfrm>
            <a:off x="1331640" y="5013176"/>
            <a:ext cx="4248472" cy="1368152"/>
          </a:xfrm>
          <a:prstGeom prst="wedgeRoundRectCallout">
            <a:avLst>
              <a:gd name="adj1" fmla="val -21205"/>
              <a:gd name="adj2" fmla="val -796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Welke grenswaarden zijn er?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Hoeveel fysieke testgevallen stel je op?</a:t>
            </a:r>
          </a:p>
        </p:txBody>
      </p:sp>
    </p:spTree>
    <p:extLst>
      <p:ext uri="{BB962C8B-B14F-4D97-AF65-F5344CB8AC3E}">
        <p14:creationId xmlns:p14="http://schemas.microsoft.com/office/powerpoint/2010/main" val="414331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Testspecificaties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Trio-opdracht: Vragen?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Oefening testspecificaties: bioscoopcasus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Oefentoets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760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Er waren 4 equivalentieklassen: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aantal passagiers ≤ 0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1 ≤ aantal passagiers ≤ 4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5 ≤ aantal passagiers ≤ 9</a:t>
            </a:r>
          </a:p>
          <a:p>
            <a:pPr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nl-NL" sz="2000" dirty="0"/>
              <a:t>aantal passagiers ≥ 10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Per grenswaarden kiezen we een testgeval net onder, op en boven de grenswaarde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r>
              <a:rPr lang="nl-NL" sz="2000" dirty="0"/>
              <a:t>De grenswaarden zijn 0, 1 en 4, 5 en 9, en 10</a:t>
            </a:r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  <a:p>
            <a:pPr marL="0" indent="0">
              <a:spcAft>
                <a:spcPts val="0"/>
              </a:spcAft>
              <a:buNone/>
            </a:pP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Grenswaardenanalyse (2)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4417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 bepalen (1)</a:t>
            </a:r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F1132-AD41-46EB-BDB9-A330EDF26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83052"/>
              </p:ext>
            </p:extLst>
          </p:nvPr>
        </p:nvGraphicFramePr>
        <p:xfrm>
          <a:off x="251521" y="1628800"/>
          <a:ext cx="8712967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782206675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Testinvoer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-1, 0, 1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0, 1, 2, 3, 4, 5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4, 5, 6, 8, 9, 10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endParaRPr lang="nl-NL" sz="20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9, 10, 11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017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Grenswaarden bepalen (2)</a:t>
            </a:r>
            <a:endParaRPr lang="nl-N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8F1132-AD41-46EB-BDB9-A330EDF26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83752"/>
              </p:ext>
            </p:extLst>
          </p:nvPr>
        </p:nvGraphicFramePr>
        <p:xfrm>
          <a:off x="719572" y="1628800"/>
          <a:ext cx="7812868" cy="2917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2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 err="1"/>
                        <a:t>Id</a:t>
                      </a:r>
                      <a:endParaRPr lang="nl-NL" sz="2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Testinvoer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/>
                        <a:t>Verwacht resultaat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-5, -1,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“# passagiers moet groter dan 0 zijn</a:t>
                      </a: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nl-NL" sz="2000" i="1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2a-d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1, 2, 3, 4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3a-e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5, 6, 7, 8, 9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taxitype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461">
                <a:tc>
                  <a:txBody>
                    <a:bodyPr/>
                    <a:lstStyle/>
                    <a:p>
                      <a:pPr algn="ctr"/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4a-c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noProof="0" dirty="0">
                          <a:solidFill>
                            <a:schemeClr val="tx1"/>
                          </a:solidFill>
                        </a:rPr>
                        <a:t>10, 11, 20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i="0" noProof="0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nl-NL" sz="2000" i="1" noProof="0" dirty="0">
                          <a:solidFill>
                            <a:schemeClr val="tx1"/>
                          </a:solidFill>
                        </a:rPr>
                        <a:t># passagiers is maximaal 10”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30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-675456"/>
            <a:ext cx="0" cy="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sng" dirty="0"/>
              <a:t>Werkwijze</a:t>
            </a:r>
            <a:endParaRPr lang="nl-NL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5B95D53-4BC0-4EC9-BAF4-AFFF98E98D00}"/>
              </a:ext>
            </a:extLst>
          </p:cNvPr>
          <p:cNvSpPr txBox="1"/>
          <p:nvPr/>
        </p:nvSpPr>
        <p:spPr>
          <a:xfrm>
            <a:off x="737616" y="2177480"/>
            <a:ext cx="206672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situatie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sz="2400" dirty="0">
                <a:solidFill>
                  <a:srgbClr val="000000"/>
                </a:solidFill>
              </a:rPr>
              <a:t>a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nalyseren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aan de hand van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use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 case specificaties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F9A9925-A33D-4D3F-A917-2BB33A19F1B4}"/>
              </a:ext>
            </a:extLst>
          </p:cNvPr>
          <p:cNvSpPr txBox="1"/>
          <p:nvPr/>
        </p:nvSpPr>
        <p:spPr>
          <a:xfrm>
            <a:off x="3524419" y="2916144"/>
            <a:ext cx="206672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logische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testgevallen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opstellen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2A3D4AF9-3B6B-448C-AC8B-38F516C3453C}"/>
              </a:ext>
            </a:extLst>
          </p:cNvPr>
          <p:cNvSpPr txBox="1"/>
          <p:nvPr/>
        </p:nvSpPr>
        <p:spPr>
          <a:xfrm>
            <a:off x="6321930" y="2916144"/>
            <a:ext cx="2066723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fysieke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testgevallen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opstellen</a:t>
            </a:r>
          </a:p>
        </p:txBody>
      </p: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C6D32872-970A-4BCC-BE4C-504E682A2FA9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04339" y="3700974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6BAB602-4168-4B4D-B5C2-9EBC2C184DF6}"/>
              </a:ext>
            </a:extLst>
          </p:cNvPr>
          <p:cNvCxnSpPr>
            <a:cxnSpLocks/>
          </p:cNvCxnSpPr>
          <p:nvPr/>
        </p:nvCxnSpPr>
        <p:spPr>
          <a:xfrm>
            <a:off x="5591142" y="3550253"/>
            <a:ext cx="72008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4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772816"/>
            <a:ext cx="7560840" cy="4824536"/>
          </a:xfrm>
        </p:spPr>
        <p:txBody>
          <a:bodyPr/>
          <a:lstStyle/>
          <a:p>
            <a:pPr marL="0" indent="0">
              <a:buNone/>
            </a:pPr>
            <a:r>
              <a:rPr lang="nl-NL" sz="2000" dirty="0"/>
              <a:t>Een taxibedrijf heeft 2 typen voertuigen: A en B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A kan maximaal 4 passagiers bevatten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B kan maximaal 8 passagiers bevatten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reserveringssysteem bepaalt het type van de taxi aan de hand van het aantal passagiers: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A bij minimaal 1 en maximaal 4 passagiers</a:t>
            </a:r>
          </a:p>
          <a:p>
            <a:pPr marL="363538" indent="-363538"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Type B bij minimaal 5 en maximaal 9 passagiers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i="1" dirty="0"/>
              <a:t>Hoeveel en welke (categorieën) testgevallen stel je op?</a:t>
            </a:r>
          </a:p>
          <a:p>
            <a:pPr marL="0" indent="0">
              <a:buNone/>
            </a:pPr>
            <a:endParaRPr lang="nl-NL" sz="2000" b="1" i="1" dirty="0"/>
          </a:p>
          <a:p>
            <a:pPr marL="0" indent="0">
              <a:buNone/>
            </a:pPr>
            <a:r>
              <a:rPr lang="nl-NL" sz="2000" b="1" i="1" u="sng" dirty="0"/>
              <a:t>15 (1a-c, 2a-d, 3a-e, 4a-c)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4EE270-A484-4A97-9122-3D61C09857E3}" type="slidenum">
              <a:rPr kumimoji="0" lang="nl-NL" sz="800" b="1" i="0" u="none" strike="noStrike" kern="1200" cap="none" spc="0" normalizeH="0" baseline="0" smtClean="0">
                <a:ln>
                  <a:noFill/>
                </a:ln>
                <a:solidFill>
                  <a:srgbClr val="C0C0C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nl-NL" sz="800" b="1" i="0" u="none" strike="noStrike" kern="1200" cap="none" spc="0" normalizeH="0" baseline="0">
              <a:ln>
                <a:noFill/>
              </a:ln>
              <a:solidFill>
                <a:srgbClr val="C0C0C0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3D4FE8-D201-4470-82B8-BEFFB75E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Antwoord oefening</a:t>
            </a:r>
          </a:p>
        </p:txBody>
      </p:sp>
    </p:spTree>
    <p:extLst>
      <p:ext uri="{BB962C8B-B14F-4D97-AF65-F5344CB8AC3E}">
        <p14:creationId xmlns:p14="http://schemas.microsoft.com/office/powerpoint/2010/main" val="355732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Testspecificaties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b="1" dirty="0"/>
              <a:t>Trio-opdracht: Vragen?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Opdracht testspecificaties: bioscoopkaarten bestellen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Oefentoets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478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608512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Testspecificaties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Trio-opdracht: Vragen?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b="1" dirty="0"/>
              <a:t>Opdracht testspecificaties: bioscoopkaarten bestellen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Oefentoets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4872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UC specificatie </a:t>
            </a:r>
            <a:r>
              <a:rPr lang="nl-NL" i="1" dirty="0"/>
              <a:t>Kaarten bestellen</a:t>
            </a: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37</a:t>
            </a:fld>
            <a:endParaRPr lang="nl-N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18918F-3CF9-4FA7-AF47-53670308A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97284"/>
              </p:ext>
            </p:extLst>
          </p:nvPr>
        </p:nvGraphicFramePr>
        <p:xfrm>
          <a:off x="179512" y="1412776"/>
          <a:ext cx="874846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389"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/>
                        <a:t>Waarde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Kaarten bestellen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noProof="0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nl-NL" sz="180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Klant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89"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Precondities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Systeem toont welkomstboodschap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6581"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Hoofdscenario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Klant geeft aantal kaarten op (van </a:t>
                      </a:r>
                      <a:r>
                        <a:rPr lang="nl-NL" sz="1800" i="0" noProof="0" dirty="0">
                          <a:solidFill>
                            <a:schemeClr val="tx1"/>
                          </a:solidFill>
                        </a:rPr>
                        <a:t>€10)</a:t>
                      </a:r>
                      <a:endParaRPr lang="nl-NL" sz="1800" b="1" noProof="0" dirty="0">
                        <a:solidFill>
                          <a:schemeClr val="tx1"/>
                        </a:solidFill>
                      </a:endParaRP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Systeem controleert aantal kaarten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en-US" sz="1800" noProof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nl-NL" sz="1800" noProof="0" dirty="0" err="1">
                          <a:solidFill>
                            <a:schemeClr val="tx1"/>
                          </a:solidFill>
                        </a:rPr>
                        <a:t>ysteem</a:t>
                      </a: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 berekent korting (10 % bij 10–20 kaarten)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Systeem toont aantal kaarten en prijs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baseline="0" dirty="0"/>
                        <a:t>Klant bevestigt keuze.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baseline="0" dirty="0"/>
                        <a:t>B2 (* Afhandelen bestelling 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67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Fout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Klant geeft aantal kaarten op (van </a:t>
                      </a:r>
                      <a:r>
                        <a:rPr lang="nl-NL" sz="1800" i="0" noProof="0" dirty="0">
                          <a:solidFill>
                            <a:schemeClr val="tx1"/>
                          </a:solidFill>
                        </a:rPr>
                        <a:t>€10)</a:t>
                      </a:r>
                      <a:endParaRPr lang="nl-NL" sz="1800" b="1" noProof="0" dirty="0">
                        <a:solidFill>
                          <a:schemeClr val="tx1"/>
                        </a:solidFill>
                      </a:endParaRP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Systeem controleert aantal kaarten</a:t>
                      </a:r>
                    </a:p>
                    <a:p>
                      <a:pPr marL="715963" lvl="1" indent="-2587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noProof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e kaarten (minstens 1)</a:t>
                      </a:r>
                    </a:p>
                    <a:p>
                      <a:pPr marL="715963" lvl="1" indent="-258763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noProof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e veel kaarten (maximaal 20)</a:t>
                      </a:r>
                    </a:p>
                    <a:p>
                      <a:pPr marL="450850" indent="-450850" algn="l">
                        <a:buFont typeface="+mj-lt"/>
                        <a:buAutoNum type="arabicPeriod"/>
                      </a:pPr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Systeem toont foutmelding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6389"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Resultaat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800" noProof="0" dirty="0">
                          <a:solidFill>
                            <a:schemeClr val="tx1"/>
                          </a:solidFill>
                        </a:rPr>
                        <a:t>Kaarten zijn besteld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508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bioscoopsysteem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Beantwoord nu de volgende vragen: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Welke equivalentieklassen zijn er?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Welke logische testgevallen stel je op?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Welke fysieke testgevallen stel je op? Gebruik hierbij de equivalentieklassen.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ziet de grenswaardenanalyse er uit?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Welke aanvullende fysiek testgevallen stel je op </a:t>
            </a:r>
            <a:r>
              <a:rPr lang="nl-NL" sz="2000" dirty="0" err="1"/>
              <a:t>op</a:t>
            </a:r>
            <a:r>
              <a:rPr lang="nl-NL" sz="2000" dirty="0"/>
              <a:t> basis van de grenswaarden?</a:t>
            </a:r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Hoeveel testgevallen zijn er in totaal?</a:t>
            </a:r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endParaRPr lang="nl-NL" sz="2000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7467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700808"/>
            <a:ext cx="8244408" cy="4608512"/>
          </a:xfrm>
        </p:spPr>
        <p:txBody>
          <a:bodyPr/>
          <a:lstStyle/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Testspecificaties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Trio-opdracht: Vragen?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dirty="0"/>
              <a:t>Opdracht testspecificaties: bioscoopkaarten bestellen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342900" indent="-342900">
              <a:lnSpc>
                <a:spcPct val="125000"/>
              </a:lnSpc>
              <a:spcAft>
                <a:spcPts val="0"/>
              </a:spcAft>
              <a:buSzPct val="75000"/>
              <a:buFont typeface="Wingdings" pitchFamily="2" charset="2"/>
              <a:buChar char="v"/>
              <a:defRPr/>
            </a:pPr>
            <a:r>
              <a:rPr lang="nl-NL" sz="2000" b="1" dirty="0"/>
              <a:t>Oefentoets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36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Requirements</a:t>
            </a:r>
            <a:r>
              <a:rPr lang="nl-NL" dirty="0"/>
              <a:t> &amp; testen</a:t>
            </a:r>
            <a:br>
              <a:rPr lang="nl-NL" dirty="0"/>
            </a:b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4294967295"/>
          </p:nvPr>
        </p:nvSpPr>
        <p:spPr>
          <a:xfrm>
            <a:off x="387796" y="2179864"/>
            <a:ext cx="4040188" cy="427846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sz="2000" u="sng" dirty="0"/>
              <a:t>User </a:t>
            </a:r>
            <a:r>
              <a:rPr lang="nl-NL" sz="2000" u="sng" dirty="0" err="1"/>
              <a:t>requirements</a:t>
            </a:r>
            <a:endParaRPr lang="nl-NL" sz="2000" u="sng" dirty="0"/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nl-NL" sz="2000" dirty="0"/>
              <a:t>beschrijven de behoeften van de gebruikers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Test: Validatie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nl-NL" sz="2000" dirty="0"/>
              <a:t>Voldoet het systeem aan de behoeften?</a:t>
            </a:r>
          </a:p>
          <a:p>
            <a:endParaRPr lang="nl-NL" sz="2000" dirty="0"/>
          </a:p>
          <a:p>
            <a:pPr marL="0" indent="0">
              <a:buNone/>
            </a:pPr>
            <a:r>
              <a:rPr lang="nl-NL" sz="2000" dirty="0"/>
              <a:t>Acceptatietest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4294967295"/>
          </p:nvPr>
        </p:nvSpPr>
        <p:spPr>
          <a:xfrm>
            <a:off x="4708276" y="2179864"/>
            <a:ext cx="4040188" cy="427846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nl-NL" sz="2000" u="sng" dirty="0"/>
              <a:t>System </a:t>
            </a:r>
            <a:r>
              <a:rPr lang="nl-NL" sz="2000" u="sng" dirty="0" err="1"/>
              <a:t>requirements</a:t>
            </a:r>
            <a:endParaRPr lang="nl-NL" sz="2000" u="sng" dirty="0"/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nl-NL" sz="2000" dirty="0"/>
              <a:t>beschrijven de eisen aan het systeem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u="sng" dirty="0"/>
              <a:t>Test: Verificatie</a:t>
            </a:r>
          </a:p>
          <a:p>
            <a:pPr>
              <a:buSzPct val="75000"/>
              <a:buFont typeface="Wingdings" panose="05000000000000000000" pitchFamily="2" charset="2"/>
              <a:buChar char="v"/>
            </a:pPr>
            <a:r>
              <a:rPr lang="nl-NL" sz="2000" dirty="0"/>
              <a:t>Voldoet het systeem aan de opgestelde eisen?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Systeemtest</a:t>
            </a:r>
          </a:p>
        </p:txBody>
      </p:sp>
    </p:spTree>
    <p:extLst>
      <p:ext uri="{BB962C8B-B14F-4D97-AF65-F5344CB8AC3E}">
        <p14:creationId xmlns:p14="http://schemas.microsoft.com/office/powerpoint/2010/main" val="13760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of system </a:t>
            </a:r>
            <a:r>
              <a:rPr lang="nl-NL" dirty="0" err="1"/>
              <a:t>requirement</a:t>
            </a:r>
            <a:r>
              <a:rPr lang="nl-NL" dirty="0"/>
              <a:t>?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De docent wil cijfers van studenten invoeren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Het systeem toont een rood uitroepteken achter een cijfer als dat gewijzigd is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Een studente mag alleen haar eigen cijfers weten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5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testen?</a:t>
            </a:r>
            <a:br>
              <a:rPr lang="nl-NL" dirty="0"/>
            </a:b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6</a:t>
            </a:fld>
            <a:endParaRPr lang="nl-NL" dirty="0"/>
          </a:p>
        </p:txBody>
      </p:sp>
      <p:pic>
        <p:nvPicPr>
          <p:cNvPr id="6" name="Tijdelijke aanduiding voor inhoud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0273" y="1484784"/>
            <a:ext cx="4155657" cy="4521595"/>
          </a:xfrm>
          <a:prstGeom prst="rect">
            <a:avLst/>
          </a:prstGeom>
        </p:spPr>
      </p:pic>
      <p:pic>
        <p:nvPicPr>
          <p:cNvPr id="7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3140968"/>
            <a:ext cx="3367408" cy="28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Daarom testen!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Testen is een garantie voor een foutloos systeem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u="sng" dirty="0"/>
              <a:t>Systeemtest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vertrouwen in het systeem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kwaliteit van het systeem aantonen (voor een onderbouwde overdracht aan een opdrachtgever)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u="sng" dirty="0"/>
              <a:t>Acceptatietest</a:t>
            </a:r>
            <a:endParaRPr lang="nl-NL" sz="2000" dirty="0"/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voldoet het systeem aan de eisen/wensen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/>
              <a:t>is het bruikbaar zoals verwacht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7</a:t>
            </a:fld>
            <a:endParaRPr lang="nl-NL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08720"/>
            <a:ext cx="1800200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4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case test</a:t>
            </a:r>
            <a:br>
              <a:rPr lang="nl-NL" dirty="0"/>
            </a:br>
            <a:endParaRPr lang="nl-NL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Een </a:t>
            </a:r>
            <a:r>
              <a:rPr lang="nl-NL" sz="2000" dirty="0" err="1"/>
              <a:t>use</a:t>
            </a:r>
            <a:r>
              <a:rPr lang="nl-NL" sz="2000" dirty="0"/>
              <a:t> case test kun je toepassen om de interactie tussen de gebruiker en het systeem te onderzoeken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Hiermee kun je dus functionaliteit en bruikbaarheid van het systeem testen</a:t>
            </a:r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endParaRPr lang="nl-NL" sz="2000" dirty="0"/>
          </a:p>
          <a:p>
            <a:pPr marL="0" indent="0">
              <a:lnSpc>
                <a:spcPct val="125000"/>
              </a:lnSpc>
              <a:spcAft>
                <a:spcPts val="0"/>
              </a:spcAft>
              <a:buSzPct val="75000"/>
              <a:buNone/>
              <a:defRPr/>
            </a:pPr>
            <a:r>
              <a:rPr lang="nl-NL" sz="2000" dirty="0"/>
              <a:t>Als testbasis gebruik je: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 err="1"/>
              <a:t>Use</a:t>
            </a:r>
            <a:r>
              <a:rPr lang="nl-NL" sz="2000" dirty="0"/>
              <a:t> case diagrammen &amp;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nl-NL" sz="2000" dirty="0" err="1"/>
              <a:t>Use</a:t>
            </a:r>
            <a:r>
              <a:rPr lang="nl-NL" sz="2000" dirty="0"/>
              <a:t> case specificaties &amp;</a:t>
            </a:r>
          </a:p>
          <a:p>
            <a:pPr>
              <a:lnSpc>
                <a:spcPct val="125000"/>
              </a:lnSpc>
              <a:spcAft>
                <a:spcPts val="0"/>
              </a:spcAft>
              <a:buSzPct val="75000"/>
              <a:buFont typeface="Wingdings" panose="05000000000000000000" pitchFamily="2" charset="2"/>
              <a:buChar char="v"/>
              <a:defRPr/>
            </a:pPr>
            <a:r>
              <a:rPr lang="en-US" sz="2000" dirty="0"/>
              <a:t>U</a:t>
            </a:r>
            <a:r>
              <a:rPr lang="nl-NL" sz="2000" dirty="0"/>
              <a:t>se case scenario’s</a:t>
            </a:r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nl-NL" smtClean="0"/>
              <a:pPr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474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Geldautomaat</a:t>
            </a:r>
            <a:br>
              <a:rPr lang="nl-NL" dirty="0"/>
            </a:br>
            <a:endParaRPr lang="nl-NL" dirty="0"/>
          </a:p>
        </p:txBody>
      </p:sp>
      <p:sp>
        <p:nvSpPr>
          <p:cNvPr id="10242" name="Tijdelijke aanduiding voor dianumm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DD53DB-8D62-4D7C-8990-14A8FD7B657A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65C2C35-3833-4686-A5D0-7300E47BF9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5536" y="1628800"/>
            <a:ext cx="8282171" cy="471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25388"/>
      </p:ext>
    </p:extLst>
  </p:cSld>
  <p:clrMapOvr>
    <a:masterClrMapping/>
  </p:clrMapOvr>
</p:sld>
</file>

<file path=ppt/theme/theme1.xml><?xml version="1.0" encoding="utf-8"?>
<a:theme xmlns:a="http://schemas.openxmlformats.org/drawingml/2006/main" name="Avans 2016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002B"/>
      </a:accent1>
      <a:accent2>
        <a:srgbClr val="C0C0C0"/>
      </a:accent2>
      <a:accent3>
        <a:srgbClr val="FFFFFF"/>
      </a:accent3>
      <a:accent4>
        <a:srgbClr val="000000"/>
      </a:accent4>
      <a:accent5>
        <a:srgbClr val="E0AAAC"/>
      </a:accent5>
      <a:accent6>
        <a:srgbClr val="AEAEAE"/>
      </a:accent6>
      <a:hlink>
        <a:srgbClr val="522641"/>
      </a:hlink>
      <a:folHlink>
        <a:srgbClr val="0066CC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808080"/>
        </a:dk1>
        <a:lt1>
          <a:srgbClr val="FFFFFF"/>
        </a:lt1>
        <a:dk2>
          <a:srgbClr val="C7002B"/>
        </a:dk2>
        <a:lt2>
          <a:srgbClr val="FFFFFF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DADADA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C7002B"/>
        </a:lt1>
        <a:dk2>
          <a:srgbClr val="FFFFFF"/>
        </a:dk2>
        <a:lt2>
          <a:srgbClr val="808080"/>
        </a:lt2>
        <a:accent1>
          <a:srgbClr val="FFFFFF"/>
        </a:accent1>
        <a:accent2>
          <a:srgbClr val="C0C0C0"/>
        </a:accent2>
        <a:accent3>
          <a:srgbClr val="E0AAAC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7002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0AAAC"/>
        </a:accent5>
        <a:accent6>
          <a:srgbClr val="AEAEAE"/>
        </a:accent6>
        <a:hlink>
          <a:srgbClr val="522641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80808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AEAEAE"/>
        </a:accent6>
        <a:hlink>
          <a:srgbClr val="522641"/>
        </a:hlink>
        <a:folHlink>
          <a:srgbClr val="A0A0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376675B-32E7-40B5-9D65-FA9F8329DFB7}" vid="{E082C724-8DF7-467A-999F-A62AFC83F843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1728</Words>
  <Application>Microsoft Office PowerPoint</Application>
  <PresentationFormat>On-screen Show (4:3)</PresentationFormat>
  <Paragraphs>498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Vardana</vt:lpstr>
      <vt:lpstr>Verdana</vt:lpstr>
      <vt:lpstr>Wingdings</vt:lpstr>
      <vt:lpstr>Avans 2016</vt:lpstr>
      <vt:lpstr>Requirements Engineering (P1.2)</vt:lpstr>
      <vt:lpstr>Leerdoel vandaag</vt:lpstr>
      <vt:lpstr>Agenda</vt:lpstr>
      <vt:lpstr>Requirements &amp; testen </vt:lpstr>
      <vt:lpstr>User of system requirement? </vt:lpstr>
      <vt:lpstr>Waarom testen? </vt:lpstr>
      <vt:lpstr>Daarom testen! </vt:lpstr>
      <vt:lpstr>Use case test </vt:lpstr>
      <vt:lpstr>Geldautomaat </vt:lpstr>
      <vt:lpstr>Geldautomaat 2.0 </vt:lpstr>
      <vt:lpstr>UC specificatie Pincode wijzigen (1)</vt:lpstr>
      <vt:lpstr>UC specificatie Pincode wijzigen (2) </vt:lpstr>
      <vt:lpstr>Testdoelen </vt:lpstr>
      <vt:lpstr>Testgevallen (1) </vt:lpstr>
      <vt:lpstr>Oefening  1 </vt:lpstr>
      <vt:lpstr>Uitwerking oefening 1 </vt:lpstr>
      <vt:lpstr>Logische &amp; fysieke testgevallen (1) </vt:lpstr>
      <vt:lpstr>Logische &amp; fysieke testgevallen (2) </vt:lpstr>
      <vt:lpstr>Logische &amp; fysieke testgevallen (3) </vt:lpstr>
      <vt:lpstr>Testspecificaties </vt:lpstr>
      <vt:lpstr>Oefening (1)</vt:lpstr>
      <vt:lpstr>Categorieën logische testgevallen </vt:lpstr>
      <vt:lpstr>Equivalentieklasse - definitie</vt:lpstr>
      <vt:lpstr>Logische naar fysieke testgevallen</vt:lpstr>
      <vt:lpstr>Fysieke testgevallen</vt:lpstr>
      <vt:lpstr>Testgevallen per equivalentieklasse</vt:lpstr>
      <vt:lpstr>Grenswaardenanalyse (1)</vt:lpstr>
      <vt:lpstr>Grenswaardenanalyse (2)</vt:lpstr>
      <vt:lpstr>Grenswaarden bepalen (1)</vt:lpstr>
      <vt:lpstr>Grenswaardenanalyse (2)</vt:lpstr>
      <vt:lpstr>Grenswaarden bepalen (1)</vt:lpstr>
      <vt:lpstr>Grenswaarden bepalen (2)</vt:lpstr>
      <vt:lpstr>Werkwijze</vt:lpstr>
      <vt:lpstr>Antwoord oefening</vt:lpstr>
      <vt:lpstr>Agenda</vt:lpstr>
      <vt:lpstr>Agenda</vt:lpstr>
      <vt:lpstr>UC specificatie Kaarten bestellen</vt:lpstr>
      <vt:lpstr>Opdracht bioscoopsysteem</vt:lpstr>
      <vt:lpstr>Agenda</vt:lpstr>
    </vt:vector>
  </TitlesOfParts>
  <Company>Visual Identity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 Dimitrov</dc:creator>
  <cp:lastModifiedBy>Gerard Wagenaar</cp:lastModifiedBy>
  <cp:revision>374</cp:revision>
  <dcterms:created xsi:type="dcterms:W3CDTF">2004-06-16T13:57:44Z</dcterms:created>
  <dcterms:modified xsi:type="dcterms:W3CDTF">2018-12-17T12:36:07Z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vans">
    <vt:lpwstr>Yes</vt:lpwstr>
  </property>
  <property fmtid="{D5CDD505-2E9C-101B-9397-08002B2CF9AE}" pid="3" name="coversl">
    <vt:lpwstr>258</vt:lpwstr>
  </property>
  <property fmtid="{D5CDD505-2E9C-101B-9397-08002B2CF9AE}" pid="4" name="titlesl">
    <vt:lpwstr>259</vt:lpwstr>
  </property>
  <property fmtid="{D5CDD505-2E9C-101B-9397-08002B2CF9AE}" pid="5" name="title">
    <vt:lpwstr>College "LAD vs. RAD"</vt:lpwstr>
  </property>
  <property fmtid="{D5CDD505-2E9C-101B-9397-08002B2CF9AE}" pid="6" name="subtitle">
    <vt:lpwstr>V-(B)I-4</vt:lpwstr>
  </property>
  <property fmtid="{D5CDD505-2E9C-101B-9397-08002B2CF9AE}" pid="7" name="ref">
    <vt:lpwstr>V-(B)I-4</vt:lpwstr>
  </property>
  <property fmtid="{D5CDD505-2E9C-101B-9397-08002B2CF9AE}" pid="8" name="speaker">
    <vt:lpwstr>G. Wagenaar</vt:lpwstr>
  </property>
  <property fmtid="{D5CDD505-2E9C-101B-9397-08002B2CF9AE}" pid="9" name="dt">
    <vt:lpwstr>17-2-2005</vt:lpwstr>
  </property>
  <property fmtid="{D5CDD505-2E9C-101B-9397-08002B2CF9AE}" pid="10" name="usergroup">
    <vt:lpwstr>0</vt:lpwstr>
  </property>
  <property fmtid="{D5CDD505-2E9C-101B-9397-08002B2CF9AE}" pid="11" name="format">
    <vt:lpwstr>0</vt:lpwstr>
  </property>
  <property fmtid="{D5CDD505-2E9C-101B-9397-08002B2CF9AE}" pid="12" name="background">
    <vt:lpwstr>0</vt:lpwstr>
  </property>
  <property fmtid="{D5CDD505-2E9C-101B-9397-08002B2CF9AE}" pid="13" name="rground">
    <vt:lpwstr>0</vt:lpwstr>
  </property>
  <property fmtid="{D5CDD505-2E9C-101B-9397-08002B2CF9AE}" pid="14" name="cldocument">
    <vt:lpwstr>1043</vt:lpwstr>
  </property>
  <property fmtid="{D5CDD505-2E9C-101B-9397-08002B2CF9AE}" pid="15" name="sliden">
    <vt:lpwstr>Yes</vt:lpwstr>
  </property>
  <property fmtid="{D5CDD505-2E9C-101B-9397-08002B2CF9AE}" pid="16" name="level1">
    <vt:lpwstr/>
  </property>
  <property fmtid="{D5CDD505-2E9C-101B-9397-08002B2CF9AE}" pid="17" name="level11">
    <vt:lpwstr/>
  </property>
</Properties>
</file>