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310" r:id="rId3"/>
    <p:sldId id="311" r:id="rId4"/>
    <p:sldId id="313" r:id="rId5"/>
    <p:sldId id="312" r:id="rId6"/>
    <p:sldId id="314" r:id="rId7"/>
    <p:sldId id="316"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260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114" d="100"/>
          <a:sy n="114" d="100"/>
        </p:scale>
        <p:origin x="414"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10/27/2019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10/27/2019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10/27/2019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10/27/2019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10/27/2019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10/27/2019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10/27/2019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10/27/2019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10/27/2019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10/27/2019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10/27/2019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7.png"/><Relationship Id="rId9" Type="http://schemas.openxmlformats.org/officeDocument/2006/relationships/image" Target="../media/image25.png"/><Relationship Id="rId14"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3772" y="1196752"/>
            <a:ext cx="10573814" cy="2895600"/>
          </a:xfrm>
        </p:spPr>
        <p:txBody>
          <a:bodyPr>
            <a:normAutofit/>
          </a:bodyPr>
          <a:lstStyle/>
          <a:p>
            <a:r>
              <a:rPr lang="en-US" sz="5400" b="1" dirty="0"/>
              <a:t>Containers </a:t>
            </a:r>
            <a:r>
              <a:rPr lang="tr-TR" sz="5400" b="1" dirty="0"/>
              <a:t>&amp; O</a:t>
            </a:r>
            <a:r>
              <a:rPr lang="en-US" sz="5400" b="1" dirty="0" err="1"/>
              <a:t>rchestration</a:t>
            </a:r>
            <a:endParaRPr lang="en-US" sz="5400" dirty="0"/>
          </a:p>
        </p:txBody>
      </p:sp>
      <p:sp>
        <p:nvSpPr>
          <p:cNvPr id="4" name="Subtitle 3"/>
          <p:cNvSpPr>
            <a:spLocks noGrp="1"/>
          </p:cNvSpPr>
          <p:nvPr>
            <p:ph type="subTitle" idx="1"/>
          </p:nvPr>
        </p:nvSpPr>
        <p:spPr>
          <a:xfrm>
            <a:off x="477788" y="4071417"/>
            <a:ext cx="8229600" cy="416768"/>
          </a:xfrm>
        </p:spPr>
        <p:txBody>
          <a:bodyPr/>
          <a:lstStyle/>
          <a:p>
            <a:r>
              <a:rPr lang="tr-TR" b="1" dirty="0"/>
              <a:t>@ .net </a:t>
            </a:r>
            <a:r>
              <a:rPr lang="tr-TR" b="1" dirty="0" err="1"/>
              <a:t>core</a:t>
            </a:r>
            <a:r>
              <a:rPr lang="tr-TR" b="1" dirty="0"/>
              <a:t> web </a:t>
            </a:r>
            <a:r>
              <a:rPr lang="tr-TR" b="1" dirty="0" err="1"/>
              <a:t>development</a:t>
            </a:r>
            <a:endParaRPr lang="it-IT" dirty="0"/>
          </a:p>
        </p:txBody>
      </p:sp>
      <p:sp>
        <p:nvSpPr>
          <p:cNvPr id="7" name="Subtitle 3">
            <a:extLst>
              <a:ext uri="{FF2B5EF4-FFF2-40B4-BE49-F238E27FC236}">
                <a16:creationId xmlns:a16="http://schemas.microsoft.com/office/drawing/2014/main" id="{CDED80E6-A57D-414D-A31D-FDF13C7B6E1E}"/>
              </a:ext>
            </a:extLst>
          </p:cNvPr>
          <p:cNvSpPr txBox="1">
            <a:spLocks/>
          </p:cNvSpPr>
          <p:nvPr/>
        </p:nvSpPr>
        <p:spPr>
          <a:xfrm>
            <a:off x="473224" y="6093296"/>
            <a:ext cx="2020788" cy="4167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tr-TR" sz="1200" dirty="0"/>
              <a:t>Guven Aslan</a:t>
            </a:r>
            <a:endParaRPr lang="it-IT" sz="12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CC1A8E9-4E95-42AD-B746-4FF00D83C196}"/>
              </a:ext>
            </a:extLst>
          </p:cNvPr>
          <p:cNvSpPr/>
          <p:nvPr/>
        </p:nvSpPr>
        <p:spPr>
          <a:xfrm>
            <a:off x="811502" y="2348880"/>
            <a:ext cx="9891422" cy="4392488"/>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p>
        </p:txBody>
      </p:sp>
      <p:sp>
        <p:nvSpPr>
          <p:cNvPr id="53" name="Rectangle 52">
            <a:extLst>
              <a:ext uri="{FF2B5EF4-FFF2-40B4-BE49-F238E27FC236}">
                <a16:creationId xmlns:a16="http://schemas.microsoft.com/office/drawing/2014/main" id="{C4FE4F23-8F25-4B9C-8711-F2D10A14F6A2}"/>
              </a:ext>
            </a:extLst>
          </p:cNvPr>
          <p:cNvSpPr/>
          <p:nvPr/>
        </p:nvSpPr>
        <p:spPr>
          <a:xfrm>
            <a:off x="3131391" y="5156333"/>
            <a:ext cx="1750738" cy="48768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p>
        </p:txBody>
      </p:sp>
      <p:sp>
        <p:nvSpPr>
          <p:cNvPr id="13" name="Title 12"/>
          <p:cNvSpPr>
            <a:spLocks noGrp="1"/>
          </p:cNvSpPr>
          <p:nvPr>
            <p:ph type="title"/>
          </p:nvPr>
        </p:nvSpPr>
        <p:spPr>
          <a:xfrm>
            <a:off x="806615" y="0"/>
            <a:ext cx="11377264" cy="913698"/>
          </a:xfrm>
          <a:ln>
            <a:noFill/>
          </a:ln>
        </p:spPr>
        <p:txBody>
          <a:bodyPr>
            <a:normAutofit/>
          </a:bodyPr>
          <a:lstStyle/>
          <a:p>
            <a:pPr marL="571500" indent="-571500">
              <a:buFont typeface="Wingdings" panose="05000000000000000000" pitchFamily="2" charset="2"/>
              <a:buChar char="v"/>
            </a:pPr>
            <a:r>
              <a:rPr lang="tr-TR" sz="3200" dirty="0"/>
              <a:t>C</a:t>
            </a:r>
            <a:r>
              <a:rPr lang="en-US" sz="3200" dirty="0" err="1"/>
              <a:t>ontainerization</a:t>
            </a:r>
            <a:endParaRPr lang="en-US" sz="3200" dirty="0"/>
          </a:p>
        </p:txBody>
      </p:sp>
      <p:sp>
        <p:nvSpPr>
          <p:cNvPr id="14" name="Content Placeholder 13"/>
          <p:cNvSpPr>
            <a:spLocks noGrp="1"/>
          </p:cNvSpPr>
          <p:nvPr>
            <p:ph idx="1"/>
          </p:nvPr>
        </p:nvSpPr>
        <p:spPr>
          <a:xfrm>
            <a:off x="837828" y="1260179"/>
            <a:ext cx="10369152" cy="1265313"/>
          </a:xfrm>
        </p:spPr>
        <p:txBody>
          <a:bodyPr/>
          <a:lstStyle/>
          <a:p>
            <a:pPr marL="0" indent="0">
              <a:buNone/>
            </a:pPr>
            <a:r>
              <a:rPr lang="en-US" b="1" dirty="0"/>
              <a:t>Containerization</a:t>
            </a:r>
            <a:r>
              <a:rPr lang="en-US" dirty="0"/>
              <a:t> involves bundling an application together with all of its related configuration files, libraries and dependencies required for it to run in an efficient and bug-free way across different computing environments</a:t>
            </a:r>
          </a:p>
        </p:txBody>
      </p:sp>
      <p:sp>
        <p:nvSpPr>
          <p:cNvPr id="4" name="Content Placeholder 13">
            <a:extLst>
              <a:ext uri="{FF2B5EF4-FFF2-40B4-BE49-F238E27FC236}">
                <a16:creationId xmlns:a16="http://schemas.microsoft.com/office/drawing/2014/main" id="{FC9DFA73-D31E-4123-82E6-6FD9F5A1930A}"/>
              </a:ext>
            </a:extLst>
          </p:cNvPr>
          <p:cNvSpPr txBox="1">
            <a:spLocks/>
          </p:cNvSpPr>
          <p:nvPr/>
        </p:nvSpPr>
        <p:spPr>
          <a:xfrm>
            <a:off x="2679455" y="2458861"/>
            <a:ext cx="5760640" cy="538243"/>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b="1" dirty="0" err="1"/>
              <a:t>Build</a:t>
            </a:r>
            <a:r>
              <a:rPr lang="tr-TR" b="1" dirty="0"/>
              <a:t>		</a:t>
            </a:r>
            <a:r>
              <a:rPr lang="tr-TR" b="1" dirty="0" err="1"/>
              <a:t>Ship</a:t>
            </a:r>
            <a:r>
              <a:rPr lang="tr-TR" b="1" dirty="0"/>
              <a:t>		Run</a:t>
            </a:r>
            <a:endParaRPr lang="en-US" dirty="0"/>
          </a:p>
        </p:txBody>
      </p:sp>
      <p:sp>
        <p:nvSpPr>
          <p:cNvPr id="7" name="Arrow: Chevron 6">
            <a:extLst>
              <a:ext uri="{FF2B5EF4-FFF2-40B4-BE49-F238E27FC236}">
                <a16:creationId xmlns:a16="http://schemas.microsoft.com/office/drawing/2014/main" id="{EA66D400-2C6F-451D-BA02-67F21BDD7BDE}"/>
              </a:ext>
            </a:extLst>
          </p:cNvPr>
          <p:cNvSpPr/>
          <p:nvPr/>
        </p:nvSpPr>
        <p:spPr>
          <a:xfrm>
            <a:off x="6495247" y="2521715"/>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8" name="Content Placeholder 13">
            <a:extLst>
              <a:ext uri="{FF2B5EF4-FFF2-40B4-BE49-F238E27FC236}">
                <a16:creationId xmlns:a16="http://schemas.microsoft.com/office/drawing/2014/main" id="{0AA9B355-D259-4D21-AC67-8062831250AF}"/>
              </a:ext>
            </a:extLst>
          </p:cNvPr>
          <p:cNvSpPr txBox="1">
            <a:spLocks/>
          </p:cNvSpPr>
          <p:nvPr/>
        </p:nvSpPr>
        <p:spPr>
          <a:xfrm>
            <a:off x="971151" y="2743255"/>
            <a:ext cx="115212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err="1"/>
              <a:t>From</a:t>
            </a:r>
            <a:r>
              <a:rPr lang="tr-TR" sz="1600" b="1" dirty="0"/>
              <a:t> Dev</a:t>
            </a:r>
            <a:endParaRPr lang="en-US" sz="1600" dirty="0"/>
          </a:p>
        </p:txBody>
      </p:sp>
      <p:sp>
        <p:nvSpPr>
          <p:cNvPr id="9" name="Content Placeholder 13">
            <a:extLst>
              <a:ext uri="{FF2B5EF4-FFF2-40B4-BE49-F238E27FC236}">
                <a16:creationId xmlns:a16="http://schemas.microsoft.com/office/drawing/2014/main" id="{289D4007-40BD-4AFD-838A-B6B5114CCE89}"/>
              </a:ext>
            </a:extLst>
          </p:cNvPr>
          <p:cNvSpPr txBox="1">
            <a:spLocks/>
          </p:cNvSpPr>
          <p:nvPr/>
        </p:nvSpPr>
        <p:spPr>
          <a:xfrm>
            <a:off x="899143" y="3955117"/>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err="1"/>
              <a:t>Any</a:t>
            </a:r>
            <a:r>
              <a:rPr lang="tr-TR" sz="1600" b="1" dirty="0"/>
              <a:t> </a:t>
            </a:r>
            <a:r>
              <a:rPr lang="tr-TR" sz="1600" b="1" dirty="0" err="1"/>
              <a:t>App</a:t>
            </a:r>
            <a:endParaRPr lang="en-US" sz="1600" dirty="0"/>
          </a:p>
        </p:txBody>
      </p:sp>
      <p:sp>
        <p:nvSpPr>
          <p:cNvPr id="10" name="Content Placeholder 13">
            <a:extLst>
              <a:ext uri="{FF2B5EF4-FFF2-40B4-BE49-F238E27FC236}">
                <a16:creationId xmlns:a16="http://schemas.microsoft.com/office/drawing/2014/main" id="{8E2418E9-215F-49FD-98CD-F67B3FD550B7}"/>
              </a:ext>
            </a:extLst>
          </p:cNvPr>
          <p:cNvSpPr txBox="1">
            <a:spLocks/>
          </p:cNvSpPr>
          <p:nvPr/>
        </p:nvSpPr>
        <p:spPr>
          <a:xfrm>
            <a:off x="811502" y="4963712"/>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err="1"/>
              <a:t>Any</a:t>
            </a:r>
            <a:r>
              <a:rPr lang="tr-TR" sz="1600" b="1" dirty="0"/>
              <a:t>  OS</a:t>
            </a:r>
            <a:endParaRPr lang="en-US" sz="1600" dirty="0"/>
          </a:p>
        </p:txBody>
      </p:sp>
      <p:sp>
        <p:nvSpPr>
          <p:cNvPr id="11" name="Content Placeholder 13">
            <a:extLst>
              <a:ext uri="{FF2B5EF4-FFF2-40B4-BE49-F238E27FC236}">
                <a16:creationId xmlns:a16="http://schemas.microsoft.com/office/drawing/2014/main" id="{2B256126-7477-4283-B319-985490A40D19}"/>
              </a:ext>
            </a:extLst>
          </p:cNvPr>
          <p:cNvSpPr txBox="1">
            <a:spLocks/>
          </p:cNvSpPr>
          <p:nvPr/>
        </p:nvSpPr>
        <p:spPr>
          <a:xfrm>
            <a:off x="757258" y="5895372"/>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err="1"/>
              <a:t>Anywhere</a:t>
            </a:r>
            <a:endParaRPr lang="en-US" sz="1600" dirty="0"/>
          </a:p>
        </p:txBody>
      </p:sp>
      <p:sp>
        <p:nvSpPr>
          <p:cNvPr id="37" name="Content Placeholder 13">
            <a:extLst>
              <a:ext uri="{FF2B5EF4-FFF2-40B4-BE49-F238E27FC236}">
                <a16:creationId xmlns:a16="http://schemas.microsoft.com/office/drawing/2014/main" id="{D04391AB-2F94-45AB-8583-0B3EFC0C7A0D}"/>
              </a:ext>
            </a:extLst>
          </p:cNvPr>
          <p:cNvSpPr txBox="1">
            <a:spLocks/>
          </p:cNvSpPr>
          <p:nvPr/>
        </p:nvSpPr>
        <p:spPr>
          <a:xfrm>
            <a:off x="9257643" y="2805969"/>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err="1"/>
              <a:t>To</a:t>
            </a:r>
            <a:r>
              <a:rPr lang="tr-TR" sz="1600" b="1" dirty="0"/>
              <a:t> OPS</a:t>
            </a:r>
            <a:endParaRPr lang="en-US" sz="1600" dirty="0"/>
          </a:p>
        </p:txBody>
      </p:sp>
      <p:pic>
        <p:nvPicPr>
          <p:cNvPr id="5" name="Picture 4">
            <a:extLst>
              <a:ext uri="{FF2B5EF4-FFF2-40B4-BE49-F238E27FC236}">
                <a16:creationId xmlns:a16="http://schemas.microsoft.com/office/drawing/2014/main" id="{F9434964-5148-485C-8639-5A823DF13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1456" y="3057741"/>
            <a:ext cx="387795" cy="620688"/>
          </a:xfrm>
          <a:prstGeom prst="rect">
            <a:avLst/>
          </a:prstGeom>
        </p:spPr>
      </p:pic>
      <p:grpSp>
        <p:nvGrpSpPr>
          <p:cNvPr id="41" name="Group 40">
            <a:extLst>
              <a:ext uri="{FF2B5EF4-FFF2-40B4-BE49-F238E27FC236}">
                <a16:creationId xmlns:a16="http://schemas.microsoft.com/office/drawing/2014/main" id="{B4EA6A55-B8B3-4F8F-99BC-560C1E068E3A}"/>
              </a:ext>
            </a:extLst>
          </p:cNvPr>
          <p:cNvGrpSpPr/>
          <p:nvPr/>
        </p:nvGrpSpPr>
        <p:grpSpPr>
          <a:xfrm>
            <a:off x="1979263" y="3230583"/>
            <a:ext cx="7414373" cy="293704"/>
            <a:chOff x="2133972" y="3952226"/>
            <a:chExt cx="7414373" cy="293704"/>
          </a:xfrm>
        </p:grpSpPr>
        <p:sp>
          <p:nvSpPr>
            <p:cNvPr id="2" name="Arrow: Chevron 1">
              <a:extLst>
                <a:ext uri="{FF2B5EF4-FFF2-40B4-BE49-F238E27FC236}">
                  <a16:creationId xmlns:a16="http://schemas.microsoft.com/office/drawing/2014/main" id="{41FE2FCD-BDB7-4E1B-A5AD-C9C518DFA45D}"/>
                </a:ext>
              </a:extLst>
            </p:cNvPr>
            <p:cNvSpPr/>
            <p:nvPr/>
          </p:nvSpPr>
          <p:spPr>
            <a:xfrm>
              <a:off x="2710036"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2" name="Arrow: Chevron 11">
              <a:extLst>
                <a:ext uri="{FF2B5EF4-FFF2-40B4-BE49-F238E27FC236}">
                  <a16:creationId xmlns:a16="http://schemas.microsoft.com/office/drawing/2014/main" id="{9BF2ADA5-D21E-43EE-A6FE-374225FE27FA}"/>
                </a:ext>
              </a:extLst>
            </p:cNvPr>
            <p:cNvSpPr/>
            <p:nvPr/>
          </p:nvSpPr>
          <p:spPr>
            <a:xfrm>
              <a:off x="2998068"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5" name="Arrow: Chevron 14">
              <a:extLst>
                <a:ext uri="{FF2B5EF4-FFF2-40B4-BE49-F238E27FC236}">
                  <a16:creationId xmlns:a16="http://schemas.microsoft.com/office/drawing/2014/main" id="{94D5067C-51BB-468A-95C9-328CD2F5418C}"/>
                </a:ext>
              </a:extLst>
            </p:cNvPr>
            <p:cNvSpPr/>
            <p:nvPr/>
          </p:nvSpPr>
          <p:spPr>
            <a:xfrm>
              <a:off x="3286100"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6" name="Arrow: Chevron 15">
              <a:extLst>
                <a:ext uri="{FF2B5EF4-FFF2-40B4-BE49-F238E27FC236}">
                  <a16:creationId xmlns:a16="http://schemas.microsoft.com/office/drawing/2014/main" id="{BAF2E905-1C5D-494F-B696-B3F4132DBA3B}"/>
                </a:ext>
              </a:extLst>
            </p:cNvPr>
            <p:cNvSpPr/>
            <p:nvPr/>
          </p:nvSpPr>
          <p:spPr>
            <a:xfrm>
              <a:off x="3569658"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7" name="Arrow: Chevron 16">
              <a:extLst>
                <a:ext uri="{FF2B5EF4-FFF2-40B4-BE49-F238E27FC236}">
                  <a16:creationId xmlns:a16="http://schemas.microsoft.com/office/drawing/2014/main" id="{68A2B1D8-DBC4-4774-965F-F8E5D0EA2785}"/>
                </a:ext>
              </a:extLst>
            </p:cNvPr>
            <p:cNvSpPr/>
            <p:nvPr/>
          </p:nvSpPr>
          <p:spPr>
            <a:xfrm>
              <a:off x="3857690"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8" name="Arrow: Chevron 17">
              <a:extLst>
                <a:ext uri="{FF2B5EF4-FFF2-40B4-BE49-F238E27FC236}">
                  <a16:creationId xmlns:a16="http://schemas.microsoft.com/office/drawing/2014/main" id="{8C18AB9D-3E5B-4488-A51A-DAB58F599DA4}"/>
                </a:ext>
              </a:extLst>
            </p:cNvPr>
            <p:cNvSpPr/>
            <p:nvPr/>
          </p:nvSpPr>
          <p:spPr>
            <a:xfrm>
              <a:off x="4145722"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19" name="Arrow: Chevron 18">
              <a:extLst>
                <a:ext uri="{FF2B5EF4-FFF2-40B4-BE49-F238E27FC236}">
                  <a16:creationId xmlns:a16="http://schemas.microsoft.com/office/drawing/2014/main" id="{2D32C123-45C4-4486-B24D-6810464E5A9E}"/>
                </a:ext>
              </a:extLst>
            </p:cNvPr>
            <p:cNvSpPr/>
            <p:nvPr/>
          </p:nvSpPr>
          <p:spPr>
            <a:xfrm>
              <a:off x="4422814"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0" name="Arrow: Chevron 19">
              <a:extLst>
                <a:ext uri="{FF2B5EF4-FFF2-40B4-BE49-F238E27FC236}">
                  <a16:creationId xmlns:a16="http://schemas.microsoft.com/office/drawing/2014/main" id="{C3270EEC-9402-40B0-B330-1D9DEA5645CE}"/>
                </a:ext>
              </a:extLst>
            </p:cNvPr>
            <p:cNvSpPr/>
            <p:nvPr/>
          </p:nvSpPr>
          <p:spPr>
            <a:xfrm>
              <a:off x="4710846"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1" name="Arrow: Chevron 20">
              <a:extLst>
                <a:ext uri="{FF2B5EF4-FFF2-40B4-BE49-F238E27FC236}">
                  <a16:creationId xmlns:a16="http://schemas.microsoft.com/office/drawing/2014/main" id="{C3A50804-1DC0-45AD-AABC-D963D5E6DA40}"/>
                </a:ext>
              </a:extLst>
            </p:cNvPr>
            <p:cNvSpPr/>
            <p:nvPr/>
          </p:nvSpPr>
          <p:spPr>
            <a:xfrm>
              <a:off x="4998878"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2" name="Arrow: Chevron 21">
              <a:extLst>
                <a:ext uri="{FF2B5EF4-FFF2-40B4-BE49-F238E27FC236}">
                  <a16:creationId xmlns:a16="http://schemas.microsoft.com/office/drawing/2014/main" id="{379EDA2F-1E72-40B5-8727-3361FFC752B0}"/>
                </a:ext>
              </a:extLst>
            </p:cNvPr>
            <p:cNvSpPr/>
            <p:nvPr/>
          </p:nvSpPr>
          <p:spPr>
            <a:xfrm>
              <a:off x="5282436"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3" name="Arrow: Chevron 22">
              <a:extLst>
                <a:ext uri="{FF2B5EF4-FFF2-40B4-BE49-F238E27FC236}">
                  <a16:creationId xmlns:a16="http://schemas.microsoft.com/office/drawing/2014/main" id="{85DE3708-7F95-4CBC-945B-AD2268CB6D8E}"/>
                </a:ext>
              </a:extLst>
            </p:cNvPr>
            <p:cNvSpPr/>
            <p:nvPr/>
          </p:nvSpPr>
          <p:spPr>
            <a:xfrm>
              <a:off x="5570468"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4" name="Arrow: Chevron 23">
              <a:extLst>
                <a:ext uri="{FF2B5EF4-FFF2-40B4-BE49-F238E27FC236}">
                  <a16:creationId xmlns:a16="http://schemas.microsoft.com/office/drawing/2014/main" id="{075AAA02-F2EC-4714-9725-2CA45952988A}"/>
                </a:ext>
              </a:extLst>
            </p:cNvPr>
            <p:cNvSpPr/>
            <p:nvPr/>
          </p:nvSpPr>
          <p:spPr>
            <a:xfrm>
              <a:off x="5858500"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5" name="Arrow: Chevron 24">
              <a:extLst>
                <a:ext uri="{FF2B5EF4-FFF2-40B4-BE49-F238E27FC236}">
                  <a16:creationId xmlns:a16="http://schemas.microsoft.com/office/drawing/2014/main" id="{AD3B611F-D58E-47EE-84A2-46E2E0819431}"/>
                </a:ext>
              </a:extLst>
            </p:cNvPr>
            <p:cNvSpPr/>
            <p:nvPr/>
          </p:nvSpPr>
          <p:spPr>
            <a:xfrm>
              <a:off x="6111849"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6" name="Arrow: Chevron 25">
              <a:extLst>
                <a:ext uri="{FF2B5EF4-FFF2-40B4-BE49-F238E27FC236}">
                  <a16:creationId xmlns:a16="http://schemas.microsoft.com/office/drawing/2014/main" id="{BDB603DA-39FC-45E6-A99C-A0779E4BC4D7}"/>
                </a:ext>
              </a:extLst>
            </p:cNvPr>
            <p:cNvSpPr/>
            <p:nvPr/>
          </p:nvSpPr>
          <p:spPr>
            <a:xfrm>
              <a:off x="6399881"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7" name="Arrow: Chevron 26">
              <a:extLst>
                <a:ext uri="{FF2B5EF4-FFF2-40B4-BE49-F238E27FC236}">
                  <a16:creationId xmlns:a16="http://schemas.microsoft.com/office/drawing/2014/main" id="{7820EABB-4380-46DD-90B0-2D19827DED83}"/>
                </a:ext>
              </a:extLst>
            </p:cNvPr>
            <p:cNvSpPr/>
            <p:nvPr/>
          </p:nvSpPr>
          <p:spPr>
            <a:xfrm>
              <a:off x="6687913"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8" name="Arrow: Chevron 27">
              <a:extLst>
                <a:ext uri="{FF2B5EF4-FFF2-40B4-BE49-F238E27FC236}">
                  <a16:creationId xmlns:a16="http://schemas.microsoft.com/office/drawing/2014/main" id="{295332DD-42EE-42BF-BFC0-2D9C9FDFE850}"/>
                </a:ext>
              </a:extLst>
            </p:cNvPr>
            <p:cNvSpPr/>
            <p:nvPr/>
          </p:nvSpPr>
          <p:spPr>
            <a:xfrm>
              <a:off x="6971471"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29" name="Arrow: Chevron 28">
              <a:extLst>
                <a:ext uri="{FF2B5EF4-FFF2-40B4-BE49-F238E27FC236}">
                  <a16:creationId xmlns:a16="http://schemas.microsoft.com/office/drawing/2014/main" id="{DD017CCE-AFD6-4A1D-9A4F-21B80BC1111A}"/>
                </a:ext>
              </a:extLst>
            </p:cNvPr>
            <p:cNvSpPr/>
            <p:nvPr/>
          </p:nvSpPr>
          <p:spPr>
            <a:xfrm>
              <a:off x="7259503"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0" name="Arrow: Chevron 29">
              <a:extLst>
                <a:ext uri="{FF2B5EF4-FFF2-40B4-BE49-F238E27FC236}">
                  <a16:creationId xmlns:a16="http://schemas.microsoft.com/office/drawing/2014/main" id="{4BFE549C-BB9F-4826-AE60-3C77D8449FF8}"/>
                </a:ext>
              </a:extLst>
            </p:cNvPr>
            <p:cNvSpPr/>
            <p:nvPr/>
          </p:nvSpPr>
          <p:spPr>
            <a:xfrm>
              <a:off x="7547535"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1" name="Arrow: Chevron 30">
              <a:extLst>
                <a:ext uri="{FF2B5EF4-FFF2-40B4-BE49-F238E27FC236}">
                  <a16:creationId xmlns:a16="http://schemas.microsoft.com/office/drawing/2014/main" id="{44BB51A8-C266-446A-B6BE-ADD0C501F461}"/>
                </a:ext>
              </a:extLst>
            </p:cNvPr>
            <p:cNvSpPr/>
            <p:nvPr/>
          </p:nvSpPr>
          <p:spPr>
            <a:xfrm>
              <a:off x="7824627"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2" name="Arrow: Chevron 31">
              <a:extLst>
                <a:ext uri="{FF2B5EF4-FFF2-40B4-BE49-F238E27FC236}">
                  <a16:creationId xmlns:a16="http://schemas.microsoft.com/office/drawing/2014/main" id="{53C41C67-EF09-4EA9-96F2-7AA380831044}"/>
                </a:ext>
              </a:extLst>
            </p:cNvPr>
            <p:cNvSpPr/>
            <p:nvPr/>
          </p:nvSpPr>
          <p:spPr>
            <a:xfrm>
              <a:off x="8112659"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3" name="Arrow: Chevron 32">
              <a:extLst>
                <a:ext uri="{FF2B5EF4-FFF2-40B4-BE49-F238E27FC236}">
                  <a16:creationId xmlns:a16="http://schemas.microsoft.com/office/drawing/2014/main" id="{42001537-A236-41E9-A70F-469CFC327333}"/>
                </a:ext>
              </a:extLst>
            </p:cNvPr>
            <p:cNvSpPr/>
            <p:nvPr/>
          </p:nvSpPr>
          <p:spPr>
            <a:xfrm>
              <a:off x="8400691"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4" name="Arrow: Chevron 33">
              <a:extLst>
                <a:ext uri="{FF2B5EF4-FFF2-40B4-BE49-F238E27FC236}">
                  <a16:creationId xmlns:a16="http://schemas.microsoft.com/office/drawing/2014/main" id="{F91E587C-92E8-4B84-AB5C-BE9839947457}"/>
                </a:ext>
              </a:extLst>
            </p:cNvPr>
            <p:cNvSpPr/>
            <p:nvPr/>
          </p:nvSpPr>
          <p:spPr>
            <a:xfrm>
              <a:off x="8684249"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5" name="Arrow: Chevron 34">
              <a:extLst>
                <a:ext uri="{FF2B5EF4-FFF2-40B4-BE49-F238E27FC236}">
                  <a16:creationId xmlns:a16="http://schemas.microsoft.com/office/drawing/2014/main" id="{7E5B328F-3CCD-4804-A3D2-74E232C861C7}"/>
                </a:ext>
              </a:extLst>
            </p:cNvPr>
            <p:cNvSpPr/>
            <p:nvPr/>
          </p:nvSpPr>
          <p:spPr>
            <a:xfrm>
              <a:off x="8972281"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6" name="Arrow: Chevron 35">
              <a:extLst>
                <a:ext uri="{FF2B5EF4-FFF2-40B4-BE49-F238E27FC236}">
                  <a16:creationId xmlns:a16="http://schemas.microsoft.com/office/drawing/2014/main" id="{C5E0FFAC-D670-4F01-A0A1-688B5FA2F2B9}"/>
                </a:ext>
              </a:extLst>
            </p:cNvPr>
            <p:cNvSpPr/>
            <p:nvPr/>
          </p:nvSpPr>
          <p:spPr>
            <a:xfrm>
              <a:off x="9260313" y="3957898"/>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39" name="Arrow: Chevron 38">
              <a:extLst>
                <a:ext uri="{FF2B5EF4-FFF2-40B4-BE49-F238E27FC236}">
                  <a16:creationId xmlns:a16="http://schemas.microsoft.com/office/drawing/2014/main" id="{C6A18CF0-284E-4B66-B11E-B0168FE82098}"/>
                </a:ext>
              </a:extLst>
            </p:cNvPr>
            <p:cNvSpPr/>
            <p:nvPr/>
          </p:nvSpPr>
          <p:spPr>
            <a:xfrm>
              <a:off x="2133972" y="3952226"/>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sp>
          <p:nvSpPr>
            <p:cNvPr id="40" name="Arrow: Chevron 39">
              <a:extLst>
                <a:ext uri="{FF2B5EF4-FFF2-40B4-BE49-F238E27FC236}">
                  <a16:creationId xmlns:a16="http://schemas.microsoft.com/office/drawing/2014/main" id="{B5BD0F3C-E111-4B16-B2B6-8266915DE691}"/>
                </a:ext>
              </a:extLst>
            </p:cNvPr>
            <p:cNvSpPr/>
            <p:nvPr/>
          </p:nvSpPr>
          <p:spPr>
            <a:xfrm>
              <a:off x="2422004" y="3952226"/>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grpSp>
      <p:pic>
        <p:nvPicPr>
          <p:cNvPr id="45" name="Picture 44">
            <a:extLst>
              <a:ext uri="{FF2B5EF4-FFF2-40B4-BE49-F238E27FC236}">
                <a16:creationId xmlns:a16="http://schemas.microsoft.com/office/drawing/2014/main" id="{5125EC75-E92F-4310-8F06-0DBC2BB22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784" y="3161069"/>
            <a:ext cx="657885" cy="357546"/>
          </a:xfrm>
          <a:prstGeom prst="rect">
            <a:avLst/>
          </a:prstGeom>
        </p:spPr>
      </p:pic>
      <p:pic>
        <p:nvPicPr>
          <p:cNvPr id="47" name="Picture 46">
            <a:extLst>
              <a:ext uri="{FF2B5EF4-FFF2-40B4-BE49-F238E27FC236}">
                <a16:creationId xmlns:a16="http://schemas.microsoft.com/office/drawing/2014/main" id="{CC3D53B6-D76C-45E6-8F9A-F5F3B4507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6580" y="3899009"/>
            <a:ext cx="6076976" cy="688277"/>
          </a:xfrm>
          <a:prstGeom prst="rect">
            <a:avLst/>
          </a:prstGeom>
        </p:spPr>
      </p:pic>
      <p:sp>
        <p:nvSpPr>
          <p:cNvPr id="48" name="Rectangle 47">
            <a:extLst>
              <a:ext uri="{FF2B5EF4-FFF2-40B4-BE49-F238E27FC236}">
                <a16:creationId xmlns:a16="http://schemas.microsoft.com/office/drawing/2014/main" id="{CFCBEFD6-650F-4D01-8D7A-FA17CDDA33FF}"/>
              </a:ext>
            </a:extLst>
          </p:cNvPr>
          <p:cNvSpPr/>
          <p:nvPr/>
        </p:nvSpPr>
        <p:spPr>
          <a:xfrm>
            <a:off x="2699343" y="4579565"/>
            <a:ext cx="5904656" cy="384147"/>
          </a:xfrm>
          <a:prstGeom prst="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tr-TR" dirty="0"/>
              <a:t>C</a:t>
            </a:r>
            <a:r>
              <a:rPr lang="en-US" dirty="0" err="1"/>
              <a:t>ontainerization</a:t>
            </a:r>
            <a:r>
              <a:rPr lang="tr-TR" dirty="0"/>
              <a:t> Engine</a:t>
            </a:r>
          </a:p>
        </p:txBody>
      </p:sp>
      <p:pic>
        <p:nvPicPr>
          <p:cNvPr id="50" name="Picture 49">
            <a:extLst>
              <a:ext uri="{FF2B5EF4-FFF2-40B4-BE49-F238E27FC236}">
                <a16:creationId xmlns:a16="http://schemas.microsoft.com/office/drawing/2014/main" id="{73AD1A5B-620F-4979-B010-E6F42B5FBF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0853" y="5156587"/>
            <a:ext cx="487681" cy="487681"/>
          </a:xfrm>
          <a:prstGeom prst="rect">
            <a:avLst/>
          </a:prstGeom>
        </p:spPr>
      </p:pic>
      <p:pic>
        <p:nvPicPr>
          <p:cNvPr id="52" name="Picture 51">
            <a:extLst>
              <a:ext uri="{FF2B5EF4-FFF2-40B4-BE49-F238E27FC236}">
                <a16:creationId xmlns:a16="http://schemas.microsoft.com/office/drawing/2014/main" id="{B8193BA9-2477-4E93-A98E-3980B0862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1156" y="5156333"/>
            <a:ext cx="421006" cy="487681"/>
          </a:xfrm>
          <a:prstGeom prst="rect">
            <a:avLst/>
          </a:prstGeom>
        </p:spPr>
      </p:pic>
      <p:sp>
        <p:nvSpPr>
          <p:cNvPr id="55" name="Content Placeholder 13">
            <a:extLst>
              <a:ext uri="{FF2B5EF4-FFF2-40B4-BE49-F238E27FC236}">
                <a16:creationId xmlns:a16="http://schemas.microsoft.com/office/drawing/2014/main" id="{6EC520AE-ECD3-4D22-9D29-9FAC1A4DA845}"/>
              </a:ext>
            </a:extLst>
          </p:cNvPr>
          <p:cNvSpPr txBox="1">
            <a:spLocks/>
          </p:cNvSpPr>
          <p:nvPr/>
        </p:nvSpPr>
        <p:spPr>
          <a:xfrm>
            <a:off x="3655831" y="5289702"/>
            <a:ext cx="1069932"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a:t>Windows</a:t>
            </a:r>
            <a:endParaRPr lang="en-US" sz="1600" dirty="0"/>
          </a:p>
        </p:txBody>
      </p:sp>
      <p:sp>
        <p:nvSpPr>
          <p:cNvPr id="56" name="Rectangle 55">
            <a:extLst>
              <a:ext uri="{FF2B5EF4-FFF2-40B4-BE49-F238E27FC236}">
                <a16:creationId xmlns:a16="http://schemas.microsoft.com/office/drawing/2014/main" id="{4F6E9C38-9AD6-4029-BE42-B513510E32D6}"/>
              </a:ext>
            </a:extLst>
          </p:cNvPr>
          <p:cNvSpPr/>
          <p:nvPr/>
        </p:nvSpPr>
        <p:spPr>
          <a:xfrm>
            <a:off x="6031404" y="5156333"/>
            <a:ext cx="1750738" cy="48768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p>
        </p:txBody>
      </p:sp>
      <p:sp>
        <p:nvSpPr>
          <p:cNvPr id="57" name="Content Placeholder 13">
            <a:extLst>
              <a:ext uri="{FF2B5EF4-FFF2-40B4-BE49-F238E27FC236}">
                <a16:creationId xmlns:a16="http://schemas.microsoft.com/office/drawing/2014/main" id="{A3E3C58A-C5CB-4271-ACEF-618DB7C160B5}"/>
              </a:ext>
            </a:extLst>
          </p:cNvPr>
          <p:cNvSpPr txBox="1">
            <a:spLocks/>
          </p:cNvSpPr>
          <p:nvPr/>
        </p:nvSpPr>
        <p:spPr>
          <a:xfrm>
            <a:off x="6555844" y="5289702"/>
            <a:ext cx="1069932"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tr-TR" sz="1600" b="1" dirty="0"/>
              <a:t>Linux</a:t>
            </a:r>
            <a:endParaRPr lang="en-US" sz="1600" dirty="0"/>
          </a:p>
        </p:txBody>
      </p:sp>
      <p:sp>
        <p:nvSpPr>
          <p:cNvPr id="58" name="Arrow: Chevron 57">
            <a:extLst>
              <a:ext uri="{FF2B5EF4-FFF2-40B4-BE49-F238E27FC236}">
                <a16:creationId xmlns:a16="http://schemas.microsoft.com/office/drawing/2014/main" id="{92997888-0B22-41C9-9E51-19E4AF2204B3}"/>
              </a:ext>
            </a:extLst>
          </p:cNvPr>
          <p:cNvSpPr/>
          <p:nvPr/>
        </p:nvSpPr>
        <p:spPr>
          <a:xfrm>
            <a:off x="4568012" y="2521715"/>
            <a:ext cx="288032" cy="288032"/>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tr-TR">
              <a:solidFill>
                <a:schemeClr val="tx1"/>
              </a:solidFill>
            </a:endParaRPr>
          </a:p>
        </p:txBody>
      </p:sp>
      <p:pic>
        <p:nvPicPr>
          <p:cNvPr id="66" name="Picture 65">
            <a:extLst>
              <a:ext uri="{FF2B5EF4-FFF2-40B4-BE49-F238E27FC236}">
                <a16:creationId xmlns:a16="http://schemas.microsoft.com/office/drawing/2014/main" id="{B6AE95EA-8B6C-49C4-96E5-BEB48EE908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2468" y="5906938"/>
            <a:ext cx="374613" cy="374613"/>
          </a:xfrm>
          <a:prstGeom prst="rect">
            <a:avLst/>
          </a:prstGeom>
        </p:spPr>
      </p:pic>
      <p:pic>
        <p:nvPicPr>
          <p:cNvPr id="68" name="Picture 67">
            <a:extLst>
              <a:ext uri="{FF2B5EF4-FFF2-40B4-BE49-F238E27FC236}">
                <a16:creationId xmlns:a16="http://schemas.microsoft.com/office/drawing/2014/main" id="{0E25B176-F0E2-4F50-8FC2-4116E06FCD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99343" y="5893719"/>
            <a:ext cx="390908" cy="390908"/>
          </a:xfrm>
          <a:prstGeom prst="rect">
            <a:avLst/>
          </a:prstGeom>
        </p:spPr>
      </p:pic>
      <p:pic>
        <p:nvPicPr>
          <p:cNvPr id="70" name="Picture 69">
            <a:extLst>
              <a:ext uri="{FF2B5EF4-FFF2-40B4-BE49-F238E27FC236}">
                <a16:creationId xmlns:a16="http://schemas.microsoft.com/office/drawing/2014/main" id="{5860D5D7-D413-4BB9-9956-325FC5BD29A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6254" y="5701747"/>
            <a:ext cx="487682" cy="487682"/>
          </a:xfrm>
          <a:prstGeom prst="rect">
            <a:avLst/>
          </a:prstGeom>
        </p:spPr>
      </p:pic>
      <p:sp>
        <p:nvSpPr>
          <p:cNvPr id="71" name="Content Placeholder 13">
            <a:extLst>
              <a:ext uri="{FF2B5EF4-FFF2-40B4-BE49-F238E27FC236}">
                <a16:creationId xmlns:a16="http://schemas.microsoft.com/office/drawing/2014/main" id="{0B84D15D-EC55-4A86-93E0-248FA961CD91}"/>
              </a:ext>
            </a:extLst>
          </p:cNvPr>
          <p:cNvSpPr txBox="1">
            <a:spLocks/>
          </p:cNvSpPr>
          <p:nvPr/>
        </p:nvSpPr>
        <p:spPr>
          <a:xfrm>
            <a:off x="2143663" y="6342227"/>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err="1"/>
              <a:t>Physical</a:t>
            </a:r>
            <a:endParaRPr lang="en-US" sz="1600" dirty="0"/>
          </a:p>
        </p:txBody>
      </p:sp>
      <p:sp>
        <p:nvSpPr>
          <p:cNvPr id="72" name="Content Placeholder 13">
            <a:extLst>
              <a:ext uri="{FF2B5EF4-FFF2-40B4-BE49-F238E27FC236}">
                <a16:creationId xmlns:a16="http://schemas.microsoft.com/office/drawing/2014/main" id="{161E3C28-5889-4250-8BCB-72E3236C9CE5}"/>
              </a:ext>
            </a:extLst>
          </p:cNvPr>
          <p:cNvSpPr txBox="1">
            <a:spLocks/>
          </p:cNvSpPr>
          <p:nvPr/>
        </p:nvSpPr>
        <p:spPr>
          <a:xfrm>
            <a:off x="4833857" y="6342227"/>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a:t>Virtual</a:t>
            </a:r>
            <a:endParaRPr lang="en-US" sz="1600" dirty="0"/>
          </a:p>
        </p:txBody>
      </p:sp>
      <p:sp>
        <p:nvSpPr>
          <p:cNvPr id="73" name="Content Placeholder 13">
            <a:extLst>
              <a:ext uri="{FF2B5EF4-FFF2-40B4-BE49-F238E27FC236}">
                <a16:creationId xmlns:a16="http://schemas.microsoft.com/office/drawing/2014/main" id="{261AA8B3-3FD7-4C14-9B81-E9800D618A8B}"/>
              </a:ext>
            </a:extLst>
          </p:cNvPr>
          <p:cNvSpPr txBox="1">
            <a:spLocks/>
          </p:cNvSpPr>
          <p:nvPr/>
        </p:nvSpPr>
        <p:spPr>
          <a:xfrm>
            <a:off x="7724015" y="6281551"/>
            <a:ext cx="1512168"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err="1"/>
              <a:t>Cloud</a:t>
            </a:r>
            <a:endParaRPr lang="en-US" sz="16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9446EA12-DD39-45EA-B6A3-A6F3DFBC44DE}"/>
              </a:ext>
            </a:extLst>
          </p:cNvPr>
          <p:cNvSpPr>
            <a:spLocks noGrp="1"/>
          </p:cNvSpPr>
          <p:nvPr>
            <p:ph type="title"/>
          </p:nvPr>
        </p:nvSpPr>
        <p:spPr>
          <a:xfrm>
            <a:off x="811561" y="7434"/>
            <a:ext cx="11377264" cy="913698"/>
          </a:xfrm>
          <a:ln>
            <a:noFill/>
          </a:ln>
        </p:spPr>
        <p:txBody>
          <a:bodyPr>
            <a:normAutofit/>
          </a:bodyPr>
          <a:lstStyle/>
          <a:p>
            <a:pPr marL="571500" indent="-571500">
              <a:buFont typeface="Wingdings" panose="05000000000000000000" pitchFamily="2" charset="2"/>
              <a:buChar char="v"/>
            </a:pPr>
            <a:r>
              <a:rPr lang="en-US" sz="3200" b="1" dirty="0"/>
              <a:t>Benefits of Containerization</a:t>
            </a:r>
            <a:endParaRPr lang="en-US" sz="3200" dirty="0"/>
          </a:p>
        </p:txBody>
      </p:sp>
      <p:sp>
        <p:nvSpPr>
          <p:cNvPr id="9" name="Content Placeholder 13">
            <a:extLst>
              <a:ext uri="{FF2B5EF4-FFF2-40B4-BE49-F238E27FC236}">
                <a16:creationId xmlns:a16="http://schemas.microsoft.com/office/drawing/2014/main" id="{9466A18A-ABD8-4311-81E9-DDEF9595BFB2}"/>
              </a:ext>
            </a:extLst>
          </p:cNvPr>
          <p:cNvSpPr>
            <a:spLocks noGrp="1"/>
          </p:cNvSpPr>
          <p:nvPr>
            <p:ph idx="1"/>
          </p:nvPr>
        </p:nvSpPr>
        <p:spPr>
          <a:xfrm>
            <a:off x="621804" y="1509585"/>
            <a:ext cx="4032448" cy="2254654"/>
          </a:xfrm>
        </p:spPr>
        <p:txBody>
          <a:bodyPr>
            <a:normAutofit/>
          </a:bodyPr>
          <a:lstStyle/>
          <a:p>
            <a:pPr marL="457200" indent="-457200" fontAlgn="base">
              <a:buFont typeface="+mj-lt"/>
              <a:buAutoNum type="arabicPeriod"/>
            </a:pPr>
            <a:r>
              <a:rPr lang="en-US" sz="1600" b="1" dirty="0"/>
              <a:t>Ease of Deployment and Configuration</a:t>
            </a:r>
            <a:endParaRPr lang="tr-TR" sz="1600" b="1" dirty="0"/>
          </a:p>
          <a:p>
            <a:pPr marL="457200" indent="-457200" fontAlgn="base">
              <a:buFont typeface="+mj-lt"/>
              <a:buAutoNum type="arabicPeriod"/>
            </a:pPr>
            <a:r>
              <a:rPr lang="tr-TR" sz="1600" b="1" dirty="0"/>
              <a:t>High </a:t>
            </a:r>
            <a:r>
              <a:rPr lang="tr-TR" sz="1600" b="1" dirty="0" err="1"/>
              <a:t>Scalability</a:t>
            </a:r>
            <a:endParaRPr lang="tr-TR" sz="1600" b="1" dirty="0"/>
          </a:p>
          <a:p>
            <a:pPr marL="457200" indent="-457200" fontAlgn="base">
              <a:buFont typeface="+mj-lt"/>
              <a:buAutoNum type="arabicPeriod"/>
            </a:pPr>
            <a:r>
              <a:rPr lang="tr-TR" sz="1600" b="1" dirty="0" err="1"/>
              <a:t>Pipeline</a:t>
            </a:r>
            <a:r>
              <a:rPr lang="tr-TR" sz="1600" b="1" dirty="0"/>
              <a:t> Management</a:t>
            </a:r>
          </a:p>
          <a:p>
            <a:pPr marL="457200" indent="-457200" fontAlgn="base">
              <a:buFont typeface="+mj-lt"/>
              <a:buAutoNum type="arabicPeriod"/>
            </a:pPr>
            <a:r>
              <a:rPr lang="tr-TR" sz="1600" b="1" dirty="0" err="1"/>
              <a:t>Increased</a:t>
            </a:r>
            <a:r>
              <a:rPr lang="tr-TR" sz="1600" b="1" dirty="0"/>
              <a:t> </a:t>
            </a:r>
            <a:r>
              <a:rPr lang="tr-TR" sz="1600" b="1" dirty="0" err="1"/>
              <a:t>Overall</a:t>
            </a:r>
            <a:r>
              <a:rPr lang="tr-TR" sz="1600" b="1" dirty="0"/>
              <a:t> Productivity</a:t>
            </a:r>
          </a:p>
          <a:p>
            <a:pPr marL="457200" indent="-457200" fontAlgn="base">
              <a:buFont typeface="+mj-lt"/>
              <a:buAutoNum type="arabicPeriod"/>
            </a:pPr>
            <a:r>
              <a:rPr lang="tr-TR" sz="1600" b="1" dirty="0" err="1"/>
              <a:t>Process</a:t>
            </a:r>
            <a:r>
              <a:rPr lang="tr-TR" sz="1600" b="1" dirty="0"/>
              <a:t> </a:t>
            </a:r>
            <a:r>
              <a:rPr lang="tr-TR" sz="1600" b="1" dirty="0" err="1"/>
              <a:t>Isolation</a:t>
            </a:r>
            <a:endParaRPr lang="tr-TR" sz="1600" b="1" dirty="0"/>
          </a:p>
          <a:p>
            <a:pPr marL="457200" indent="-457200" fontAlgn="base">
              <a:buFont typeface="+mj-lt"/>
              <a:buAutoNum type="arabicPeriod"/>
            </a:pPr>
            <a:endParaRPr lang="tr-TR" sz="1600" b="1" dirty="0"/>
          </a:p>
          <a:p>
            <a:pPr marL="457200" indent="-457200" fontAlgn="base">
              <a:buFont typeface="+mj-lt"/>
              <a:buAutoNum type="arabicPeriod"/>
            </a:pPr>
            <a:endParaRPr lang="en-US" sz="1600" b="1" dirty="0"/>
          </a:p>
        </p:txBody>
      </p:sp>
      <p:pic>
        <p:nvPicPr>
          <p:cNvPr id="10" name="Picture 9">
            <a:extLst>
              <a:ext uri="{FF2B5EF4-FFF2-40B4-BE49-F238E27FC236}">
                <a16:creationId xmlns:a16="http://schemas.microsoft.com/office/drawing/2014/main" id="{6CA757EA-D422-477D-8E16-ECE98787CD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8068" y="2636912"/>
            <a:ext cx="8654457" cy="3894872"/>
          </a:xfrm>
          <a:prstGeom prst="rect">
            <a:avLst/>
          </a:prstGeom>
        </p:spPr>
      </p:pic>
      <p:sp>
        <p:nvSpPr>
          <p:cNvPr id="12" name="Content Placeholder 13">
            <a:extLst>
              <a:ext uri="{FF2B5EF4-FFF2-40B4-BE49-F238E27FC236}">
                <a16:creationId xmlns:a16="http://schemas.microsoft.com/office/drawing/2014/main" id="{2608DE8A-DE38-4894-985B-32AEE5E0A54E}"/>
              </a:ext>
            </a:extLst>
          </p:cNvPr>
          <p:cNvSpPr txBox="1">
            <a:spLocks/>
          </p:cNvSpPr>
          <p:nvPr/>
        </p:nvSpPr>
        <p:spPr>
          <a:xfrm>
            <a:off x="3934172" y="3501008"/>
            <a:ext cx="2375902"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err="1"/>
              <a:t>Containerised</a:t>
            </a:r>
            <a:r>
              <a:rPr lang="tr-TR" sz="1600" b="1" dirty="0"/>
              <a:t> Approach</a:t>
            </a:r>
            <a:endParaRPr lang="en-US" sz="1600" dirty="0"/>
          </a:p>
        </p:txBody>
      </p:sp>
      <p:sp>
        <p:nvSpPr>
          <p:cNvPr id="14" name="Content Placeholder 13">
            <a:extLst>
              <a:ext uri="{FF2B5EF4-FFF2-40B4-BE49-F238E27FC236}">
                <a16:creationId xmlns:a16="http://schemas.microsoft.com/office/drawing/2014/main" id="{DAB2C62E-41D4-4BAD-9EF0-6CFDC2B877C4}"/>
              </a:ext>
            </a:extLst>
          </p:cNvPr>
          <p:cNvSpPr txBox="1">
            <a:spLocks/>
          </p:cNvSpPr>
          <p:nvPr/>
        </p:nvSpPr>
        <p:spPr>
          <a:xfrm>
            <a:off x="8182644" y="2780928"/>
            <a:ext cx="2375902"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err="1"/>
              <a:t>Virtualised</a:t>
            </a:r>
            <a:r>
              <a:rPr lang="tr-TR" sz="1600" b="1" dirty="0"/>
              <a:t> Approach</a:t>
            </a:r>
            <a:endParaRPr lang="en-US" sz="1600"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9836" y="1412776"/>
            <a:ext cx="6264696" cy="5328591"/>
          </a:xfrm>
        </p:spPr>
        <p:txBody>
          <a:bodyPr>
            <a:normAutofit/>
          </a:bodyPr>
          <a:lstStyle/>
          <a:p>
            <a:r>
              <a:rPr lang="en-US" b="1" dirty="0"/>
              <a:t>Docker</a:t>
            </a:r>
            <a:r>
              <a:rPr lang="en-US" dirty="0"/>
              <a:t> is a set of platform-as-a-service products that use OS-level virtualization to deliver software in </a:t>
            </a:r>
            <a:r>
              <a:rPr lang="tr-TR" dirty="0" err="1"/>
              <a:t>containers</a:t>
            </a:r>
            <a:r>
              <a:rPr lang="tr-TR" dirty="0"/>
              <a:t>.</a:t>
            </a:r>
          </a:p>
          <a:p>
            <a:r>
              <a:rPr lang="en-US" b="1" dirty="0"/>
              <a:t>Docker Swarm </a:t>
            </a:r>
            <a:r>
              <a:rPr lang="en-US" dirty="0"/>
              <a:t>is a clustering and scheduling tool for Docker containers. With Swarm, IT administrators and developers can establish and manage a cluster of Docker nodes as a single virtual system. </a:t>
            </a:r>
            <a:endParaRPr lang="tr-TR" dirty="0"/>
          </a:p>
          <a:p>
            <a:r>
              <a:rPr lang="en-US" b="1" dirty="0"/>
              <a:t>Kubernetes</a:t>
            </a:r>
            <a:r>
              <a:rPr lang="tr-TR" dirty="0"/>
              <a:t> </a:t>
            </a:r>
            <a:r>
              <a:rPr lang="en-US" dirty="0"/>
              <a:t>is an open-source system for automating deployment, scaling, and management of containerized applications.</a:t>
            </a:r>
          </a:p>
          <a:p>
            <a:endParaRPr lang="tr-TR" dirty="0"/>
          </a:p>
        </p:txBody>
      </p:sp>
      <p:sp>
        <p:nvSpPr>
          <p:cNvPr id="8" name="Title 12">
            <a:extLst>
              <a:ext uri="{FF2B5EF4-FFF2-40B4-BE49-F238E27FC236}">
                <a16:creationId xmlns:a16="http://schemas.microsoft.com/office/drawing/2014/main" id="{91180F21-8854-406E-A61D-1D10E9EACF26}"/>
              </a:ext>
            </a:extLst>
          </p:cNvPr>
          <p:cNvSpPr>
            <a:spLocks noGrp="1"/>
          </p:cNvSpPr>
          <p:nvPr>
            <p:ph type="title"/>
          </p:nvPr>
        </p:nvSpPr>
        <p:spPr>
          <a:xfrm>
            <a:off x="811561" y="0"/>
            <a:ext cx="11377264" cy="913698"/>
          </a:xfrm>
          <a:ln>
            <a:noFill/>
          </a:ln>
        </p:spPr>
        <p:txBody>
          <a:bodyPr>
            <a:normAutofit/>
          </a:bodyPr>
          <a:lstStyle/>
          <a:p>
            <a:pPr marL="571500" indent="-571500">
              <a:buFont typeface="Wingdings" panose="05000000000000000000" pitchFamily="2" charset="2"/>
              <a:buChar char="v"/>
            </a:pPr>
            <a:r>
              <a:rPr lang="tr-TR" sz="3200" dirty="0" err="1"/>
              <a:t>Docker</a:t>
            </a:r>
            <a:r>
              <a:rPr lang="tr-TR" sz="3200" dirty="0"/>
              <a:t> &amp; </a:t>
            </a:r>
            <a:r>
              <a:rPr lang="tr-TR" sz="3200" dirty="0" err="1"/>
              <a:t>Docker</a:t>
            </a:r>
            <a:r>
              <a:rPr lang="tr-TR" sz="3200" dirty="0"/>
              <a:t> </a:t>
            </a:r>
            <a:r>
              <a:rPr lang="tr-TR" sz="3200" dirty="0" err="1"/>
              <a:t>Swarm</a:t>
            </a:r>
            <a:r>
              <a:rPr lang="tr-TR" sz="3200" dirty="0"/>
              <a:t> &amp; </a:t>
            </a:r>
            <a:r>
              <a:rPr lang="tr-TR" sz="3200" dirty="0" err="1"/>
              <a:t>Kubernetes</a:t>
            </a:r>
            <a:r>
              <a:rPr lang="tr-TR" sz="3200" dirty="0"/>
              <a:t> 	</a:t>
            </a:r>
            <a:endParaRPr lang="en-US" sz="3200" dirty="0"/>
          </a:p>
        </p:txBody>
      </p:sp>
      <p:pic>
        <p:nvPicPr>
          <p:cNvPr id="21" name="Picture 20">
            <a:extLst>
              <a:ext uri="{FF2B5EF4-FFF2-40B4-BE49-F238E27FC236}">
                <a16:creationId xmlns:a16="http://schemas.microsoft.com/office/drawing/2014/main" id="{2ECDB011-C6A9-4D5E-979A-186063996B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4652" y="1052736"/>
            <a:ext cx="2331549" cy="1626960"/>
          </a:xfrm>
          <a:prstGeom prst="rect">
            <a:avLst/>
          </a:prstGeom>
        </p:spPr>
      </p:pic>
      <p:pic>
        <p:nvPicPr>
          <p:cNvPr id="23" name="Picture 22">
            <a:extLst>
              <a:ext uri="{FF2B5EF4-FFF2-40B4-BE49-F238E27FC236}">
                <a16:creationId xmlns:a16="http://schemas.microsoft.com/office/drawing/2014/main" id="{1152580D-4184-48D4-B947-052B92B199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4692" y="2634724"/>
            <a:ext cx="1463816" cy="1442347"/>
          </a:xfrm>
          <a:prstGeom prst="rect">
            <a:avLst/>
          </a:prstGeom>
        </p:spPr>
      </p:pic>
      <p:pic>
        <p:nvPicPr>
          <p:cNvPr id="25" name="Picture 24">
            <a:extLst>
              <a:ext uri="{FF2B5EF4-FFF2-40B4-BE49-F238E27FC236}">
                <a16:creationId xmlns:a16="http://schemas.microsoft.com/office/drawing/2014/main" id="{8D55C74B-6CE4-46D8-94B5-BBA2DA79E2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4732" y="4509120"/>
            <a:ext cx="890056" cy="864096"/>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a:extLst>
              <a:ext uri="{FF2B5EF4-FFF2-40B4-BE49-F238E27FC236}">
                <a16:creationId xmlns:a16="http://schemas.microsoft.com/office/drawing/2014/main" id="{8A52BD6E-0225-4BCB-B12F-BEDA968E44A4}"/>
              </a:ext>
            </a:extLst>
          </p:cNvPr>
          <p:cNvSpPr>
            <a:spLocks noGrp="1"/>
          </p:cNvSpPr>
          <p:nvPr>
            <p:ph type="title"/>
          </p:nvPr>
        </p:nvSpPr>
        <p:spPr>
          <a:xfrm>
            <a:off x="811561" y="0"/>
            <a:ext cx="11377264" cy="913698"/>
          </a:xfrm>
          <a:ln>
            <a:noFill/>
          </a:ln>
        </p:spPr>
        <p:txBody>
          <a:bodyPr>
            <a:normAutofit/>
          </a:bodyPr>
          <a:lstStyle/>
          <a:p>
            <a:pPr marL="571500" indent="-571500">
              <a:buFont typeface="Wingdings" panose="05000000000000000000" pitchFamily="2" charset="2"/>
              <a:buChar char="v"/>
            </a:pPr>
            <a:r>
              <a:rPr lang="tr-TR" sz="3200" dirty="0" err="1"/>
              <a:t>Azure</a:t>
            </a:r>
            <a:r>
              <a:rPr lang="tr-TR" sz="3200" dirty="0"/>
              <a:t> </a:t>
            </a:r>
            <a:r>
              <a:rPr lang="tr-TR" sz="3200" dirty="0" err="1"/>
              <a:t>Container</a:t>
            </a:r>
            <a:r>
              <a:rPr lang="tr-TR" sz="3200" dirty="0"/>
              <a:t> </a:t>
            </a:r>
            <a:r>
              <a:rPr lang="tr-TR" sz="3200" dirty="0" err="1"/>
              <a:t>Registery</a:t>
            </a:r>
            <a:r>
              <a:rPr lang="tr-TR" sz="3200" dirty="0"/>
              <a:t> &amp; </a:t>
            </a:r>
            <a:r>
              <a:rPr lang="tr-TR" sz="3200" b="1" dirty="0" err="1"/>
              <a:t>Kubernetes</a:t>
            </a:r>
            <a:r>
              <a:rPr lang="tr-TR" sz="3200" b="1" dirty="0"/>
              <a:t> Service (AKS)</a:t>
            </a:r>
            <a:endParaRPr lang="en-US" sz="3200" dirty="0"/>
          </a:p>
        </p:txBody>
      </p:sp>
      <p:sp>
        <p:nvSpPr>
          <p:cNvPr id="12" name="Content Placeholder 13">
            <a:extLst>
              <a:ext uri="{FF2B5EF4-FFF2-40B4-BE49-F238E27FC236}">
                <a16:creationId xmlns:a16="http://schemas.microsoft.com/office/drawing/2014/main" id="{2AB8ACA7-F49F-4B7E-A215-0E0A6F9F26ED}"/>
              </a:ext>
            </a:extLst>
          </p:cNvPr>
          <p:cNvSpPr>
            <a:spLocks noGrp="1"/>
          </p:cNvSpPr>
          <p:nvPr>
            <p:ph idx="1"/>
          </p:nvPr>
        </p:nvSpPr>
        <p:spPr>
          <a:xfrm>
            <a:off x="811561" y="1412776"/>
            <a:ext cx="7875139" cy="1265313"/>
          </a:xfrm>
        </p:spPr>
        <p:txBody>
          <a:bodyPr/>
          <a:lstStyle/>
          <a:p>
            <a:pPr marL="0" indent="0">
              <a:buNone/>
            </a:pPr>
            <a:r>
              <a:rPr lang="en-US" b="1" dirty="0"/>
              <a:t>Azure Container Registry </a:t>
            </a:r>
            <a:r>
              <a:rPr lang="en-US" dirty="0"/>
              <a:t>allows you to build, store, and manage images for all types of container deployments.</a:t>
            </a:r>
          </a:p>
        </p:txBody>
      </p:sp>
      <p:pic>
        <p:nvPicPr>
          <p:cNvPr id="20" name="Picture 19">
            <a:extLst>
              <a:ext uri="{FF2B5EF4-FFF2-40B4-BE49-F238E27FC236}">
                <a16:creationId xmlns:a16="http://schemas.microsoft.com/office/drawing/2014/main" id="{0607BB86-64AD-45F1-A157-F8DFE07BF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3418" y="1268760"/>
            <a:ext cx="1140538" cy="1140538"/>
          </a:xfrm>
          <a:prstGeom prst="rect">
            <a:avLst/>
          </a:prstGeom>
        </p:spPr>
      </p:pic>
      <p:sp>
        <p:nvSpPr>
          <p:cNvPr id="23" name="Content Placeholder 13">
            <a:extLst>
              <a:ext uri="{FF2B5EF4-FFF2-40B4-BE49-F238E27FC236}">
                <a16:creationId xmlns:a16="http://schemas.microsoft.com/office/drawing/2014/main" id="{AC749396-1C85-4179-825A-0BA5715B3DE1}"/>
              </a:ext>
            </a:extLst>
          </p:cNvPr>
          <p:cNvSpPr txBox="1">
            <a:spLocks/>
          </p:cNvSpPr>
          <p:nvPr/>
        </p:nvSpPr>
        <p:spPr>
          <a:xfrm>
            <a:off x="2562623" y="3573016"/>
            <a:ext cx="7875139" cy="278130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b="1" dirty="0"/>
              <a:t>Azure Kubernetes Service (AKS) </a:t>
            </a:r>
            <a:r>
              <a:rPr lang="en-US" dirty="0"/>
              <a:t>is a managed container orchestration service, based on the open source Kubernetes system, which is available on the Microsoft Azure public cloud. An organization can use AKS to deploy, scale and manage Docker containers and container-based applications across a cluster of container hosts.</a:t>
            </a:r>
          </a:p>
        </p:txBody>
      </p:sp>
      <p:pic>
        <p:nvPicPr>
          <p:cNvPr id="31" name="Picture 30">
            <a:extLst>
              <a:ext uri="{FF2B5EF4-FFF2-40B4-BE49-F238E27FC236}">
                <a16:creationId xmlns:a16="http://schemas.microsoft.com/office/drawing/2014/main" id="{865DD9DB-9827-4B77-AA01-8D214A87E6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561" y="3861048"/>
            <a:ext cx="1524330" cy="1265313"/>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048C13AF-B633-47D9-A0F7-84CD3C176A40}"/>
              </a:ext>
            </a:extLst>
          </p:cNvPr>
          <p:cNvSpPr>
            <a:spLocks noGrp="1"/>
          </p:cNvSpPr>
          <p:nvPr>
            <p:ph type="title"/>
          </p:nvPr>
        </p:nvSpPr>
        <p:spPr>
          <a:xfrm>
            <a:off x="811561" y="0"/>
            <a:ext cx="11377264" cy="913698"/>
          </a:xfrm>
          <a:ln>
            <a:noFill/>
          </a:ln>
        </p:spPr>
        <p:txBody>
          <a:bodyPr>
            <a:normAutofit/>
          </a:bodyPr>
          <a:lstStyle/>
          <a:p>
            <a:pPr marL="571500" indent="-571500">
              <a:buFont typeface="Wingdings" panose="05000000000000000000" pitchFamily="2" charset="2"/>
              <a:buChar char="v"/>
            </a:pPr>
            <a:r>
              <a:rPr lang="tr-TR" sz="3200" dirty="0"/>
              <a:t>Simple </a:t>
            </a:r>
            <a:r>
              <a:rPr lang="tr-TR" sz="3200" dirty="0" err="1"/>
              <a:t>Workflow</a:t>
            </a:r>
            <a:endParaRPr lang="tr-TR" sz="3200" dirty="0"/>
          </a:p>
        </p:txBody>
      </p:sp>
      <p:pic>
        <p:nvPicPr>
          <p:cNvPr id="7" name="Picture 6">
            <a:extLst>
              <a:ext uri="{FF2B5EF4-FFF2-40B4-BE49-F238E27FC236}">
                <a16:creationId xmlns:a16="http://schemas.microsoft.com/office/drawing/2014/main" id="{D39DAAE0-9E0C-436A-885D-199FA7A7CB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836" y="1384013"/>
            <a:ext cx="602331" cy="964065"/>
          </a:xfrm>
          <a:prstGeom prst="rect">
            <a:avLst/>
          </a:prstGeom>
        </p:spPr>
      </p:pic>
      <p:pic>
        <p:nvPicPr>
          <p:cNvPr id="9" name="Picture 8">
            <a:extLst>
              <a:ext uri="{FF2B5EF4-FFF2-40B4-BE49-F238E27FC236}">
                <a16:creationId xmlns:a16="http://schemas.microsoft.com/office/drawing/2014/main" id="{6CEC7219-7E99-4F53-A5F7-6D7F2EAFE6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358" y="1537340"/>
            <a:ext cx="810738" cy="810738"/>
          </a:xfrm>
          <a:prstGeom prst="rect">
            <a:avLst/>
          </a:prstGeom>
        </p:spPr>
      </p:pic>
      <p:pic>
        <p:nvPicPr>
          <p:cNvPr id="10" name="Picture 9">
            <a:extLst>
              <a:ext uri="{FF2B5EF4-FFF2-40B4-BE49-F238E27FC236}">
                <a16:creationId xmlns:a16="http://schemas.microsoft.com/office/drawing/2014/main" id="{658EE849-BFB5-4AD7-B0F8-52AA2C56B0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763" y="1447621"/>
            <a:ext cx="913698" cy="913698"/>
          </a:xfrm>
          <a:prstGeom prst="rect">
            <a:avLst/>
          </a:prstGeom>
        </p:spPr>
      </p:pic>
      <p:sp>
        <p:nvSpPr>
          <p:cNvPr id="11" name="Rectangle: Rounded Corners 10">
            <a:extLst>
              <a:ext uri="{FF2B5EF4-FFF2-40B4-BE49-F238E27FC236}">
                <a16:creationId xmlns:a16="http://schemas.microsoft.com/office/drawing/2014/main" id="{DFAE8999-3189-45B2-A01A-465E0BFDFB3E}"/>
              </a:ext>
            </a:extLst>
          </p:cNvPr>
          <p:cNvSpPr/>
          <p:nvPr/>
        </p:nvSpPr>
        <p:spPr>
          <a:xfrm>
            <a:off x="4383431" y="3067884"/>
            <a:ext cx="3816424" cy="230425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a:p>
        </p:txBody>
      </p:sp>
      <p:pic>
        <p:nvPicPr>
          <p:cNvPr id="13" name="Picture 12">
            <a:extLst>
              <a:ext uri="{FF2B5EF4-FFF2-40B4-BE49-F238E27FC236}">
                <a16:creationId xmlns:a16="http://schemas.microsoft.com/office/drawing/2014/main" id="{BC564C82-6985-4DBF-B984-21B24887C0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7669" y="3887659"/>
            <a:ext cx="755782" cy="627359"/>
          </a:xfrm>
          <a:prstGeom prst="rect">
            <a:avLst/>
          </a:prstGeom>
        </p:spPr>
      </p:pic>
      <p:sp>
        <p:nvSpPr>
          <p:cNvPr id="29" name="Rectangle: Diagonal Corners Rounded 28">
            <a:extLst>
              <a:ext uri="{FF2B5EF4-FFF2-40B4-BE49-F238E27FC236}">
                <a16:creationId xmlns:a16="http://schemas.microsoft.com/office/drawing/2014/main" id="{244B9CB9-5BA9-433A-88DA-2E93693CB3D1}"/>
              </a:ext>
            </a:extLst>
          </p:cNvPr>
          <p:cNvSpPr/>
          <p:nvPr/>
        </p:nvSpPr>
        <p:spPr>
          <a:xfrm>
            <a:off x="5680853" y="4021319"/>
            <a:ext cx="648072"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sp>
        <p:nvSpPr>
          <p:cNvPr id="31" name="Rectangle: Diagonal Corners Rounded 30">
            <a:extLst>
              <a:ext uri="{FF2B5EF4-FFF2-40B4-BE49-F238E27FC236}">
                <a16:creationId xmlns:a16="http://schemas.microsoft.com/office/drawing/2014/main" id="{69505C8D-5740-4960-B810-8EC7F1E49D1B}"/>
              </a:ext>
            </a:extLst>
          </p:cNvPr>
          <p:cNvSpPr/>
          <p:nvPr/>
        </p:nvSpPr>
        <p:spPr>
          <a:xfrm>
            <a:off x="7140169" y="4021319"/>
            <a:ext cx="648072"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sp>
        <p:nvSpPr>
          <p:cNvPr id="35" name="Rectangle: Diagonal Corners Rounded 34">
            <a:extLst>
              <a:ext uri="{FF2B5EF4-FFF2-40B4-BE49-F238E27FC236}">
                <a16:creationId xmlns:a16="http://schemas.microsoft.com/office/drawing/2014/main" id="{F9261D1F-BDBF-4187-8D2E-D0755727CA3F}"/>
              </a:ext>
            </a:extLst>
          </p:cNvPr>
          <p:cNvSpPr/>
          <p:nvPr/>
        </p:nvSpPr>
        <p:spPr>
          <a:xfrm>
            <a:off x="5680853" y="3427924"/>
            <a:ext cx="549985"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pic>
        <p:nvPicPr>
          <p:cNvPr id="36" name="Picture 35">
            <a:extLst>
              <a:ext uri="{FF2B5EF4-FFF2-40B4-BE49-F238E27FC236}">
                <a16:creationId xmlns:a16="http://schemas.microsoft.com/office/drawing/2014/main" id="{1DD9A09C-CE7B-49F5-963A-9F44BEB0B8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692" y="3472594"/>
            <a:ext cx="288032" cy="288032"/>
          </a:xfrm>
          <a:prstGeom prst="rect">
            <a:avLst/>
          </a:prstGeom>
        </p:spPr>
      </p:pic>
      <p:sp>
        <p:nvSpPr>
          <p:cNvPr id="37" name="Rectangle: Diagonal Corners Rounded 36">
            <a:extLst>
              <a:ext uri="{FF2B5EF4-FFF2-40B4-BE49-F238E27FC236}">
                <a16:creationId xmlns:a16="http://schemas.microsoft.com/office/drawing/2014/main" id="{62C2A9CA-2E00-4EAB-AAAE-8DA545CFFC69}"/>
              </a:ext>
            </a:extLst>
          </p:cNvPr>
          <p:cNvSpPr/>
          <p:nvPr/>
        </p:nvSpPr>
        <p:spPr>
          <a:xfrm>
            <a:off x="7140169" y="3427924"/>
            <a:ext cx="628916"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pic>
        <p:nvPicPr>
          <p:cNvPr id="38" name="Picture 37">
            <a:extLst>
              <a:ext uri="{FF2B5EF4-FFF2-40B4-BE49-F238E27FC236}">
                <a16:creationId xmlns:a16="http://schemas.microsoft.com/office/drawing/2014/main" id="{F31BB1D1-3761-4DFE-82C4-F698112A78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17799" y="3463928"/>
            <a:ext cx="288032" cy="288032"/>
          </a:xfrm>
          <a:prstGeom prst="rect">
            <a:avLst/>
          </a:prstGeom>
        </p:spPr>
      </p:pic>
      <p:sp>
        <p:nvSpPr>
          <p:cNvPr id="43" name="Rectangle: Diagonal Corners Rounded 42">
            <a:extLst>
              <a:ext uri="{FF2B5EF4-FFF2-40B4-BE49-F238E27FC236}">
                <a16:creationId xmlns:a16="http://schemas.microsoft.com/office/drawing/2014/main" id="{7777F12A-26C6-4858-B2BF-15CD52E2CBA2}"/>
              </a:ext>
            </a:extLst>
          </p:cNvPr>
          <p:cNvSpPr/>
          <p:nvPr/>
        </p:nvSpPr>
        <p:spPr>
          <a:xfrm>
            <a:off x="5687035" y="4622906"/>
            <a:ext cx="641890"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sp>
        <p:nvSpPr>
          <p:cNvPr id="45" name="Rectangle: Diagonal Corners Rounded 44">
            <a:extLst>
              <a:ext uri="{FF2B5EF4-FFF2-40B4-BE49-F238E27FC236}">
                <a16:creationId xmlns:a16="http://schemas.microsoft.com/office/drawing/2014/main" id="{7F4DE41A-EBFB-4488-B8DC-9FDC906F129E}"/>
              </a:ext>
            </a:extLst>
          </p:cNvPr>
          <p:cNvSpPr/>
          <p:nvPr/>
        </p:nvSpPr>
        <p:spPr>
          <a:xfrm>
            <a:off x="7146351" y="4622906"/>
            <a:ext cx="641890" cy="360041"/>
          </a:xfrm>
          <a:prstGeom prst="round2DiagRect">
            <a:avLst/>
          </a:prstGeom>
          <a:ln>
            <a:solidFill>
              <a:srgbClr val="260B33"/>
            </a:solidFill>
          </a:ln>
        </p:spPr>
        <p:style>
          <a:lnRef idx="2">
            <a:schemeClr val="accent4"/>
          </a:lnRef>
          <a:fillRef idx="1">
            <a:schemeClr val="lt1"/>
          </a:fillRef>
          <a:effectRef idx="0">
            <a:schemeClr val="accent4"/>
          </a:effectRef>
          <a:fontRef idx="minor">
            <a:schemeClr val="dk1"/>
          </a:fontRef>
        </p:style>
        <p:txBody>
          <a:bodyPr rtlCol="0" anchor="ctr"/>
          <a:lstStyle/>
          <a:p>
            <a:r>
              <a:rPr lang="tr-TR" sz="1400" dirty="0" err="1"/>
              <a:t>Pod</a:t>
            </a:r>
            <a:endParaRPr lang="tr-TR" sz="2400" dirty="0"/>
          </a:p>
        </p:txBody>
      </p:sp>
      <p:pic>
        <p:nvPicPr>
          <p:cNvPr id="50" name="Picture 49">
            <a:extLst>
              <a:ext uri="{FF2B5EF4-FFF2-40B4-BE49-F238E27FC236}">
                <a16:creationId xmlns:a16="http://schemas.microsoft.com/office/drawing/2014/main" id="{155F77C5-879B-4801-9958-E5A816C98A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5867" y="4063679"/>
            <a:ext cx="260648" cy="260648"/>
          </a:xfrm>
          <a:prstGeom prst="rect">
            <a:avLst/>
          </a:prstGeom>
        </p:spPr>
      </p:pic>
      <p:pic>
        <p:nvPicPr>
          <p:cNvPr id="51" name="Picture 50">
            <a:extLst>
              <a:ext uri="{FF2B5EF4-FFF2-40B4-BE49-F238E27FC236}">
                <a16:creationId xmlns:a16="http://schemas.microsoft.com/office/drawing/2014/main" id="{3A9198CC-8FF8-4B84-9D98-559565BB68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45183" y="4063679"/>
            <a:ext cx="260648" cy="260648"/>
          </a:xfrm>
          <a:prstGeom prst="rect">
            <a:avLst/>
          </a:prstGeom>
        </p:spPr>
      </p:pic>
      <p:pic>
        <p:nvPicPr>
          <p:cNvPr id="53" name="Picture 52">
            <a:extLst>
              <a:ext uri="{FF2B5EF4-FFF2-40B4-BE49-F238E27FC236}">
                <a16:creationId xmlns:a16="http://schemas.microsoft.com/office/drawing/2014/main" id="{F882863E-2E27-418D-B22E-54CD0690EF6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30838" y="4695507"/>
            <a:ext cx="215677" cy="214838"/>
          </a:xfrm>
          <a:prstGeom prst="rect">
            <a:avLst/>
          </a:prstGeom>
        </p:spPr>
      </p:pic>
      <p:pic>
        <p:nvPicPr>
          <p:cNvPr id="54" name="Picture 53">
            <a:extLst>
              <a:ext uri="{FF2B5EF4-FFF2-40B4-BE49-F238E27FC236}">
                <a16:creationId xmlns:a16="http://schemas.microsoft.com/office/drawing/2014/main" id="{1020288A-8B63-4086-86C4-62B66CD62C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90154" y="4695507"/>
            <a:ext cx="215677" cy="214838"/>
          </a:xfrm>
          <a:prstGeom prst="rect">
            <a:avLst/>
          </a:prstGeom>
        </p:spPr>
      </p:pic>
      <p:pic>
        <p:nvPicPr>
          <p:cNvPr id="62" name="Picture 61">
            <a:extLst>
              <a:ext uri="{FF2B5EF4-FFF2-40B4-BE49-F238E27FC236}">
                <a16:creationId xmlns:a16="http://schemas.microsoft.com/office/drawing/2014/main" id="{CA41745F-B27C-4A85-A251-B2E4EABFFC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9281" y="3117093"/>
            <a:ext cx="670872" cy="670872"/>
          </a:xfrm>
          <a:prstGeom prst="rect">
            <a:avLst/>
          </a:prstGeom>
        </p:spPr>
      </p:pic>
      <p:pic>
        <p:nvPicPr>
          <p:cNvPr id="64" name="Picture 63">
            <a:extLst>
              <a:ext uri="{FF2B5EF4-FFF2-40B4-BE49-F238E27FC236}">
                <a16:creationId xmlns:a16="http://schemas.microsoft.com/office/drawing/2014/main" id="{3CC50CA7-10B6-443A-86B7-D0CF5684275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59003" y="1620263"/>
            <a:ext cx="1158866" cy="608404"/>
          </a:xfrm>
          <a:prstGeom prst="rect">
            <a:avLst/>
          </a:prstGeom>
        </p:spPr>
      </p:pic>
      <p:pic>
        <p:nvPicPr>
          <p:cNvPr id="65" name="Picture 64">
            <a:extLst>
              <a:ext uri="{FF2B5EF4-FFF2-40B4-BE49-F238E27FC236}">
                <a16:creationId xmlns:a16="http://schemas.microsoft.com/office/drawing/2014/main" id="{6A39EA7C-6825-4FC7-A007-ABED2F458D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1331" y="4509338"/>
            <a:ext cx="670872" cy="670872"/>
          </a:xfrm>
          <a:prstGeom prst="rect">
            <a:avLst/>
          </a:prstGeom>
        </p:spPr>
      </p:pic>
      <p:pic>
        <p:nvPicPr>
          <p:cNvPr id="67" name="Picture 66">
            <a:extLst>
              <a:ext uri="{FF2B5EF4-FFF2-40B4-BE49-F238E27FC236}">
                <a16:creationId xmlns:a16="http://schemas.microsoft.com/office/drawing/2014/main" id="{1FD7D731-7D31-47C7-ADA3-7FE0F94F2AA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91435" y="3312226"/>
            <a:ext cx="436258" cy="580887"/>
          </a:xfrm>
          <a:prstGeom prst="rect">
            <a:avLst/>
          </a:prstGeom>
        </p:spPr>
      </p:pic>
      <p:pic>
        <p:nvPicPr>
          <p:cNvPr id="69" name="Picture 68">
            <a:extLst>
              <a:ext uri="{FF2B5EF4-FFF2-40B4-BE49-F238E27FC236}">
                <a16:creationId xmlns:a16="http://schemas.microsoft.com/office/drawing/2014/main" id="{D655D793-7232-4794-818A-65D7AD9DE6B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35507" y="4000430"/>
            <a:ext cx="436258" cy="401816"/>
          </a:xfrm>
          <a:prstGeom prst="rect">
            <a:avLst/>
          </a:prstGeom>
        </p:spPr>
      </p:pic>
      <p:pic>
        <p:nvPicPr>
          <p:cNvPr id="71" name="Picture 70">
            <a:extLst>
              <a:ext uri="{FF2B5EF4-FFF2-40B4-BE49-F238E27FC236}">
                <a16:creationId xmlns:a16="http://schemas.microsoft.com/office/drawing/2014/main" id="{3B268796-B947-4AE8-B46A-C9B3F4E688C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91435" y="4509338"/>
            <a:ext cx="551576" cy="551576"/>
          </a:xfrm>
          <a:prstGeom prst="rect">
            <a:avLst/>
          </a:prstGeom>
        </p:spPr>
      </p:pic>
      <p:cxnSp>
        <p:nvCxnSpPr>
          <p:cNvPr id="74" name="Straight Arrow Connector 73">
            <a:extLst>
              <a:ext uri="{FF2B5EF4-FFF2-40B4-BE49-F238E27FC236}">
                <a16:creationId xmlns:a16="http://schemas.microsoft.com/office/drawing/2014/main" id="{A431BCFF-3114-4EF4-BE6E-AD03AC4D5AAE}"/>
              </a:ext>
            </a:extLst>
          </p:cNvPr>
          <p:cNvCxnSpPr/>
          <p:nvPr/>
        </p:nvCxnSpPr>
        <p:spPr>
          <a:xfrm>
            <a:off x="1701924" y="1958719"/>
            <a:ext cx="10081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28CD7C65-1266-4C97-9820-C901C0366088}"/>
              </a:ext>
            </a:extLst>
          </p:cNvPr>
          <p:cNvCxnSpPr/>
          <p:nvPr/>
        </p:nvCxnSpPr>
        <p:spPr>
          <a:xfrm>
            <a:off x="3879375" y="1931413"/>
            <a:ext cx="10081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Straight Arrow Connector 75">
            <a:extLst>
              <a:ext uri="{FF2B5EF4-FFF2-40B4-BE49-F238E27FC236}">
                <a16:creationId xmlns:a16="http://schemas.microsoft.com/office/drawing/2014/main" id="{49F5731B-A835-482C-9E60-60E3388F28FA}"/>
              </a:ext>
            </a:extLst>
          </p:cNvPr>
          <p:cNvCxnSpPr>
            <a:cxnSpLocks/>
          </p:cNvCxnSpPr>
          <p:nvPr/>
        </p:nvCxnSpPr>
        <p:spPr>
          <a:xfrm>
            <a:off x="5580551" y="2316381"/>
            <a:ext cx="0" cy="68057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B4665E39-15D8-4E65-BDD6-0BB406F36065}"/>
              </a:ext>
            </a:extLst>
          </p:cNvPr>
          <p:cNvCxnSpPr>
            <a:cxnSpLocks/>
          </p:cNvCxnSpPr>
          <p:nvPr/>
        </p:nvCxnSpPr>
        <p:spPr>
          <a:xfrm>
            <a:off x="7334303" y="2316381"/>
            <a:ext cx="4133" cy="68057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3" name="Straight Arrow Connector 82">
            <a:extLst>
              <a:ext uri="{FF2B5EF4-FFF2-40B4-BE49-F238E27FC236}">
                <a16:creationId xmlns:a16="http://schemas.microsoft.com/office/drawing/2014/main" id="{25D143C9-72B4-4A37-B406-AB71B3EA48C3}"/>
              </a:ext>
            </a:extLst>
          </p:cNvPr>
          <p:cNvCxnSpPr>
            <a:cxnSpLocks/>
          </p:cNvCxnSpPr>
          <p:nvPr/>
        </p:nvCxnSpPr>
        <p:spPr>
          <a:xfrm flipH="1">
            <a:off x="8038628" y="3616610"/>
            <a:ext cx="1364082"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6" name="Straight Arrow Connector 85">
            <a:extLst>
              <a:ext uri="{FF2B5EF4-FFF2-40B4-BE49-F238E27FC236}">
                <a16:creationId xmlns:a16="http://schemas.microsoft.com/office/drawing/2014/main" id="{73622852-CEB8-4544-A5E5-BB0A09F1A3FD}"/>
              </a:ext>
            </a:extLst>
          </p:cNvPr>
          <p:cNvCxnSpPr>
            <a:cxnSpLocks/>
          </p:cNvCxnSpPr>
          <p:nvPr/>
        </p:nvCxnSpPr>
        <p:spPr>
          <a:xfrm flipH="1">
            <a:off x="8038628" y="4194003"/>
            <a:ext cx="1364082"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E52E6ECB-D0C6-4609-82DD-E504D34C8D2A}"/>
              </a:ext>
            </a:extLst>
          </p:cNvPr>
          <p:cNvCxnSpPr>
            <a:cxnSpLocks/>
          </p:cNvCxnSpPr>
          <p:nvPr/>
        </p:nvCxnSpPr>
        <p:spPr>
          <a:xfrm flipH="1">
            <a:off x="8038628" y="4797152"/>
            <a:ext cx="1364082"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8" name="Straight Arrow Connector 87">
            <a:extLst>
              <a:ext uri="{FF2B5EF4-FFF2-40B4-BE49-F238E27FC236}">
                <a16:creationId xmlns:a16="http://schemas.microsoft.com/office/drawing/2014/main" id="{CBB3AA0B-7B51-4341-991B-805440476E63}"/>
              </a:ext>
            </a:extLst>
          </p:cNvPr>
          <p:cNvCxnSpPr>
            <a:cxnSpLocks/>
          </p:cNvCxnSpPr>
          <p:nvPr/>
        </p:nvCxnSpPr>
        <p:spPr>
          <a:xfrm flipH="1">
            <a:off x="2516812" y="3472594"/>
            <a:ext cx="1777400"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0" name="Straight Arrow Connector 89">
            <a:extLst>
              <a:ext uri="{FF2B5EF4-FFF2-40B4-BE49-F238E27FC236}">
                <a16:creationId xmlns:a16="http://schemas.microsoft.com/office/drawing/2014/main" id="{3FBA3140-EEEB-44CF-AEEA-6E50E233C8BD}"/>
              </a:ext>
            </a:extLst>
          </p:cNvPr>
          <p:cNvCxnSpPr>
            <a:cxnSpLocks/>
          </p:cNvCxnSpPr>
          <p:nvPr/>
        </p:nvCxnSpPr>
        <p:spPr>
          <a:xfrm flipH="1">
            <a:off x="2516812" y="4910345"/>
            <a:ext cx="1777400"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91" name="Content Placeholder 13">
            <a:extLst>
              <a:ext uri="{FF2B5EF4-FFF2-40B4-BE49-F238E27FC236}">
                <a16:creationId xmlns:a16="http://schemas.microsoft.com/office/drawing/2014/main" id="{C1462F2A-8C7D-4D77-9A54-9E2B8442DAEE}"/>
              </a:ext>
            </a:extLst>
          </p:cNvPr>
          <p:cNvSpPr txBox="1">
            <a:spLocks/>
          </p:cNvSpPr>
          <p:nvPr/>
        </p:nvSpPr>
        <p:spPr>
          <a:xfrm>
            <a:off x="901779" y="2432654"/>
            <a:ext cx="670941"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a:t>Dev</a:t>
            </a:r>
            <a:endParaRPr lang="en-US" sz="1600" dirty="0"/>
          </a:p>
        </p:txBody>
      </p:sp>
      <p:sp>
        <p:nvSpPr>
          <p:cNvPr id="92" name="Content Placeholder 13">
            <a:extLst>
              <a:ext uri="{FF2B5EF4-FFF2-40B4-BE49-F238E27FC236}">
                <a16:creationId xmlns:a16="http://schemas.microsoft.com/office/drawing/2014/main" id="{D5219FBA-DEE2-4DAB-B106-93D07A3D8B84}"/>
              </a:ext>
            </a:extLst>
          </p:cNvPr>
          <p:cNvSpPr txBox="1">
            <a:spLocks/>
          </p:cNvSpPr>
          <p:nvPr/>
        </p:nvSpPr>
        <p:spPr>
          <a:xfrm>
            <a:off x="2949256" y="2431134"/>
            <a:ext cx="670941" cy="288031"/>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tr-TR" sz="1600" b="1" dirty="0"/>
              <a:t>Git</a:t>
            </a:r>
            <a:endParaRPr lang="en-US" sz="1600" dirty="0"/>
          </a:p>
        </p:txBody>
      </p:sp>
      <p:sp>
        <p:nvSpPr>
          <p:cNvPr id="93" name="Content Placeholder 13">
            <a:extLst>
              <a:ext uri="{FF2B5EF4-FFF2-40B4-BE49-F238E27FC236}">
                <a16:creationId xmlns:a16="http://schemas.microsoft.com/office/drawing/2014/main" id="{06965657-9FA4-4B16-802F-26E2F7A91375}"/>
              </a:ext>
            </a:extLst>
          </p:cNvPr>
          <p:cNvSpPr txBox="1">
            <a:spLocks/>
          </p:cNvSpPr>
          <p:nvPr/>
        </p:nvSpPr>
        <p:spPr>
          <a:xfrm>
            <a:off x="4292030" y="1283069"/>
            <a:ext cx="2450994" cy="37309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tr-TR" sz="1200" b="1" dirty="0" err="1"/>
              <a:t>Azure</a:t>
            </a:r>
            <a:r>
              <a:rPr lang="tr-TR" sz="1200" b="1" dirty="0"/>
              <a:t> </a:t>
            </a:r>
            <a:r>
              <a:rPr lang="tr-TR" sz="1200" b="1" dirty="0" err="1"/>
              <a:t>Container</a:t>
            </a:r>
            <a:r>
              <a:rPr lang="tr-TR" sz="1200" b="1" dirty="0"/>
              <a:t> </a:t>
            </a:r>
            <a:r>
              <a:rPr lang="tr-TR" sz="1200" b="1" dirty="0" err="1"/>
              <a:t>Registry</a:t>
            </a:r>
            <a:endParaRPr lang="en-US" sz="1200" dirty="0"/>
          </a:p>
        </p:txBody>
      </p:sp>
      <p:sp>
        <p:nvSpPr>
          <p:cNvPr id="94" name="Content Placeholder 13">
            <a:extLst>
              <a:ext uri="{FF2B5EF4-FFF2-40B4-BE49-F238E27FC236}">
                <a16:creationId xmlns:a16="http://schemas.microsoft.com/office/drawing/2014/main" id="{ABE02B2C-EB63-423E-A46B-B8B7E18416EA}"/>
              </a:ext>
            </a:extLst>
          </p:cNvPr>
          <p:cNvSpPr txBox="1">
            <a:spLocks/>
          </p:cNvSpPr>
          <p:nvPr/>
        </p:nvSpPr>
        <p:spPr>
          <a:xfrm>
            <a:off x="7657155" y="1772170"/>
            <a:ext cx="1303024" cy="37309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tr-TR" sz="1200" b="1" dirty="0" err="1"/>
              <a:t>Azure</a:t>
            </a:r>
            <a:r>
              <a:rPr lang="tr-TR" sz="1200" b="1" dirty="0"/>
              <a:t> AD</a:t>
            </a:r>
            <a:endParaRPr lang="en-US" sz="1200" dirty="0"/>
          </a:p>
        </p:txBody>
      </p:sp>
      <p:sp>
        <p:nvSpPr>
          <p:cNvPr id="95" name="Content Placeholder 13">
            <a:extLst>
              <a:ext uri="{FF2B5EF4-FFF2-40B4-BE49-F238E27FC236}">
                <a16:creationId xmlns:a16="http://schemas.microsoft.com/office/drawing/2014/main" id="{3F892766-6679-4919-BDD0-3CE573866AC3}"/>
              </a:ext>
            </a:extLst>
          </p:cNvPr>
          <p:cNvSpPr txBox="1">
            <a:spLocks/>
          </p:cNvSpPr>
          <p:nvPr/>
        </p:nvSpPr>
        <p:spPr>
          <a:xfrm>
            <a:off x="4586521" y="3125677"/>
            <a:ext cx="755774" cy="37309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tr-TR" sz="1600" b="1" dirty="0"/>
              <a:t>AKS</a:t>
            </a:r>
            <a:endParaRPr lang="en-US" sz="1600" dirty="0"/>
          </a:p>
        </p:txBody>
      </p:sp>
      <p:sp>
        <p:nvSpPr>
          <p:cNvPr id="96" name="Content Placeholder 13">
            <a:extLst>
              <a:ext uri="{FF2B5EF4-FFF2-40B4-BE49-F238E27FC236}">
                <a16:creationId xmlns:a16="http://schemas.microsoft.com/office/drawing/2014/main" id="{AEA97209-CDDA-4791-A5AD-8A540827CBAF}"/>
              </a:ext>
            </a:extLst>
          </p:cNvPr>
          <p:cNvSpPr txBox="1">
            <a:spLocks/>
          </p:cNvSpPr>
          <p:nvPr/>
        </p:nvSpPr>
        <p:spPr>
          <a:xfrm>
            <a:off x="1656512" y="3800282"/>
            <a:ext cx="950201" cy="373098"/>
          </a:xfrm>
          <a:prstGeom prst="rect">
            <a:avLst/>
          </a:prstGeom>
        </p:spPr>
        <p:txBody>
          <a:bodyPr vert="horz" lIns="91440" tIns="45720" rIns="91440" bIns="45720" rtlCol="0">
            <a:normAutofit fontScale="77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tr-TR" sz="1600" b="1" dirty="0"/>
              <a:t>Web Access</a:t>
            </a:r>
            <a:endParaRPr lang="en-US" sz="1600" dirty="0"/>
          </a:p>
        </p:txBody>
      </p:sp>
      <p:sp>
        <p:nvSpPr>
          <p:cNvPr id="97" name="Content Placeholder 13">
            <a:extLst>
              <a:ext uri="{FF2B5EF4-FFF2-40B4-BE49-F238E27FC236}">
                <a16:creationId xmlns:a16="http://schemas.microsoft.com/office/drawing/2014/main" id="{09EBEE37-6A4B-4EE9-A512-E7755D5CFB34}"/>
              </a:ext>
            </a:extLst>
          </p:cNvPr>
          <p:cNvSpPr txBox="1">
            <a:spLocks/>
          </p:cNvSpPr>
          <p:nvPr/>
        </p:nvSpPr>
        <p:spPr>
          <a:xfrm>
            <a:off x="1572720" y="5205374"/>
            <a:ext cx="1177434" cy="373098"/>
          </a:xfrm>
          <a:prstGeom prst="rect">
            <a:avLst/>
          </a:prstGeom>
        </p:spPr>
        <p:txBody>
          <a:bodyPr vert="horz" lIns="91440" tIns="45720" rIns="91440" bIns="45720" rtlCol="0">
            <a:normAutofit fontScale="77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tr-TR" sz="1600" b="1" dirty="0" err="1"/>
              <a:t>Admin</a:t>
            </a:r>
            <a:r>
              <a:rPr lang="tr-TR" sz="1600" b="1" dirty="0"/>
              <a:t> Access</a:t>
            </a:r>
            <a:endParaRPr lang="en-US" sz="1600" dirty="0"/>
          </a:p>
        </p:txBody>
      </p:sp>
      <p:cxnSp>
        <p:nvCxnSpPr>
          <p:cNvPr id="99" name="Straight Arrow Connector 98">
            <a:extLst>
              <a:ext uri="{FF2B5EF4-FFF2-40B4-BE49-F238E27FC236}">
                <a16:creationId xmlns:a16="http://schemas.microsoft.com/office/drawing/2014/main" id="{6558BEF1-9B1B-43FC-8877-17EE77EC461B}"/>
              </a:ext>
            </a:extLst>
          </p:cNvPr>
          <p:cNvCxnSpPr/>
          <p:nvPr/>
        </p:nvCxnSpPr>
        <p:spPr>
          <a:xfrm>
            <a:off x="5999066" y="6021288"/>
            <a:ext cx="10081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Straight Connector 100">
            <a:extLst>
              <a:ext uri="{FF2B5EF4-FFF2-40B4-BE49-F238E27FC236}">
                <a16:creationId xmlns:a16="http://schemas.microsoft.com/office/drawing/2014/main" id="{B8550DDC-29A8-4561-B1A9-DA5A0D237D1F}"/>
              </a:ext>
            </a:extLst>
          </p:cNvPr>
          <p:cNvCxnSpPr>
            <a:stCxn id="43" idx="1"/>
          </p:cNvCxnSpPr>
          <p:nvPr/>
        </p:nvCxnSpPr>
        <p:spPr>
          <a:xfrm flipH="1">
            <a:off x="6004889" y="4982947"/>
            <a:ext cx="3091" cy="1038341"/>
          </a:xfrm>
          <a:prstGeom prst="line">
            <a:avLst/>
          </a:prstGeom>
        </p:spPr>
        <p:style>
          <a:lnRef idx="3">
            <a:schemeClr val="accent1"/>
          </a:lnRef>
          <a:fillRef idx="0">
            <a:schemeClr val="accent1"/>
          </a:fillRef>
          <a:effectRef idx="2">
            <a:schemeClr val="accent1"/>
          </a:effectRef>
          <a:fontRef idx="minor">
            <a:schemeClr val="tx1"/>
          </a:fontRef>
        </p:style>
      </p:cxnSp>
      <p:pic>
        <p:nvPicPr>
          <p:cNvPr id="106" name="Picture 105">
            <a:extLst>
              <a:ext uri="{FF2B5EF4-FFF2-40B4-BE49-F238E27FC236}">
                <a16:creationId xmlns:a16="http://schemas.microsoft.com/office/drawing/2014/main" id="{EACE0982-7E09-4B53-9E35-A07D439F40A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09871" y="5502117"/>
            <a:ext cx="1790900" cy="1210068"/>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5AF6F1D5-6EC9-4EA5-A4C1-5F3195BD1D08}"/>
              </a:ext>
            </a:extLst>
          </p:cNvPr>
          <p:cNvSpPr>
            <a:spLocks noGrp="1"/>
          </p:cNvSpPr>
          <p:nvPr>
            <p:ph type="title"/>
          </p:nvPr>
        </p:nvSpPr>
        <p:spPr>
          <a:xfrm>
            <a:off x="811561" y="0"/>
            <a:ext cx="11377264" cy="913698"/>
          </a:xfrm>
          <a:ln>
            <a:noFill/>
          </a:ln>
        </p:spPr>
        <p:txBody>
          <a:bodyPr>
            <a:normAutofit/>
          </a:bodyPr>
          <a:lstStyle/>
          <a:p>
            <a:pPr marL="571500" indent="-571500">
              <a:buFont typeface="Wingdings" panose="05000000000000000000" pitchFamily="2" charset="2"/>
              <a:buChar char="v"/>
            </a:pPr>
            <a:r>
              <a:rPr lang="tr-TR" sz="3200" dirty="0"/>
              <a:t>Demo - </a:t>
            </a:r>
            <a:r>
              <a:rPr lang="tr-TR" sz="3200" dirty="0" err="1"/>
              <a:t>Dockerize</a:t>
            </a:r>
            <a:r>
              <a:rPr lang="tr-TR" sz="3200" dirty="0"/>
              <a:t> an Asp.net </a:t>
            </a:r>
            <a:r>
              <a:rPr lang="tr-TR" sz="3200" dirty="0" err="1"/>
              <a:t>Core</a:t>
            </a:r>
            <a:r>
              <a:rPr lang="tr-TR" sz="3200" dirty="0"/>
              <a:t> </a:t>
            </a:r>
            <a:r>
              <a:rPr lang="tr-TR" sz="3200" dirty="0" err="1"/>
              <a:t>application</a:t>
            </a:r>
            <a:endParaRPr lang="tr-TR" sz="3200" dirty="0"/>
          </a:p>
        </p:txBody>
      </p:sp>
      <p:sp>
        <p:nvSpPr>
          <p:cNvPr id="6" name="Content Placeholder 2">
            <a:extLst>
              <a:ext uri="{FF2B5EF4-FFF2-40B4-BE49-F238E27FC236}">
                <a16:creationId xmlns:a16="http://schemas.microsoft.com/office/drawing/2014/main" id="{2C0233C7-98DB-48CC-8423-B4BD00A3EFBC}"/>
              </a:ext>
            </a:extLst>
          </p:cNvPr>
          <p:cNvSpPr txBox="1">
            <a:spLocks/>
          </p:cNvSpPr>
          <p:nvPr/>
        </p:nvSpPr>
        <p:spPr>
          <a:xfrm>
            <a:off x="909836" y="1484784"/>
            <a:ext cx="6264696" cy="5112568"/>
          </a:xfrm>
          <a:prstGeom prst="rect">
            <a:avLst/>
          </a:prstGeom>
        </p:spPr>
        <p:txBody>
          <a:bodyPr>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tr-TR" dirty="0" err="1"/>
              <a:t>Docker</a:t>
            </a:r>
            <a:r>
              <a:rPr lang="tr-TR" dirty="0"/>
              <a:t> File </a:t>
            </a:r>
            <a:r>
              <a:rPr lang="tr-TR" dirty="0" err="1"/>
              <a:t>creation</a:t>
            </a:r>
            <a:endParaRPr lang="tr-TR" dirty="0"/>
          </a:p>
          <a:p>
            <a:pPr lvl="1"/>
            <a:r>
              <a:rPr lang="tr-TR" dirty="0"/>
              <a:t>How </a:t>
            </a:r>
            <a:r>
              <a:rPr lang="tr-TR" dirty="0" err="1"/>
              <a:t>to</a:t>
            </a:r>
            <a:r>
              <a:rPr lang="tr-TR" dirty="0"/>
              <a:t> </a:t>
            </a:r>
            <a:r>
              <a:rPr lang="tr-TR" dirty="0" err="1"/>
              <a:t>find</a:t>
            </a:r>
            <a:r>
              <a:rPr lang="tr-TR" dirty="0"/>
              <a:t> Runtime?</a:t>
            </a:r>
          </a:p>
          <a:p>
            <a:pPr lvl="1"/>
            <a:r>
              <a:rPr lang="tr-TR" dirty="0" err="1"/>
              <a:t>Expose</a:t>
            </a:r>
            <a:r>
              <a:rPr lang="tr-TR" dirty="0"/>
              <a:t> </a:t>
            </a:r>
            <a:r>
              <a:rPr lang="tr-TR" dirty="0">
                <a:latin typeface="Arial" panose="020B0604020202020204" pitchFamily="34" charset="0"/>
                <a:cs typeface="Arial" panose="020B0604020202020204" pitchFamily="34" charset="0"/>
              </a:rPr>
              <a:t>80</a:t>
            </a:r>
            <a:r>
              <a:rPr lang="tr-TR" dirty="0"/>
              <a:t> Port</a:t>
            </a:r>
          </a:p>
          <a:p>
            <a:pPr lvl="1"/>
            <a:r>
              <a:rPr lang="tr-TR" dirty="0" err="1"/>
              <a:t>Build</a:t>
            </a:r>
            <a:r>
              <a:rPr lang="tr-TR" dirty="0"/>
              <a:t> &amp; Run</a:t>
            </a:r>
          </a:p>
          <a:p>
            <a:r>
              <a:rPr lang="tr-TR" dirty="0" err="1"/>
              <a:t>Useful</a:t>
            </a:r>
            <a:r>
              <a:rPr lang="tr-TR" dirty="0"/>
              <a:t> </a:t>
            </a:r>
            <a:r>
              <a:rPr lang="tr-TR" dirty="0" err="1"/>
              <a:t>docker</a:t>
            </a:r>
            <a:r>
              <a:rPr lang="tr-TR" dirty="0"/>
              <a:t> </a:t>
            </a:r>
            <a:r>
              <a:rPr lang="tr-TR" dirty="0" err="1"/>
              <a:t>commands</a:t>
            </a:r>
            <a:endParaRPr lang="tr-TR" dirty="0"/>
          </a:p>
          <a:p>
            <a:pPr lvl="1"/>
            <a:r>
              <a:rPr lang="tr-TR" dirty="0"/>
              <a:t>D</a:t>
            </a:r>
            <a:r>
              <a:rPr lang="en-US" dirty="0" err="1"/>
              <a:t>ownload</a:t>
            </a:r>
            <a:r>
              <a:rPr lang="en-US" dirty="0"/>
              <a:t> a image from Docker Hub registry</a:t>
            </a:r>
            <a:endParaRPr lang="tr-TR" dirty="0"/>
          </a:p>
          <a:p>
            <a:pPr lvl="1"/>
            <a:r>
              <a:rPr lang="tr-TR" dirty="0" err="1"/>
              <a:t>List</a:t>
            </a:r>
            <a:r>
              <a:rPr lang="tr-TR" dirty="0"/>
              <a:t> </a:t>
            </a:r>
            <a:r>
              <a:rPr lang="tr-TR" dirty="0" err="1"/>
              <a:t>containers</a:t>
            </a:r>
            <a:endParaRPr lang="tr-TR" dirty="0"/>
          </a:p>
          <a:p>
            <a:pPr lvl="1"/>
            <a:r>
              <a:rPr lang="tr-TR" dirty="0" err="1"/>
              <a:t>List</a:t>
            </a:r>
            <a:r>
              <a:rPr lang="tr-TR" dirty="0"/>
              <a:t> </a:t>
            </a:r>
            <a:r>
              <a:rPr lang="tr-TR" dirty="0" err="1"/>
              <a:t>local</a:t>
            </a:r>
            <a:r>
              <a:rPr lang="tr-TR" dirty="0"/>
              <a:t> </a:t>
            </a:r>
            <a:r>
              <a:rPr lang="tr-TR" dirty="0" err="1"/>
              <a:t>storage</a:t>
            </a:r>
            <a:r>
              <a:rPr lang="tr-TR" dirty="0"/>
              <a:t> </a:t>
            </a:r>
            <a:r>
              <a:rPr lang="tr-TR" dirty="0" err="1"/>
              <a:t>images</a:t>
            </a:r>
            <a:endParaRPr lang="tr-TR" dirty="0"/>
          </a:p>
          <a:p>
            <a:pPr lvl="1"/>
            <a:r>
              <a:rPr lang="tr-TR" dirty="0"/>
              <a:t>D</a:t>
            </a:r>
            <a:r>
              <a:rPr lang="en-US" dirty="0" err="1"/>
              <a:t>isplay</a:t>
            </a:r>
            <a:r>
              <a:rPr lang="en-US" dirty="0"/>
              <a:t> the logs of a container</a:t>
            </a:r>
            <a:endParaRPr lang="tr-TR" dirty="0"/>
          </a:p>
          <a:p>
            <a:pPr lvl="1"/>
            <a:r>
              <a:rPr lang="tr-TR" dirty="0"/>
              <a:t>R</a:t>
            </a:r>
            <a:r>
              <a:rPr lang="en-US" dirty="0" err="1"/>
              <a:t>emoves</a:t>
            </a:r>
            <a:r>
              <a:rPr lang="en-US" dirty="0"/>
              <a:t> one or more containers</a:t>
            </a:r>
            <a:endParaRPr lang="tr-TR" dirty="0"/>
          </a:p>
          <a:p>
            <a:pPr lvl="1"/>
            <a:endParaRPr lang="tr-TR" dirty="0"/>
          </a:p>
          <a:p>
            <a:pPr lvl="1"/>
            <a:endParaRPr lang="tr-TR" dirty="0"/>
          </a:p>
        </p:txBody>
      </p:sp>
      <p:pic>
        <p:nvPicPr>
          <p:cNvPr id="12" name="Picture 11">
            <a:extLst>
              <a:ext uri="{FF2B5EF4-FFF2-40B4-BE49-F238E27FC236}">
                <a16:creationId xmlns:a16="http://schemas.microsoft.com/office/drawing/2014/main" id="{D2991797-CC3D-40D1-AB04-332D293FB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628" y="3284984"/>
            <a:ext cx="2602722" cy="2602722"/>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496</TotalTime>
  <Words>284</Words>
  <Application>Microsoft Office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Digital Blue Tunnel 16x9</vt:lpstr>
      <vt:lpstr>Containers &amp; Orchestration</vt:lpstr>
      <vt:lpstr>Containerization</vt:lpstr>
      <vt:lpstr>Benefits of Containerization</vt:lpstr>
      <vt:lpstr>Docker &amp; Docker Swarm &amp; Kubernetes  </vt:lpstr>
      <vt:lpstr>Azure Container Registery &amp; Kubernetes Service (AKS)</vt:lpstr>
      <vt:lpstr>Simple Workflow</vt:lpstr>
      <vt:lpstr>Demo - Dockerize an Asp.net Core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&amp; Orchestration</dc:title>
  <dc:creator>Guven Aslan</dc:creator>
  <cp:lastModifiedBy>Guven Aslan</cp:lastModifiedBy>
  <cp:revision>28</cp:revision>
  <dcterms:created xsi:type="dcterms:W3CDTF">2019-10-27T11:22:11Z</dcterms:created>
  <dcterms:modified xsi:type="dcterms:W3CDTF">2019-10-27T19:38:42Z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