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560B04-4AFA-430A-A690-634A0FF821FF}" v="31" dt="2019-12-01T15:29:32.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y Bilitski" userId="e1af326fda7fca86" providerId="LiveId" clId="{F2560B04-4AFA-430A-A690-634A0FF821FF}"/>
    <pc:docChg chg="custSel addSld modSld">
      <pc:chgData name="Guy Bilitski" userId="e1af326fda7fca86" providerId="LiveId" clId="{F2560B04-4AFA-430A-A690-634A0FF821FF}" dt="2019-12-01T15:29:32.012" v="947"/>
      <pc:docMkLst>
        <pc:docMk/>
      </pc:docMkLst>
      <pc:sldChg chg="addSp delSp modSp">
        <pc:chgData name="Guy Bilitski" userId="e1af326fda7fca86" providerId="LiveId" clId="{F2560B04-4AFA-430A-A690-634A0FF821FF}" dt="2019-12-01T15:29:32.012" v="947"/>
        <pc:sldMkLst>
          <pc:docMk/>
          <pc:sldMk cId="270402663" sldId="256"/>
        </pc:sldMkLst>
        <pc:spChg chg="mod">
          <ac:chgData name="Guy Bilitski" userId="e1af326fda7fca86" providerId="LiveId" clId="{F2560B04-4AFA-430A-A690-634A0FF821FF}" dt="2019-12-01T15:18:05.379" v="937" actId="14100"/>
          <ac:spMkLst>
            <pc:docMk/>
            <pc:sldMk cId="270402663" sldId="256"/>
            <ac:spMk id="2" creationId="{39D6A28B-1F05-4F64-BEF0-24780C9AF70E}"/>
          </ac:spMkLst>
        </pc:spChg>
        <pc:inkChg chg="add del">
          <ac:chgData name="Guy Bilitski" userId="e1af326fda7fca86" providerId="LiveId" clId="{F2560B04-4AFA-430A-A690-634A0FF821FF}" dt="2019-12-01T15:29:32.012" v="947"/>
          <ac:inkMkLst>
            <pc:docMk/>
            <pc:sldMk cId="270402663" sldId="256"/>
            <ac:inkMk id="4" creationId="{2D720B19-A7F7-442A-A6EE-7EE611B78B9E}"/>
          </ac:inkMkLst>
        </pc:inkChg>
        <pc:inkChg chg="add del">
          <ac:chgData name="Guy Bilitski" userId="e1af326fda7fca86" providerId="LiveId" clId="{F2560B04-4AFA-430A-A690-634A0FF821FF}" dt="2019-12-01T15:29:27.216" v="941"/>
          <ac:inkMkLst>
            <pc:docMk/>
            <pc:sldMk cId="270402663" sldId="256"/>
            <ac:inkMk id="5" creationId="{3CE77AFF-AB2D-4D67-A6D6-2975E2939CA4}"/>
          </ac:inkMkLst>
        </pc:inkChg>
        <pc:inkChg chg="add del">
          <ac:chgData name="Guy Bilitski" userId="e1af326fda7fca86" providerId="LiveId" clId="{F2560B04-4AFA-430A-A690-634A0FF821FF}" dt="2019-12-01T15:29:27.216" v="941"/>
          <ac:inkMkLst>
            <pc:docMk/>
            <pc:sldMk cId="270402663" sldId="256"/>
            <ac:inkMk id="6" creationId="{FB58A482-5808-412D-BA1B-328ACD521EBC}"/>
          </ac:inkMkLst>
        </pc:inkChg>
        <pc:inkChg chg="add del">
          <ac:chgData name="Guy Bilitski" userId="e1af326fda7fca86" providerId="LiveId" clId="{F2560B04-4AFA-430A-A690-634A0FF821FF}" dt="2019-12-01T15:29:31.997" v="946"/>
          <ac:inkMkLst>
            <pc:docMk/>
            <pc:sldMk cId="270402663" sldId="256"/>
            <ac:inkMk id="7" creationId="{1BD03EFB-1BD3-4AD7-BBFD-F121B421A49F}"/>
          </ac:inkMkLst>
        </pc:inkChg>
        <pc:inkChg chg="add del">
          <ac:chgData name="Guy Bilitski" userId="e1af326fda7fca86" providerId="LiveId" clId="{F2560B04-4AFA-430A-A690-634A0FF821FF}" dt="2019-12-01T15:29:31.997" v="945"/>
          <ac:inkMkLst>
            <pc:docMk/>
            <pc:sldMk cId="270402663" sldId="256"/>
            <ac:inkMk id="8" creationId="{805E68AD-5EA8-46A7-8870-D299986E3A3D}"/>
          </ac:inkMkLst>
        </pc:inkChg>
        <pc:inkChg chg="add del">
          <ac:chgData name="Guy Bilitski" userId="e1af326fda7fca86" providerId="LiveId" clId="{F2560B04-4AFA-430A-A690-634A0FF821FF}" dt="2019-12-01T15:29:31.997" v="944"/>
          <ac:inkMkLst>
            <pc:docMk/>
            <pc:sldMk cId="270402663" sldId="256"/>
            <ac:inkMk id="9" creationId="{867E71E9-87CB-46AE-B87A-0AE94241A2AA}"/>
          </ac:inkMkLst>
        </pc:inkChg>
      </pc:sldChg>
      <pc:sldChg chg="modSp">
        <pc:chgData name="Guy Bilitski" userId="e1af326fda7fca86" providerId="LiveId" clId="{F2560B04-4AFA-430A-A690-634A0FF821FF}" dt="2019-11-30T17:04:19.792" v="50" actId="14100"/>
        <pc:sldMkLst>
          <pc:docMk/>
          <pc:sldMk cId="869471255" sldId="257"/>
        </pc:sldMkLst>
        <pc:spChg chg="mod">
          <ac:chgData name="Guy Bilitski" userId="e1af326fda7fca86" providerId="LiveId" clId="{F2560B04-4AFA-430A-A690-634A0FF821FF}" dt="2019-11-30T17:04:19.792" v="50" actId="14100"/>
          <ac:spMkLst>
            <pc:docMk/>
            <pc:sldMk cId="869471255" sldId="257"/>
            <ac:spMk id="3" creationId="{CD3DD284-0164-4EF1-BD5F-58E262C515D2}"/>
          </ac:spMkLst>
        </pc:spChg>
      </pc:sldChg>
      <pc:sldChg chg="modSp">
        <pc:chgData name="Guy Bilitski" userId="e1af326fda7fca86" providerId="LiveId" clId="{F2560B04-4AFA-430A-A690-634A0FF821FF}" dt="2019-11-30T17:08:16.739" v="116" actId="20577"/>
        <pc:sldMkLst>
          <pc:docMk/>
          <pc:sldMk cId="544961895" sldId="258"/>
        </pc:sldMkLst>
        <pc:spChg chg="mod">
          <ac:chgData name="Guy Bilitski" userId="e1af326fda7fca86" providerId="LiveId" clId="{F2560B04-4AFA-430A-A690-634A0FF821FF}" dt="2019-11-30T17:08:01.439" v="112" actId="20577"/>
          <ac:spMkLst>
            <pc:docMk/>
            <pc:sldMk cId="544961895" sldId="258"/>
            <ac:spMk id="2" creationId="{1B51E659-88F8-4F1B-A4C8-E43E06054E00}"/>
          </ac:spMkLst>
        </pc:spChg>
        <pc:spChg chg="mod">
          <ac:chgData name="Guy Bilitski" userId="e1af326fda7fca86" providerId="LiveId" clId="{F2560B04-4AFA-430A-A690-634A0FF821FF}" dt="2019-11-30T17:08:16.739" v="116" actId="20577"/>
          <ac:spMkLst>
            <pc:docMk/>
            <pc:sldMk cId="544961895" sldId="258"/>
            <ac:spMk id="3" creationId="{38B795FA-4528-48D3-86C5-E5417AE61EB5}"/>
          </ac:spMkLst>
        </pc:spChg>
      </pc:sldChg>
      <pc:sldChg chg="modSp">
        <pc:chgData name="Guy Bilitski" userId="e1af326fda7fca86" providerId="LiveId" clId="{F2560B04-4AFA-430A-A690-634A0FF821FF}" dt="2019-11-30T17:05:13.797" v="55" actId="122"/>
        <pc:sldMkLst>
          <pc:docMk/>
          <pc:sldMk cId="270856563" sldId="260"/>
        </pc:sldMkLst>
        <pc:spChg chg="mod">
          <ac:chgData name="Guy Bilitski" userId="e1af326fda7fca86" providerId="LiveId" clId="{F2560B04-4AFA-430A-A690-634A0FF821FF}" dt="2019-11-30T17:05:13.797" v="55" actId="122"/>
          <ac:spMkLst>
            <pc:docMk/>
            <pc:sldMk cId="270856563" sldId="260"/>
            <ac:spMk id="2" creationId="{97503DBD-4700-4165-B6C3-C617D45D2EF1}"/>
          </ac:spMkLst>
        </pc:spChg>
        <pc:spChg chg="mod">
          <ac:chgData name="Guy Bilitski" userId="e1af326fda7fca86" providerId="LiveId" clId="{F2560B04-4AFA-430A-A690-634A0FF821FF}" dt="2019-11-30T17:03:16.200" v="38" actId="20577"/>
          <ac:spMkLst>
            <pc:docMk/>
            <pc:sldMk cId="270856563" sldId="260"/>
            <ac:spMk id="4" creationId="{D5F6A940-E437-438C-9320-81FAD548EDE8}"/>
          </ac:spMkLst>
        </pc:spChg>
      </pc:sldChg>
      <pc:sldChg chg="modSp add">
        <pc:chgData name="Guy Bilitski" userId="e1af326fda7fca86" providerId="LiveId" clId="{F2560B04-4AFA-430A-A690-634A0FF821FF}" dt="2019-11-30T17:06:47.737" v="93" actId="12"/>
        <pc:sldMkLst>
          <pc:docMk/>
          <pc:sldMk cId="3561076666" sldId="261"/>
        </pc:sldMkLst>
        <pc:spChg chg="mod">
          <ac:chgData name="Guy Bilitski" userId="e1af326fda7fca86" providerId="LiveId" clId="{F2560B04-4AFA-430A-A690-634A0FF821FF}" dt="2019-11-30T17:05:17.274" v="56" actId="122"/>
          <ac:spMkLst>
            <pc:docMk/>
            <pc:sldMk cId="3561076666" sldId="261"/>
            <ac:spMk id="2" creationId="{97503DBD-4700-4165-B6C3-C617D45D2EF1}"/>
          </ac:spMkLst>
        </pc:spChg>
        <pc:spChg chg="mod">
          <ac:chgData name="Guy Bilitski" userId="e1af326fda7fca86" providerId="LiveId" clId="{F2560B04-4AFA-430A-A690-634A0FF821FF}" dt="2019-11-30T17:06:47.737" v="93" actId="12"/>
          <ac:spMkLst>
            <pc:docMk/>
            <pc:sldMk cId="3561076666" sldId="261"/>
            <ac:spMk id="4" creationId="{D5F6A940-E437-438C-9320-81FAD548EDE8}"/>
          </ac:spMkLst>
        </pc:spChg>
      </pc:sldChg>
      <pc:sldChg chg="modSp add">
        <pc:chgData name="Guy Bilitski" userId="e1af326fda7fca86" providerId="LiveId" clId="{F2560B04-4AFA-430A-A690-634A0FF821FF}" dt="2019-11-30T17:12:23.334" v="226" actId="20577"/>
        <pc:sldMkLst>
          <pc:docMk/>
          <pc:sldMk cId="3645101401" sldId="262"/>
        </pc:sldMkLst>
        <pc:spChg chg="mod">
          <ac:chgData name="Guy Bilitski" userId="e1af326fda7fca86" providerId="LiveId" clId="{F2560B04-4AFA-430A-A690-634A0FF821FF}" dt="2019-11-30T17:09:28.213" v="153" actId="20577"/>
          <ac:spMkLst>
            <pc:docMk/>
            <pc:sldMk cId="3645101401" sldId="262"/>
            <ac:spMk id="2" creationId="{1B51E659-88F8-4F1B-A4C8-E43E06054E00}"/>
          </ac:spMkLst>
        </pc:spChg>
        <pc:spChg chg="mod">
          <ac:chgData name="Guy Bilitski" userId="e1af326fda7fca86" providerId="LiveId" clId="{F2560B04-4AFA-430A-A690-634A0FF821FF}" dt="2019-11-30T17:12:23.334" v="226" actId="20577"/>
          <ac:spMkLst>
            <pc:docMk/>
            <pc:sldMk cId="3645101401" sldId="262"/>
            <ac:spMk id="3" creationId="{38B795FA-4528-48D3-86C5-E5417AE61EB5}"/>
          </ac:spMkLst>
        </pc:spChg>
      </pc:sldChg>
      <pc:sldChg chg="addSp delSp modSp add">
        <pc:chgData name="Guy Bilitski" userId="e1af326fda7fca86" providerId="LiveId" clId="{F2560B04-4AFA-430A-A690-634A0FF821FF}" dt="2019-11-30T17:14:27.926" v="259" actId="12"/>
        <pc:sldMkLst>
          <pc:docMk/>
          <pc:sldMk cId="979149648" sldId="263"/>
        </pc:sldMkLst>
        <pc:spChg chg="mod">
          <ac:chgData name="Guy Bilitski" userId="e1af326fda7fca86" providerId="LiveId" clId="{F2560B04-4AFA-430A-A690-634A0FF821FF}" dt="2019-11-30T17:13:25.367" v="237" actId="20577"/>
          <ac:spMkLst>
            <pc:docMk/>
            <pc:sldMk cId="979149648" sldId="263"/>
            <ac:spMk id="2" creationId="{1B51E659-88F8-4F1B-A4C8-E43E06054E00}"/>
          </ac:spMkLst>
        </pc:spChg>
        <pc:spChg chg="mod">
          <ac:chgData name="Guy Bilitski" userId="e1af326fda7fca86" providerId="LiveId" clId="{F2560B04-4AFA-430A-A690-634A0FF821FF}" dt="2019-11-30T17:14:27.926" v="259" actId="12"/>
          <ac:spMkLst>
            <pc:docMk/>
            <pc:sldMk cId="979149648" sldId="263"/>
            <ac:spMk id="3" creationId="{38B795FA-4528-48D3-86C5-E5417AE61EB5}"/>
          </ac:spMkLst>
        </pc:spChg>
        <pc:inkChg chg="add del">
          <ac:chgData name="Guy Bilitski" userId="e1af326fda7fca86" providerId="LiveId" clId="{F2560B04-4AFA-430A-A690-634A0FF821FF}" dt="2019-11-30T17:12:54.635" v="231"/>
          <ac:inkMkLst>
            <pc:docMk/>
            <pc:sldMk cId="979149648" sldId="263"/>
            <ac:inkMk id="4" creationId="{685BCE6C-E6B4-4250-A329-992542EDCB95}"/>
          </ac:inkMkLst>
        </pc:inkChg>
        <pc:inkChg chg="add del">
          <ac:chgData name="Guy Bilitski" userId="e1af326fda7fca86" providerId="LiveId" clId="{F2560B04-4AFA-430A-A690-634A0FF821FF}" dt="2019-11-30T17:12:54.635" v="230"/>
          <ac:inkMkLst>
            <pc:docMk/>
            <pc:sldMk cId="979149648" sldId="263"/>
            <ac:inkMk id="5" creationId="{B0E55AAB-7DC9-4C38-9FF7-F93FF6B7C130}"/>
          </ac:inkMkLst>
        </pc:inkChg>
      </pc:sldChg>
      <pc:sldChg chg="modSp add">
        <pc:chgData name="Guy Bilitski" userId="e1af326fda7fca86" providerId="LiveId" clId="{F2560B04-4AFA-430A-A690-634A0FF821FF}" dt="2019-11-30T17:17:33.864" v="357" actId="255"/>
        <pc:sldMkLst>
          <pc:docMk/>
          <pc:sldMk cId="1716489895" sldId="264"/>
        </pc:sldMkLst>
        <pc:spChg chg="mod">
          <ac:chgData name="Guy Bilitski" userId="e1af326fda7fca86" providerId="LiveId" clId="{F2560B04-4AFA-430A-A690-634A0FF821FF}" dt="2019-11-30T17:15:40.104" v="284" actId="20577"/>
          <ac:spMkLst>
            <pc:docMk/>
            <pc:sldMk cId="1716489895" sldId="264"/>
            <ac:spMk id="2" creationId="{1B51E659-88F8-4F1B-A4C8-E43E06054E00}"/>
          </ac:spMkLst>
        </pc:spChg>
        <pc:spChg chg="mod">
          <ac:chgData name="Guy Bilitski" userId="e1af326fda7fca86" providerId="LiveId" clId="{F2560B04-4AFA-430A-A690-634A0FF821FF}" dt="2019-11-30T17:17:33.864" v="357" actId="255"/>
          <ac:spMkLst>
            <pc:docMk/>
            <pc:sldMk cId="1716489895" sldId="264"/>
            <ac:spMk id="3" creationId="{38B795FA-4528-48D3-86C5-E5417AE61EB5}"/>
          </ac:spMkLst>
        </pc:spChg>
      </pc:sldChg>
      <pc:sldChg chg="modSp add">
        <pc:chgData name="Guy Bilitski" userId="e1af326fda7fca86" providerId="LiveId" clId="{F2560B04-4AFA-430A-A690-634A0FF821FF}" dt="2019-11-30T17:21:08.742" v="471" actId="20577"/>
        <pc:sldMkLst>
          <pc:docMk/>
          <pc:sldMk cId="1053782920" sldId="265"/>
        </pc:sldMkLst>
        <pc:spChg chg="mod">
          <ac:chgData name="Guy Bilitski" userId="e1af326fda7fca86" providerId="LiveId" clId="{F2560B04-4AFA-430A-A690-634A0FF821FF}" dt="2019-11-30T17:21:08.742" v="471" actId="20577"/>
          <ac:spMkLst>
            <pc:docMk/>
            <pc:sldMk cId="1053782920" sldId="265"/>
            <ac:spMk id="3" creationId="{38B795FA-4528-48D3-86C5-E5417AE61EB5}"/>
          </ac:spMkLst>
        </pc:spChg>
      </pc:sldChg>
      <pc:sldChg chg="modSp add">
        <pc:chgData name="Guy Bilitski" userId="e1af326fda7fca86" providerId="LiveId" clId="{F2560B04-4AFA-430A-A690-634A0FF821FF}" dt="2019-12-01T15:14:01.853" v="808" actId="403"/>
        <pc:sldMkLst>
          <pc:docMk/>
          <pc:sldMk cId="986403626" sldId="266"/>
        </pc:sldMkLst>
        <pc:spChg chg="mod">
          <ac:chgData name="Guy Bilitski" userId="e1af326fda7fca86" providerId="LiveId" clId="{F2560B04-4AFA-430A-A690-634A0FF821FF}" dt="2019-12-01T15:10:57.027" v="483"/>
          <ac:spMkLst>
            <pc:docMk/>
            <pc:sldMk cId="986403626" sldId="266"/>
            <ac:spMk id="2" creationId="{1B51E659-88F8-4F1B-A4C8-E43E06054E00}"/>
          </ac:spMkLst>
        </pc:spChg>
        <pc:spChg chg="mod">
          <ac:chgData name="Guy Bilitski" userId="e1af326fda7fca86" providerId="LiveId" clId="{F2560B04-4AFA-430A-A690-634A0FF821FF}" dt="2019-12-01T15:14:01.853" v="808" actId="403"/>
          <ac:spMkLst>
            <pc:docMk/>
            <pc:sldMk cId="986403626" sldId="266"/>
            <ac:spMk id="3" creationId="{38B795FA-4528-48D3-86C5-E5417AE61EB5}"/>
          </ac:spMkLst>
        </pc:spChg>
      </pc:sldChg>
      <pc:sldChg chg="modSp add">
        <pc:chgData name="Guy Bilitski" userId="e1af326fda7fca86" providerId="LiveId" clId="{F2560B04-4AFA-430A-A690-634A0FF821FF}" dt="2019-12-01T15:13:54.394" v="807" actId="403"/>
        <pc:sldMkLst>
          <pc:docMk/>
          <pc:sldMk cId="1135068659" sldId="267"/>
        </pc:sldMkLst>
        <pc:spChg chg="mod">
          <ac:chgData name="Guy Bilitski" userId="e1af326fda7fca86" providerId="LiveId" clId="{F2560B04-4AFA-430A-A690-634A0FF821FF}" dt="2019-12-01T15:13:54.394" v="807" actId="403"/>
          <ac:spMkLst>
            <pc:docMk/>
            <pc:sldMk cId="1135068659" sldId="267"/>
            <ac:spMk id="3" creationId="{38B795FA-4528-48D3-86C5-E5417AE61EB5}"/>
          </ac:spMkLst>
        </pc:spChg>
      </pc:sldChg>
      <pc:sldChg chg="modSp add">
        <pc:chgData name="Guy Bilitski" userId="e1af326fda7fca86" providerId="LiveId" clId="{F2560B04-4AFA-430A-A690-634A0FF821FF}" dt="2019-12-01T15:17:21.984" v="890" actId="113"/>
        <pc:sldMkLst>
          <pc:docMk/>
          <pc:sldMk cId="2680618482" sldId="268"/>
        </pc:sldMkLst>
        <pc:spChg chg="mod">
          <ac:chgData name="Guy Bilitski" userId="e1af326fda7fca86" providerId="LiveId" clId="{F2560B04-4AFA-430A-A690-634A0FF821FF}" dt="2019-12-01T15:17:21.984" v="890" actId="113"/>
          <ac:spMkLst>
            <pc:docMk/>
            <pc:sldMk cId="2680618482" sldId="268"/>
            <ac:spMk id="2" creationId="{1B51E659-88F8-4F1B-A4C8-E43E06054E00}"/>
          </ac:spMkLst>
        </pc:spChg>
        <pc:spChg chg="mod">
          <ac:chgData name="Guy Bilitski" userId="e1af326fda7fca86" providerId="LiveId" clId="{F2560B04-4AFA-430A-A690-634A0FF821FF}" dt="2019-12-01T15:16:50.167" v="889" actId="20577"/>
          <ac:spMkLst>
            <pc:docMk/>
            <pc:sldMk cId="2680618482" sldId="268"/>
            <ac:spMk id="3" creationId="{38B795FA-4528-48D3-86C5-E5417AE61EB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447191" y="2824269"/>
            <a:ext cx="4645152" cy="264445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412362" y="2821491"/>
            <a:ext cx="4645152" cy="263737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9D6A28B-1F05-4F64-BEF0-24780C9AF70E}"/>
              </a:ext>
            </a:extLst>
          </p:cNvPr>
          <p:cNvSpPr>
            <a:spLocks noGrp="1"/>
          </p:cNvSpPr>
          <p:nvPr>
            <p:ph type="ctrTitle"/>
          </p:nvPr>
        </p:nvSpPr>
        <p:spPr>
          <a:xfrm>
            <a:off x="1647825" y="1514475"/>
            <a:ext cx="9407027" cy="1829254"/>
          </a:xfrm>
        </p:spPr>
        <p:txBody>
          <a:bodyPr>
            <a:normAutofit fontScale="90000"/>
          </a:bodyPr>
          <a:lstStyle/>
          <a:p>
            <a:pPr algn="ctr" rtl="0"/>
            <a:r>
              <a:rPr lang="en-US" dirty="0"/>
              <a:t>Exploring the boroughs of </a:t>
            </a:r>
            <a:r>
              <a:rPr lang="en-US" dirty="0" err="1"/>
              <a:t>london</a:t>
            </a:r>
            <a:endParaRPr lang="he-IL" dirty="0"/>
          </a:p>
        </p:txBody>
      </p:sp>
      <p:sp>
        <p:nvSpPr>
          <p:cNvPr id="3" name="כותרת משנה 2">
            <a:extLst>
              <a:ext uri="{FF2B5EF4-FFF2-40B4-BE49-F238E27FC236}">
                <a16:creationId xmlns:a16="http://schemas.microsoft.com/office/drawing/2014/main" id="{219F692C-1A1F-45DE-842F-0E8721CD5773}"/>
              </a:ext>
            </a:extLst>
          </p:cNvPr>
          <p:cNvSpPr>
            <a:spLocks noGrp="1"/>
          </p:cNvSpPr>
          <p:nvPr>
            <p:ph type="subTitle" idx="1"/>
          </p:nvPr>
        </p:nvSpPr>
        <p:spPr/>
        <p:txBody>
          <a:bodyPr/>
          <a:lstStyle/>
          <a:p>
            <a:pPr algn="ctr" rtl="0"/>
            <a:r>
              <a:rPr lang="en-US" dirty="0" err="1"/>
              <a:t>Ibm</a:t>
            </a:r>
            <a:r>
              <a:rPr lang="en-US" dirty="0"/>
              <a:t> data science certification – final report</a:t>
            </a:r>
            <a:endParaRPr lang="he-IL" dirty="0"/>
          </a:p>
        </p:txBody>
      </p:sp>
    </p:spTree>
    <p:extLst>
      <p:ext uri="{BB962C8B-B14F-4D97-AF65-F5344CB8AC3E}">
        <p14:creationId xmlns:p14="http://schemas.microsoft.com/office/powerpoint/2010/main" val="270402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51E659-88F8-4F1B-A4C8-E43E06054E00}"/>
              </a:ext>
            </a:extLst>
          </p:cNvPr>
          <p:cNvSpPr>
            <a:spLocks noGrp="1"/>
          </p:cNvSpPr>
          <p:nvPr>
            <p:ph type="title"/>
          </p:nvPr>
        </p:nvSpPr>
        <p:spPr/>
        <p:txBody>
          <a:bodyPr/>
          <a:lstStyle/>
          <a:p>
            <a:pPr algn="ctr"/>
            <a:r>
              <a:rPr lang="en-US" dirty="0"/>
              <a:t>Methodology</a:t>
            </a:r>
            <a:endParaRPr lang="he-IL" dirty="0"/>
          </a:p>
        </p:txBody>
      </p:sp>
      <p:sp>
        <p:nvSpPr>
          <p:cNvPr id="3" name="מציין מיקום תוכן 2">
            <a:extLst>
              <a:ext uri="{FF2B5EF4-FFF2-40B4-BE49-F238E27FC236}">
                <a16:creationId xmlns:a16="http://schemas.microsoft.com/office/drawing/2014/main" id="{38B795FA-4528-48D3-86C5-E5417AE61EB5}"/>
              </a:ext>
            </a:extLst>
          </p:cNvPr>
          <p:cNvSpPr>
            <a:spLocks noGrp="1"/>
          </p:cNvSpPr>
          <p:nvPr>
            <p:ph idx="1"/>
          </p:nvPr>
        </p:nvSpPr>
        <p:spPr>
          <a:xfrm>
            <a:off x="1451579" y="2015732"/>
            <a:ext cx="9603275" cy="4037749"/>
          </a:xfrm>
        </p:spPr>
        <p:txBody>
          <a:bodyPr>
            <a:noAutofit/>
          </a:bodyPr>
          <a:lstStyle/>
          <a:p>
            <a:pPr algn="l" rtl="0"/>
            <a:r>
              <a:rPr lang="en-US" sz="1600" dirty="0"/>
              <a:t>Examine the number of venues per borough - </a:t>
            </a:r>
            <a:r>
              <a:rPr lang="en-US" sz="1600" b="1" dirty="0"/>
              <a:t>Bar chart</a:t>
            </a:r>
            <a:endParaRPr lang="en-US" sz="1600" dirty="0"/>
          </a:p>
          <a:p>
            <a:pPr algn="l" rtl="0"/>
            <a:r>
              <a:rPr lang="en-US" sz="1600" dirty="0"/>
              <a:t>Examine the number of venues per borough - </a:t>
            </a:r>
            <a:r>
              <a:rPr lang="en-US" sz="1600" b="1" dirty="0"/>
              <a:t>Bar chart</a:t>
            </a:r>
            <a:endParaRPr lang="en-US" sz="1600" dirty="0"/>
          </a:p>
          <a:p>
            <a:pPr algn="l" rtl="0"/>
            <a:r>
              <a:rPr lang="en-US" sz="1600" dirty="0"/>
              <a:t>Examine the population of each borough - </a:t>
            </a:r>
            <a:r>
              <a:rPr lang="en-US" sz="1600" b="1" dirty="0"/>
              <a:t>Pie chart</a:t>
            </a:r>
            <a:endParaRPr lang="en-US" sz="1600" dirty="0"/>
          </a:p>
          <a:p>
            <a:pPr algn="l" rtl="0"/>
            <a:r>
              <a:rPr lang="en-US" sz="1600" dirty="0"/>
              <a:t>Examine the top 10 venues categories London's boroughs - </a:t>
            </a:r>
            <a:r>
              <a:rPr lang="en-US" sz="1600" b="1" dirty="0"/>
              <a:t>Bar chart</a:t>
            </a:r>
            <a:endParaRPr lang="en-US" sz="1600" dirty="0"/>
          </a:p>
          <a:p>
            <a:pPr algn="l" rtl="0"/>
            <a:r>
              <a:rPr lang="en-US" sz="1600" dirty="0"/>
              <a:t>Examine the frequency of Italian restaurants per London's top 5 boroughs - </a:t>
            </a:r>
            <a:r>
              <a:rPr lang="en-US" sz="1600" b="1" dirty="0"/>
              <a:t>Bar chart</a:t>
            </a:r>
            <a:endParaRPr lang="en-US" sz="1600" dirty="0"/>
          </a:p>
          <a:p>
            <a:pPr algn="l" rtl="0"/>
            <a:r>
              <a:rPr lang="en-US" sz="1600" dirty="0"/>
              <a:t>Create data frames of boroughs with most popular venues category,  to the both top 5 boroughs and all the boroughs</a:t>
            </a:r>
          </a:p>
          <a:p>
            <a:pPr algn="l" rtl="0"/>
            <a:r>
              <a:rPr lang="en-US" sz="1600" dirty="0"/>
              <a:t>Lunching a K-Means machine learning algorithm to cluster London's boroughs into cluster labels - </a:t>
            </a:r>
            <a:r>
              <a:rPr lang="en-US" sz="1600" b="1" dirty="0"/>
              <a:t>ML </a:t>
            </a:r>
            <a:r>
              <a:rPr lang="en-US" sz="1600" b="1" dirty="0" err="1"/>
              <a:t>KMeans</a:t>
            </a:r>
            <a:endParaRPr lang="en-US" sz="1600" dirty="0"/>
          </a:p>
          <a:p>
            <a:pPr algn="l" rtl="0"/>
            <a:r>
              <a:rPr lang="en-US" sz="1600" dirty="0"/>
              <a:t>Examine the number of boroughs per cluster label - </a:t>
            </a:r>
            <a:r>
              <a:rPr lang="en-US" sz="1600" b="1" dirty="0"/>
              <a:t>Pie chart</a:t>
            </a:r>
            <a:endParaRPr lang="he-IL" sz="1600" dirty="0"/>
          </a:p>
        </p:txBody>
      </p:sp>
    </p:spTree>
    <p:extLst>
      <p:ext uri="{BB962C8B-B14F-4D97-AF65-F5344CB8AC3E}">
        <p14:creationId xmlns:p14="http://schemas.microsoft.com/office/powerpoint/2010/main" val="1053782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51E659-88F8-4F1B-A4C8-E43E06054E00}"/>
              </a:ext>
            </a:extLst>
          </p:cNvPr>
          <p:cNvSpPr>
            <a:spLocks noGrp="1"/>
          </p:cNvSpPr>
          <p:nvPr>
            <p:ph type="title"/>
          </p:nvPr>
        </p:nvSpPr>
        <p:spPr/>
        <p:txBody>
          <a:bodyPr/>
          <a:lstStyle/>
          <a:p>
            <a:pPr algn="ctr"/>
            <a:r>
              <a:rPr lang="en-US" dirty="0"/>
              <a:t>Results section</a:t>
            </a:r>
            <a:endParaRPr lang="he-IL" dirty="0"/>
          </a:p>
        </p:txBody>
      </p:sp>
      <p:sp>
        <p:nvSpPr>
          <p:cNvPr id="3" name="מציין מיקום תוכן 2">
            <a:extLst>
              <a:ext uri="{FF2B5EF4-FFF2-40B4-BE49-F238E27FC236}">
                <a16:creationId xmlns:a16="http://schemas.microsoft.com/office/drawing/2014/main" id="{38B795FA-4528-48D3-86C5-E5417AE61EB5}"/>
              </a:ext>
            </a:extLst>
          </p:cNvPr>
          <p:cNvSpPr>
            <a:spLocks noGrp="1"/>
          </p:cNvSpPr>
          <p:nvPr>
            <p:ph idx="1"/>
          </p:nvPr>
        </p:nvSpPr>
        <p:spPr>
          <a:xfrm>
            <a:off x="1451579" y="2015732"/>
            <a:ext cx="9603275" cy="4037749"/>
          </a:xfrm>
        </p:spPr>
        <p:txBody>
          <a:bodyPr>
            <a:noAutofit/>
          </a:bodyPr>
          <a:lstStyle/>
          <a:p>
            <a:pPr algn="l" rtl="0"/>
            <a:r>
              <a:rPr lang="en-US" sz="1600" dirty="0"/>
              <a:t> As shown above, I focused a lot at the top 5 most crowded boroughs in London</a:t>
            </a:r>
          </a:p>
          <a:p>
            <a:pPr algn="l" rtl="0"/>
            <a:r>
              <a:rPr lang="en-US" sz="1600" dirty="0"/>
              <a:t> </a:t>
            </a:r>
            <a:r>
              <a:rPr lang="en-US" sz="1600" b="1" dirty="0"/>
              <a:t>Borough of Hackney:</a:t>
            </a:r>
          </a:p>
          <a:p>
            <a:pPr lvl="1" algn="l" rtl="0"/>
            <a:r>
              <a:rPr lang="en-US" sz="1600" dirty="0"/>
              <a:t>4th place out of the top 5 boroughs in crimes per population ratio</a:t>
            </a:r>
          </a:p>
          <a:p>
            <a:pPr lvl="1" algn="l" rtl="0"/>
            <a:r>
              <a:rPr lang="en-US" sz="1600" dirty="0"/>
              <a:t>4th place out of the top 5 boroughs in housing price</a:t>
            </a:r>
          </a:p>
          <a:p>
            <a:pPr lvl="1" algn="l" rtl="0"/>
            <a:r>
              <a:rPr lang="en-US" sz="1600" dirty="0"/>
              <a:t>4th place out of the top 5 boroughs in median monthly private rent per borough</a:t>
            </a:r>
          </a:p>
          <a:p>
            <a:pPr lvl="1" algn="l" rtl="0"/>
            <a:r>
              <a:rPr lang="en-US" sz="1600" dirty="0"/>
              <a:t>5th place out of the top 5 boroughs in number of venues</a:t>
            </a:r>
          </a:p>
          <a:p>
            <a:pPr lvl="1" algn="l" rtl="0"/>
            <a:r>
              <a:rPr lang="en-US" sz="1600" dirty="0"/>
              <a:t>2nd place out of the top 5 boroughs in number of population</a:t>
            </a:r>
          </a:p>
          <a:p>
            <a:pPr lvl="1" algn="l" rtl="0"/>
            <a:r>
              <a:rPr lang="en-US" sz="1600" dirty="0"/>
              <a:t>coffee shop, pub, Vietnamese restaurant, bar, cafe - are the top 5 most frequent venues categories in the borough of Hackney</a:t>
            </a:r>
          </a:p>
          <a:p>
            <a:pPr lvl="1" algn="l" rtl="0"/>
            <a:r>
              <a:rPr lang="en-US" sz="1600" dirty="0"/>
              <a:t>Hackney does not have Italian restaurants at all, comparing to the other top 5 boroughs which do have.</a:t>
            </a:r>
          </a:p>
        </p:txBody>
      </p:sp>
    </p:spTree>
    <p:extLst>
      <p:ext uri="{BB962C8B-B14F-4D97-AF65-F5344CB8AC3E}">
        <p14:creationId xmlns:p14="http://schemas.microsoft.com/office/powerpoint/2010/main" val="986403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51E659-88F8-4F1B-A4C8-E43E06054E00}"/>
              </a:ext>
            </a:extLst>
          </p:cNvPr>
          <p:cNvSpPr>
            <a:spLocks noGrp="1"/>
          </p:cNvSpPr>
          <p:nvPr>
            <p:ph type="title"/>
          </p:nvPr>
        </p:nvSpPr>
        <p:spPr/>
        <p:txBody>
          <a:bodyPr/>
          <a:lstStyle/>
          <a:p>
            <a:pPr algn="ctr"/>
            <a:r>
              <a:rPr lang="en-US" dirty="0"/>
              <a:t>Results section</a:t>
            </a:r>
            <a:endParaRPr lang="he-IL" dirty="0"/>
          </a:p>
        </p:txBody>
      </p:sp>
      <p:sp>
        <p:nvSpPr>
          <p:cNvPr id="3" name="מציין מיקום תוכן 2">
            <a:extLst>
              <a:ext uri="{FF2B5EF4-FFF2-40B4-BE49-F238E27FC236}">
                <a16:creationId xmlns:a16="http://schemas.microsoft.com/office/drawing/2014/main" id="{38B795FA-4528-48D3-86C5-E5417AE61EB5}"/>
              </a:ext>
            </a:extLst>
          </p:cNvPr>
          <p:cNvSpPr>
            <a:spLocks noGrp="1"/>
          </p:cNvSpPr>
          <p:nvPr>
            <p:ph idx="1"/>
          </p:nvPr>
        </p:nvSpPr>
        <p:spPr>
          <a:xfrm>
            <a:off x="1451579" y="2015732"/>
            <a:ext cx="9603275" cy="4037749"/>
          </a:xfrm>
        </p:spPr>
        <p:txBody>
          <a:bodyPr>
            <a:noAutofit/>
          </a:bodyPr>
          <a:lstStyle/>
          <a:p>
            <a:pPr algn="l" rtl="0"/>
            <a:r>
              <a:rPr lang="en-US" sz="1600" b="1" dirty="0"/>
              <a:t>Other checked details:</a:t>
            </a:r>
          </a:p>
          <a:p>
            <a:pPr lvl="1" algn="l" rtl="0"/>
            <a:r>
              <a:rPr lang="en-US" sz="1600" dirty="0"/>
              <a:t>Italian restaurant is the 6th most common venue category in all London.</a:t>
            </a:r>
          </a:p>
          <a:p>
            <a:pPr lvl="1" algn="l" rtl="0"/>
            <a:r>
              <a:rPr lang="en-US" sz="1600" dirty="0"/>
              <a:t>ML </a:t>
            </a:r>
            <a:r>
              <a:rPr lang="en-US" sz="1600" dirty="0" err="1"/>
              <a:t>Kmeans</a:t>
            </a:r>
            <a:r>
              <a:rPr lang="en-US" sz="1600" dirty="0"/>
              <a:t> algorithm clustered the boroughs into 5 clusters</a:t>
            </a:r>
          </a:p>
        </p:txBody>
      </p:sp>
    </p:spTree>
    <p:extLst>
      <p:ext uri="{BB962C8B-B14F-4D97-AF65-F5344CB8AC3E}">
        <p14:creationId xmlns:p14="http://schemas.microsoft.com/office/powerpoint/2010/main" val="1135068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51E659-88F8-4F1B-A4C8-E43E06054E00}"/>
              </a:ext>
            </a:extLst>
          </p:cNvPr>
          <p:cNvSpPr>
            <a:spLocks noGrp="1"/>
          </p:cNvSpPr>
          <p:nvPr>
            <p:ph type="title"/>
          </p:nvPr>
        </p:nvSpPr>
        <p:spPr/>
        <p:txBody>
          <a:bodyPr/>
          <a:lstStyle/>
          <a:p>
            <a:pPr algn="ctr"/>
            <a:r>
              <a:rPr lang="en-US" dirty="0"/>
              <a:t>Conclusion and discussion section</a:t>
            </a:r>
            <a:endParaRPr lang="he-IL" dirty="0"/>
          </a:p>
        </p:txBody>
      </p:sp>
      <p:sp>
        <p:nvSpPr>
          <p:cNvPr id="3" name="מציין מיקום תוכן 2">
            <a:extLst>
              <a:ext uri="{FF2B5EF4-FFF2-40B4-BE49-F238E27FC236}">
                <a16:creationId xmlns:a16="http://schemas.microsoft.com/office/drawing/2014/main" id="{38B795FA-4528-48D3-86C5-E5417AE61EB5}"/>
              </a:ext>
            </a:extLst>
          </p:cNvPr>
          <p:cNvSpPr>
            <a:spLocks noGrp="1"/>
          </p:cNvSpPr>
          <p:nvPr>
            <p:ph idx="1"/>
          </p:nvPr>
        </p:nvSpPr>
        <p:spPr>
          <a:xfrm>
            <a:off x="1451579" y="2015732"/>
            <a:ext cx="9603275" cy="4037749"/>
          </a:xfrm>
        </p:spPr>
        <p:txBody>
          <a:bodyPr>
            <a:noAutofit/>
          </a:bodyPr>
          <a:lstStyle/>
          <a:p>
            <a:pPr algn="l" rtl="0"/>
            <a:r>
              <a:rPr lang="en-US" sz="1600" dirty="0"/>
              <a:t>Based on the results and examinations, we can clearly see that while Hackney is one of the top 5 boroughs in London, it has both low house pricing and low crime ratio. Furthermore, it is the second most populated borough out of the top most crowded boroughs in London.</a:t>
            </a:r>
            <a:endParaRPr lang="en-US" sz="1600" b="1" dirty="0"/>
          </a:p>
          <a:p>
            <a:pPr algn="l" rtl="0"/>
            <a:r>
              <a:rPr lang="en-US" sz="1600" dirty="0"/>
              <a:t>In addition, we can understand that Italian restaurant category is very common in all London, while there is not even a single one in the borough of Hackney.</a:t>
            </a:r>
            <a:endParaRPr lang="en-US" sz="1600" b="1" dirty="0"/>
          </a:p>
          <a:p>
            <a:pPr algn="l" rtl="0"/>
            <a:r>
              <a:rPr lang="en-US" sz="1600" dirty="0"/>
              <a:t>In conclusion, first I will recommend on opening an Italian restaurant in the borough of Hackney. Moreover, we can see very interesting details such as crimes, prices, venues type etc. that can be taken for further examinations and analysis.</a:t>
            </a:r>
          </a:p>
          <a:p>
            <a:pPr algn="l" rtl="0"/>
            <a:endParaRPr lang="en-US" sz="1600" b="1" dirty="0"/>
          </a:p>
        </p:txBody>
      </p:sp>
    </p:spTree>
    <p:extLst>
      <p:ext uri="{BB962C8B-B14F-4D97-AF65-F5344CB8AC3E}">
        <p14:creationId xmlns:p14="http://schemas.microsoft.com/office/powerpoint/2010/main" val="268061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503DBD-4700-4165-B6C3-C617D45D2EF1}"/>
              </a:ext>
            </a:extLst>
          </p:cNvPr>
          <p:cNvSpPr>
            <a:spLocks noGrp="1"/>
          </p:cNvSpPr>
          <p:nvPr>
            <p:ph type="title"/>
          </p:nvPr>
        </p:nvSpPr>
        <p:spPr/>
        <p:txBody>
          <a:bodyPr/>
          <a:lstStyle/>
          <a:p>
            <a:pPr algn="ctr" rtl="0"/>
            <a:r>
              <a:rPr lang="en-US" dirty="0"/>
              <a:t>introduction</a:t>
            </a:r>
            <a:endParaRPr lang="he-IL" dirty="0"/>
          </a:p>
        </p:txBody>
      </p:sp>
      <p:sp>
        <p:nvSpPr>
          <p:cNvPr id="3" name="מציין מיקום תוכן 2">
            <a:extLst>
              <a:ext uri="{FF2B5EF4-FFF2-40B4-BE49-F238E27FC236}">
                <a16:creationId xmlns:a16="http://schemas.microsoft.com/office/drawing/2014/main" id="{CD3DD284-0164-4EF1-BD5F-58E262C515D2}"/>
              </a:ext>
            </a:extLst>
          </p:cNvPr>
          <p:cNvSpPr>
            <a:spLocks noGrp="1"/>
          </p:cNvSpPr>
          <p:nvPr>
            <p:ph idx="1"/>
          </p:nvPr>
        </p:nvSpPr>
        <p:spPr>
          <a:xfrm>
            <a:off x="1294362" y="2072881"/>
            <a:ext cx="6858000" cy="3780000"/>
          </a:xfrm>
        </p:spPr>
        <p:txBody>
          <a:bodyPr>
            <a:normAutofit/>
          </a:bodyPr>
          <a:lstStyle/>
          <a:p>
            <a:pPr marL="0" indent="0" algn="l" rtl="0">
              <a:buNone/>
            </a:pPr>
            <a:r>
              <a:rPr lang="en-US" dirty="0"/>
              <a:t>About my project</a:t>
            </a:r>
          </a:p>
          <a:p>
            <a:pPr algn="l" rtl="0"/>
            <a:r>
              <a:rPr lang="en-US" sz="1600" dirty="0"/>
              <a:t>In my final project, I chose to explore the restaurants in London.    </a:t>
            </a:r>
          </a:p>
          <a:p>
            <a:pPr algn="l" rtl="0"/>
            <a:r>
              <a:rPr lang="en-US" sz="1600" dirty="0"/>
              <a:t>London is a city which interests me a lot, and I see this project as an opportunity to get to know the city, practice my programming skills,  and, eventually, find insights out of the data.  </a:t>
            </a:r>
          </a:p>
          <a:p>
            <a:pPr algn="l" rtl="0"/>
            <a:r>
              <a:rPr lang="en-US" sz="1600" dirty="0"/>
              <a:t>My wish is to be able to identify a business/social problems, and out of big data to suggest solutions.  </a:t>
            </a:r>
          </a:p>
          <a:p>
            <a:pPr algn="l" rtl="0"/>
            <a:r>
              <a:rPr lang="en-US" sz="1600" dirty="0"/>
              <a:t>I see this project as my first self-experience in the enormous world of data science. </a:t>
            </a:r>
            <a:endParaRPr lang="he-IL" sz="1600" dirty="0"/>
          </a:p>
        </p:txBody>
      </p:sp>
    </p:spTree>
    <p:extLst>
      <p:ext uri="{BB962C8B-B14F-4D97-AF65-F5344CB8AC3E}">
        <p14:creationId xmlns:p14="http://schemas.microsoft.com/office/powerpoint/2010/main" val="86947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503DBD-4700-4165-B6C3-C617D45D2EF1}"/>
              </a:ext>
            </a:extLst>
          </p:cNvPr>
          <p:cNvSpPr>
            <a:spLocks noGrp="1"/>
          </p:cNvSpPr>
          <p:nvPr>
            <p:ph type="title"/>
          </p:nvPr>
        </p:nvSpPr>
        <p:spPr/>
        <p:txBody>
          <a:bodyPr/>
          <a:lstStyle/>
          <a:p>
            <a:pPr algn="ctr" rtl="0"/>
            <a:r>
              <a:rPr lang="en-US" dirty="0"/>
              <a:t>introduction</a:t>
            </a:r>
            <a:endParaRPr lang="he-IL" dirty="0"/>
          </a:p>
        </p:txBody>
      </p:sp>
      <p:sp>
        <p:nvSpPr>
          <p:cNvPr id="3" name="מציין מיקום תוכן 2">
            <a:extLst>
              <a:ext uri="{FF2B5EF4-FFF2-40B4-BE49-F238E27FC236}">
                <a16:creationId xmlns:a16="http://schemas.microsoft.com/office/drawing/2014/main" id="{CD3DD284-0164-4EF1-BD5F-58E262C515D2}"/>
              </a:ext>
            </a:extLst>
          </p:cNvPr>
          <p:cNvSpPr>
            <a:spLocks noGrp="1"/>
          </p:cNvSpPr>
          <p:nvPr>
            <p:ph idx="1"/>
          </p:nvPr>
        </p:nvSpPr>
        <p:spPr>
          <a:xfrm>
            <a:off x="1285876" y="2181225"/>
            <a:ext cx="6858000" cy="3781425"/>
          </a:xfrm>
        </p:spPr>
        <p:txBody>
          <a:bodyPr>
            <a:normAutofit/>
          </a:bodyPr>
          <a:lstStyle/>
          <a:p>
            <a:pPr marL="0" indent="0" algn="l" rtl="0">
              <a:buNone/>
            </a:pPr>
            <a:r>
              <a:rPr lang="en-US" dirty="0"/>
              <a:t>Background discussion</a:t>
            </a:r>
          </a:p>
          <a:p>
            <a:pPr algn="l" rtl="0"/>
            <a:r>
              <a:rPr lang="en-US" sz="1600" dirty="0"/>
              <a:t>London is the capital and the largest city of England and the UK.  </a:t>
            </a:r>
          </a:p>
          <a:p>
            <a:pPr algn="l" rtl="0"/>
            <a:r>
              <a:rPr lang="en-US" sz="1600" dirty="0"/>
              <a:t>London is one of the preeminent financial centers of the world as the most important location for international finance.   </a:t>
            </a:r>
          </a:p>
          <a:p>
            <a:pPr algn="l" rtl="0"/>
            <a:r>
              <a:rPr lang="en-US" sz="1600" dirty="0"/>
              <a:t>London is one of the leading tourist destinations in the world and in 2015 was ranked as the most visited city in the world with over 65 million visits</a:t>
            </a:r>
          </a:p>
          <a:p>
            <a:pPr algn="l" rtl="0"/>
            <a:r>
              <a:rPr lang="en-US" sz="1600" dirty="0"/>
              <a:t> Therefore, tourism is one of London's prime industries</a:t>
            </a:r>
          </a:p>
          <a:p>
            <a:pPr marL="0" indent="0" algn="l">
              <a:buNone/>
            </a:pPr>
            <a:r>
              <a:rPr lang="en-US" dirty="0"/>
              <a:t> </a:t>
            </a:r>
            <a:endParaRPr lang="he-IL" dirty="0"/>
          </a:p>
        </p:txBody>
      </p:sp>
    </p:spTree>
    <p:extLst>
      <p:ext uri="{BB962C8B-B14F-4D97-AF65-F5344CB8AC3E}">
        <p14:creationId xmlns:p14="http://schemas.microsoft.com/office/powerpoint/2010/main" val="170201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503DBD-4700-4165-B6C3-C617D45D2EF1}"/>
              </a:ext>
            </a:extLst>
          </p:cNvPr>
          <p:cNvSpPr>
            <a:spLocks noGrp="1"/>
          </p:cNvSpPr>
          <p:nvPr>
            <p:ph type="title"/>
          </p:nvPr>
        </p:nvSpPr>
        <p:spPr/>
        <p:txBody>
          <a:bodyPr/>
          <a:lstStyle/>
          <a:p>
            <a:pPr algn="ctr"/>
            <a:r>
              <a:rPr lang="en-US" dirty="0"/>
              <a:t>introduction</a:t>
            </a:r>
            <a:endParaRPr lang="he-IL" dirty="0"/>
          </a:p>
        </p:txBody>
      </p:sp>
      <p:sp>
        <p:nvSpPr>
          <p:cNvPr id="4" name="מציין מיקום תוכן 2">
            <a:extLst>
              <a:ext uri="{FF2B5EF4-FFF2-40B4-BE49-F238E27FC236}">
                <a16:creationId xmlns:a16="http://schemas.microsoft.com/office/drawing/2014/main" id="{D5F6A940-E437-438C-9320-81FAD548EDE8}"/>
              </a:ext>
            </a:extLst>
          </p:cNvPr>
          <p:cNvSpPr txBox="1">
            <a:spLocks/>
          </p:cNvSpPr>
          <p:nvPr/>
        </p:nvSpPr>
        <p:spPr>
          <a:xfrm>
            <a:off x="1314451" y="2272056"/>
            <a:ext cx="6858000" cy="3781425"/>
          </a:xfrm>
          <a:prstGeom prst="rect">
            <a:avLst/>
          </a:prstGeom>
        </p:spPr>
        <p:txBody>
          <a:bodyPr vert="horz" lIns="91440" tIns="45720" rIns="91440" bIns="45720" rtlCol="0" anchor="t">
            <a:normAutofit/>
          </a:bodyPr>
          <a:lst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l" rtl="0">
              <a:buNone/>
            </a:pPr>
            <a:r>
              <a:rPr lang="en-US" dirty="0"/>
              <a:t>Details and facts</a:t>
            </a:r>
          </a:p>
          <a:p>
            <a:pPr algn="l" rtl="0"/>
            <a:r>
              <a:rPr lang="en-US" sz="1600" dirty="0"/>
              <a:t>Revenue of UK restaurant industry 2017: 37.7 bn GDP</a:t>
            </a:r>
          </a:p>
          <a:p>
            <a:pPr algn="l" rtl="0"/>
            <a:r>
              <a:rPr lang="en-US" sz="1600" dirty="0"/>
              <a:t>Consumers spending on food/catering service 2018: 92 bn GDP</a:t>
            </a:r>
          </a:p>
          <a:p>
            <a:pPr algn="l" rtl="0"/>
            <a:r>
              <a:rPr lang="en-US" sz="1600" dirty="0"/>
              <a:t>Number of restaurants in the UK: 86.6k</a:t>
            </a:r>
          </a:p>
          <a:p>
            <a:pPr algn="l" rtl="0"/>
            <a:r>
              <a:rPr lang="en-US" sz="1600" dirty="0"/>
              <a:t> The range for restaurant profit margin typically spans anywhere from 0 – 15 percent</a:t>
            </a:r>
          </a:p>
          <a:p>
            <a:pPr algn="l" rtl="0"/>
            <a:r>
              <a:rPr lang="en-US" sz="1600" dirty="0"/>
              <a:t>Most of the restaurants fall between a 3 – 5 percent average restaurant profit margin</a:t>
            </a:r>
            <a:r>
              <a:rPr lang="en-US" sz="1400" dirty="0"/>
              <a:t>.</a:t>
            </a:r>
            <a:endParaRPr lang="he-IL" sz="1400" dirty="0"/>
          </a:p>
        </p:txBody>
      </p:sp>
    </p:spTree>
    <p:extLst>
      <p:ext uri="{BB962C8B-B14F-4D97-AF65-F5344CB8AC3E}">
        <p14:creationId xmlns:p14="http://schemas.microsoft.com/office/powerpoint/2010/main" val="27085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503DBD-4700-4165-B6C3-C617D45D2EF1}"/>
              </a:ext>
            </a:extLst>
          </p:cNvPr>
          <p:cNvSpPr>
            <a:spLocks noGrp="1"/>
          </p:cNvSpPr>
          <p:nvPr>
            <p:ph type="title"/>
          </p:nvPr>
        </p:nvSpPr>
        <p:spPr/>
        <p:txBody>
          <a:bodyPr/>
          <a:lstStyle/>
          <a:p>
            <a:pPr algn="ctr"/>
            <a:r>
              <a:rPr lang="en-US" dirty="0"/>
              <a:t>introduction</a:t>
            </a:r>
            <a:endParaRPr lang="he-IL" dirty="0"/>
          </a:p>
        </p:txBody>
      </p:sp>
      <p:sp>
        <p:nvSpPr>
          <p:cNvPr id="4" name="מציין מיקום תוכן 2">
            <a:extLst>
              <a:ext uri="{FF2B5EF4-FFF2-40B4-BE49-F238E27FC236}">
                <a16:creationId xmlns:a16="http://schemas.microsoft.com/office/drawing/2014/main" id="{D5F6A940-E437-438C-9320-81FAD548EDE8}"/>
              </a:ext>
            </a:extLst>
          </p:cNvPr>
          <p:cNvSpPr txBox="1">
            <a:spLocks/>
          </p:cNvSpPr>
          <p:nvPr/>
        </p:nvSpPr>
        <p:spPr>
          <a:xfrm>
            <a:off x="1143000" y="2024406"/>
            <a:ext cx="8976359" cy="3781425"/>
          </a:xfrm>
          <a:prstGeom prst="rect">
            <a:avLst/>
          </a:prstGeom>
        </p:spPr>
        <p:txBody>
          <a:bodyPr vert="horz" lIns="91440" tIns="45720" rIns="91440" bIns="45720" rtlCol="0" anchor="t">
            <a:normAutofit/>
          </a:bodyPr>
          <a:lst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l" rtl="0">
              <a:buNone/>
            </a:pPr>
            <a:r>
              <a:rPr lang="en-US" dirty="0"/>
              <a:t>Introduction conclusion</a:t>
            </a:r>
          </a:p>
          <a:p>
            <a:pPr algn="l" rtl="0"/>
            <a:r>
              <a:rPr lang="en-US" sz="1600" dirty="0"/>
              <a:t>Due to the great amount of visitors, for both business and pleasure matters in London (which constitutes a high market share of the UK) and due to the high direct relation between the revenue of the UK restaurant industry, and the restaurants number in the UK, restaurants has a potential of being a beneficial business.</a:t>
            </a:r>
          </a:p>
          <a:p>
            <a:pPr algn="l" rtl="0"/>
            <a:r>
              <a:rPr lang="en-US" sz="1600" dirty="0"/>
              <a:t> This project's main goal is to find the optimum location to open a restaurant, in order to set the restaurant at a higher range of the potential profit margin.</a:t>
            </a:r>
            <a:endParaRPr lang="he-IL" sz="1100" dirty="0"/>
          </a:p>
        </p:txBody>
      </p:sp>
    </p:spTree>
    <p:extLst>
      <p:ext uri="{BB962C8B-B14F-4D97-AF65-F5344CB8AC3E}">
        <p14:creationId xmlns:p14="http://schemas.microsoft.com/office/powerpoint/2010/main" val="3561076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51E659-88F8-4F1B-A4C8-E43E06054E00}"/>
              </a:ext>
            </a:extLst>
          </p:cNvPr>
          <p:cNvSpPr>
            <a:spLocks noGrp="1"/>
          </p:cNvSpPr>
          <p:nvPr>
            <p:ph type="title"/>
          </p:nvPr>
        </p:nvSpPr>
        <p:spPr/>
        <p:txBody>
          <a:bodyPr/>
          <a:lstStyle/>
          <a:p>
            <a:pPr algn="ctr"/>
            <a:r>
              <a:rPr lang="en-US" dirty="0"/>
              <a:t>Business problem</a:t>
            </a:r>
            <a:endParaRPr lang="he-IL" dirty="0"/>
          </a:p>
        </p:txBody>
      </p:sp>
      <p:sp>
        <p:nvSpPr>
          <p:cNvPr id="3" name="מציין מיקום תוכן 2">
            <a:extLst>
              <a:ext uri="{FF2B5EF4-FFF2-40B4-BE49-F238E27FC236}">
                <a16:creationId xmlns:a16="http://schemas.microsoft.com/office/drawing/2014/main" id="{38B795FA-4528-48D3-86C5-E5417AE61EB5}"/>
              </a:ext>
            </a:extLst>
          </p:cNvPr>
          <p:cNvSpPr>
            <a:spLocks noGrp="1"/>
          </p:cNvSpPr>
          <p:nvPr>
            <p:ph idx="1"/>
          </p:nvPr>
        </p:nvSpPr>
        <p:spPr/>
        <p:txBody>
          <a:bodyPr/>
          <a:lstStyle/>
          <a:p>
            <a:pPr algn="l" rtl="0"/>
            <a:r>
              <a:rPr lang="en-US" dirty="0"/>
              <a:t> where should a business man open a new restaurant in London? </a:t>
            </a:r>
            <a:endParaRPr lang="he-IL" dirty="0"/>
          </a:p>
        </p:txBody>
      </p:sp>
    </p:spTree>
    <p:extLst>
      <p:ext uri="{BB962C8B-B14F-4D97-AF65-F5344CB8AC3E}">
        <p14:creationId xmlns:p14="http://schemas.microsoft.com/office/powerpoint/2010/main" val="544961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51E659-88F8-4F1B-A4C8-E43E06054E00}"/>
              </a:ext>
            </a:extLst>
          </p:cNvPr>
          <p:cNvSpPr>
            <a:spLocks noGrp="1"/>
          </p:cNvSpPr>
          <p:nvPr>
            <p:ph type="title"/>
          </p:nvPr>
        </p:nvSpPr>
        <p:spPr/>
        <p:txBody>
          <a:bodyPr/>
          <a:lstStyle/>
          <a:p>
            <a:pPr algn="ctr"/>
            <a:r>
              <a:rPr lang="en-US" dirty="0"/>
              <a:t>Describing the data</a:t>
            </a:r>
            <a:endParaRPr lang="he-IL" dirty="0"/>
          </a:p>
        </p:txBody>
      </p:sp>
      <p:sp>
        <p:nvSpPr>
          <p:cNvPr id="3" name="מציין מיקום תוכן 2">
            <a:extLst>
              <a:ext uri="{FF2B5EF4-FFF2-40B4-BE49-F238E27FC236}">
                <a16:creationId xmlns:a16="http://schemas.microsoft.com/office/drawing/2014/main" id="{38B795FA-4528-48D3-86C5-E5417AE61EB5}"/>
              </a:ext>
            </a:extLst>
          </p:cNvPr>
          <p:cNvSpPr>
            <a:spLocks noGrp="1"/>
          </p:cNvSpPr>
          <p:nvPr>
            <p:ph idx="1"/>
          </p:nvPr>
        </p:nvSpPr>
        <p:spPr/>
        <p:txBody>
          <a:bodyPr>
            <a:normAutofit/>
          </a:bodyPr>
          <a:lstStyle/>
          <a:p>
            <a:pPr algn="l" rtl="0"/>
            <a:r>
              <a:rPr lang="en-US" sz="1600" dirty="0"/>
              <a:t>The initial dataset is the locations, boroughs and post town in London - out of </a:t>
            </a:r>
            <a:r>
              <a:rPr lang="en-US" sz="1600" dirty="0" err="1"/>
              <a:t>wikipedia</a:t>
            </a:r>
            <a:r>
              <a:rPr lang="en-US" sz="1600" dirty="0"/>
              <a:t>.</a:t>
            </a:r>
          </a:p>
          <a:p>
            <a:pPr algn="l" rtl="0"/>
            <a:r>
              <a:rPr lang="en-US" sz="1600" dirty="0"/>
              <a:t>Into this dataset we will add the coordinates - using </a:t>
            </a:r>
            <a:r>
              <a:rPr lang="en-US" sz="1600" dirty="0" err="1"/>
              <a:t>Geopy</a:t>
            </a:r>
            <a:r>
              <a:rPr lang="en-US" sz="1600" dirty="0"/>
              <a:t> library.</a:t>
            </a:r>
          </a:p>
          <a:p>
            <a:pPr algn="l" rtl="0"/>
            <a:r>
              <a:rPr lang="en-US" sz="1600" dirty="0"/>
              <a:t>Then, using Foursquare, we will explore the restaurants venues grouped by the unique </a:t>
            </a:r>
            <a:r>
              <a:rPr lang="en-US" sz="1600" dirty="0" err="1"/>
              <a:t>locatios</a:t>
            </a:r>
            <a:r>
              <a:rPr lang="en-US" sz="1600" dirty="0"/>
              <a:t> of the city of London.</a:t>
            </a:r>
          </a:p>
          <a:p>
            <a:pPr algn="l" rtl="0"/>
            <a:r>
              <a:rPr lang="en-US" sz="1600" dirty="0"/>
              <a:t>with this final datasets, of locations and venues, we will be able to know the diverse types of restaurants,  their frequency in each location and to perform machine learning algorithms.  Then, based on competition and demand,  we could have a suggestion where is the best place to start a restaurant business in London.</a:t>
            </a:r>
            <a:endParaRPr lang="he-IL" sz="1600" dirty="0"/>
          </a:p>
        </p:txBody>
      </p:sp>
    </p:spTree>
    <p:extLst>
      <p:ext uri="{BB962C8B-B14F-4D97-AF65-F5344CB8AC3E}">
        <p14:creationId xmlns:p14="http://schemas.microsoft.com/office/powerpoint/2010/main" val="364510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51E659-88F8-4F1B-A4C8-E43E06054E00}"/>
              </a:ext>
            </a:extLst>
          </p:cNvPr>
          <p:cNvSpPr>
            <a:spLocks noGrp="1"/>
          </p:cNvSpPr>
          <p:nvPr>
            <p:ph type="title"/>
          </p:nvPr>
        </p:nvSpPr>
        <p:spPr/>
        <p:txBody>
          <a:bodyPr/>
          <a:lstStyle/>
          <a:p>
            <a:pPr algn="ctr"/>
            <a:r>
              <a:rPr lang="en-US" dirty="0"/>
              <a:t>To whom is that issue relevant?</a:t>
            </a:r>
            <a:endParaRPr lang="he-IL" dirty="0"/>
          </a:p>
        </p:txBody>
      </p:sp>
      <p:sp>
        <p:nvSpPr>
          <p:cNvPr id="3" name="מציין מיקום תוכן 2">
            <a:extLst>
              <a:ext uri="{FF2B5EF4-FFF2-40B4-BE49-F238E27FC236}">
                <a16:creationId xmlns:a16="http://schemas.microsoft.com/office/drawing/2014/main" id="{38B795FA-4528-48D3-86C5-E5417AE61EB5}"/>
              </a:ext>
            </a:extLst>
          </p:cNvPr>
          <p:cNvSpPr>
            <a:spLocks noGrp="1"/>
          </p:cNvSpPr>
          <p:nvPr>
            <p:ph idx="1"/>
          </p:nvPr>
        </p:nvSpPr>
        <p:spPr/>
        <p:txBody>
          <a:bodyPr>
            <a:normAutofit/>
          </a:bodyPr>
          <a:lstStyle/>
          <a:p>
            <a:pPr algn="l" rtl="0"/>
            <a:r>
              <a:rPr lang="en-US" sz="1600" dirty="0"/>
              <a:t>Entrepreneurs who aspire to open a new business </a:t>
            </a:r>
          </a:p>
          <a:p>
            <a:pPr algn="l" rtl="0"/>
            <a:r>
              <a:rPr lang="en-US" sz="1600" dirty="0"/>
              <a:t>Customers who seek to have an affordable, well placed restaurants close to their home or office.</a:t>
            </a:r>
          </a:p>
          <a:p>
            <a:pPr algn="l" rtl="0"/>
            <a:r>
              <a:rPr lang="en-US" sz="1600" dirty="0"/>
              <a:t>Data scientist who seek to tell a story of the city's restaurants.</a:t>
            </a:r>
            <a:endParaRPr lang="he-IL" sz="1600" dirty="0"/>
          </a:p>
        </p:txBody>
      </p:sp>
    </p:spTree>
    <p:extLst>
      <p:ext uri="{BB962C8B-B14F-4D97-AF65-F5344CB8AC3E}">
        <p14:creationId xmlns:p14="http://schemas.microsoft.com/office/powerpoint/2010/main" val="97914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51E659-88F8-4F1B-A4C8-E43E06054E00}"/>
              </a:ext>
            </a:extLst>
          </p:cNvPr>
          <p:cNvSpPr>
            <a:spLocks noGrp="1"/>
          </p:cNvSpPr>
          <p:nvPr>
            <p:ph type="title"/>
          </p:nvPr>
        </p:nvSpPr>
        <p:spPr/>
        <p:txBody>
          <a:bodyPr/>
          <a:lstStyle/>
          <a:p>
            <a:pPr algn="ctr"/>
            <a:r>
              <a:rPr lang="en-US" dirty="0"/>
              <a:t>Methodology</a:t>
            </a:r>
            <a:endParaRPr lang="he-IL" dirty="0"/>
          </a:p>
        </p:txBody>
      </p:sp>
      <p:sp>
        <p:nvSpPr>
          <p:cNvPr id="3" name="מציין מיקום תוכן 2">
            <a:extLst>
              <a:ext uri="{FF2B5EF4-FFF2-40B4-BE49-F238E27FC236}">
                <a16:creationId xmlns:a16="http://schemas.microsoft.com/office/drawing/2014/main" id="{38B795FA-4528-48D3-86C5-E5417AE61EB5}"/>
              </a:ext>
            </a:extLst>
          </p:cNvPr>
          <p:cNvSpPr>
            <a:spLocks noGrp="1"/>
          </p:cNvSpPr>
          <p:nvPr>
            <p:ph idx="1"/>
          </p:nvPr>
        </p:nvSpPr>
        <p:spPr/>
        <p:txBody>
          <a:bodyPr>
            <a:noAutofit/>
          </a:bodyPr>
          <a:lstStyle/>
          <a:p>
            <a:pPr algn="l" rtl="0"/>
            <a:r>
              <a:rPr lang="en-US" sz="1600" dirty="0"/>
              <a:t>These are my steps exploring London's boroughs looking for a solution for the business problem:</a:t>
            </a:r>
          </a:p>
          <a:p>
            <a:pPr algn="l" rtl="0"/>
            <a:r>
              <a:rPr lang="en-US" sz="1600" dirty="0"/>
              <a:t>Receive, clean and arrange the data, finally becomes to a merged and large data frame</a:t>
            </a:r>
          </a:p>
          <a:p>
            <a:pPr algn="l" rtl="0"/>
            <a:r>
              <a:rPr lang="en-US" sz="1600" dirty="0"/>
              <a:t> Visualize London boroughs using Folium maps</a:t>
            </a:r>
          </a:p>
          <a:p>
            <a:pPr algn="l" rtl="0"/>
            <a:r>
              <a:rPr lang="en-US" sz="1600" dirty="0"/>
              <a:t>Examine the connection of housing price related to crimes to each borough - </a:t>
            </a:r>
            <a:r>
              <a:rPr lang="en-US" sz="1600" b="1" dirty="0"/>
              <a:t>Regression plots</a:t>
            </a:r>
            <a:endParaRPr lang="en-US" sz="1600" dirty="0"/>
          </a:p>
          <a:p>
            <a:pPr algn="l" rtl="0"/>
            <a:r>
              <a:rPr lang="en-US" sz="1600" dirty="0"/>
              <a:t>Examine average house price per borough of the top 5 - </a:t>
            </a:r>
            <a:r>
              <a:rPr lang="en-US" sz="1600" b="1" dirty="0"/>
              <a:t>Bar chart</a:t>
            </a:r>
            <a:endParaRPr lang="en-US" sz="1600" dirty="0"/>
          </a:p>
          <a:p>
            <a:pPr algn="l" rtl="0"/>
            <a:r>
              <a:rPr lang="en-US" sz="1600" dirty="0"/>
              <a:t>Examine median monthly private rent per borough of the top 5 - </a:t>
            </a:r>
            <a:r>
              <a:rPr lang="en-US" sz="1600" b="1" dirty="0"/>
              <a:t>Bar chart</a:t>
            </a:r>
            <a:endParaRPr lang="en-US" sz="1600" dirty="0"/>
          </a:p>
          <a:p>
            <a:pPr algn="l" rtl="0"/>
            <a:r>
              <a:rPr lang="en-US" sz="1600" dirty="0"/>
              <a:t>Examine the ratio of crimes per population to each of the top 5 boroughs - </a:t>
            </a:r>
            <a:r>
              <a:rPr lang="en-US" sz="1600" b="1" dirty="0"/>
              <a:t>Bar chart</a:t>
            </a:r>
            <a:endParaRPr lang="en-US" sz="1600" dirty="0"/>
          </a:p>
          <a:p>
            <a:pPr algn="l" rtl="0"/>
            <a:r>
              <a:rPr lang="en-US" sz="1600" dirty="0"/>
              <a:t>Visualize top 5 London boroughs using Folium maps</a:t>
            </a:r>
          </a:p>
          <a:p>
            <a:pPr algn="l" rtl="0"/>
            <a:r>
              <a:rPr lang="en-US" sz="1600" dirty="0"/>
              <a:t>Receive venues data to each borough</a:t>
            </a:r>
            <a:endParaRPr lang="he-IL" sz="1600" dirty="0"/>
          </a:p>
        </p:txBody>
      </p:sp>
    </p:spTree>
    <p:extLst>
      <p:ext uri="{BB962C8B-B14F-4D97-AF65-F5344CB8AC3E}">
        <p14:creationId xmlns:p14="http://schemas.microsoft.com/office/powerpoint/2010/main" val="1716489895"/>
      </p:ext>
    </p:extLst>
  </p:cSld>
  <p:clrMapOvr>
    <a:masterClrMapping/>
  </p:clrMapOvr>
</p:sld>
</file>

<file path=ppt/theme/theme1.xml><?xml version="1.0" encoding="utf-8"?>
<a:theme xmlns:a="http://schemas.openxmlformats.org/drawingml/2006/main" name="גלריה">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TM10001114[[fn=גלריה]]</Template>
  <TotalTime>1363</TotalTime>
  <Words>1038</Words>
  <Application>Microsoft Office PowerPoint</Application>
  <PresentationFormat>מסך רחב</PresentationFormat>
  <Paragraphs>74</Paragraphs>
  <Slides>13</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13</vt:i4>
      </vt:variant>
    </vt:vector>
  </HeadingPairs>
  <TitlesOfParts>
    <vt:vector size="16" baseType="lpstr">
      <vt:lpstr>Arial</vt:lpstr>
      <vt:lpstr>Gill Sans MT</vt:lpstr>
      <vt:lpstr>גלריה</vt:lpstr>
      <vt:lpstr>Exploring the boroughs of london</vt:lpstr>
      <vt:lpstr>introduction</vt:lpstr>
      <vt:lpstr>introduction</vt:lpstr>
      <vt:lpstr>introduction</vt:lpstr>
      <vt:lpstr>introduction</vt:lpstr>
      <vt:lpstr>Business problem</vt:lpstr>
      <vt:lpstr>Describing the data</vt:lpstr>
      <vt:lpstr>To whom is that issue relevant?</vt:lpstr>
      <vt:lpstr>Methodology</vt:lpstr>
      <vt:lpstr>Methodology</vt:lpstr>
      <vt:lpstr>Results section</vt:lpstr>
      <vt:lpstr>Results section</vt:lpstr>
      <vt:lpstr>Conclusion and discussion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report</dc:title>
  <dc:creator>דניאל ביליצקי</dc:creator>
  <cp:lastModifiedBy>Guy Bilitski</cp:lastModifiedBy>
  <cp:revision>3</cp:revision>
  <dcterms:created xsi:type="dcterms:W3CDTF">2019-11-30T16:16:35Z</dcterms:created>
  <dcterms:modified xsi:type="dcterms:W3CDTF">2019-12-01T15:29:34Z</dcterms:modified>
</cp:coreProperties>
</file>