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0"/>
  </p:notesMasterIdLst>
  <p:sldIdLst>
    <p:sldId id="259" r:id="rId5"/>
    <p:sldId id="260" r:id="rId6"/>
    <p:sldId id="257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968FE-AD3D-444F-B6A8-796D946DC3A6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12EAA-B504-4DE4-86AF-9234CC185A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98E66DD-51B1-4BF7-9539-DEA51BFAEFD8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6260-7573-4697-9E59-AA19A1D5C255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B049DE4-AD7B-432F-9E35-775F5F8CC6AD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04F4-028A-4A36-B306-1FBAFF258B24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7569E6D-812C-4C70-BB51-98F32992DB43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10287DF-640A-4181-8B82-4913718EF244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74BE3E1-3173-4AB6-90EF-CE84B9FBD77E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D357-68ED-48AA-AC18-9CC27DEA9490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CC8BAEE-D0AF-4323-A024-1416F995B386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E0D4-CA65-4DD1-8546-2CC4E75B8B9D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19DEFE7-E1FA-4CA7-8A5A-F9AB210CE638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3FCC-785C-4EC4-B782-9133218B75DD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s://github.com/Guy2912/TicTacToe-Projec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rOFO2-d-LlA" TargetMode="Externa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2" name="Picture 8" descr="TIC Tac Toe Coding | CampK12 Project">
            <a:extLst>
              <a:ext uri="{FF2B5EF4-FFF2-40B4-BE49-F238E27FC236}">
                <a16:creationId xmlns:a16="http://schemas.microsoft.com/office/drawing/2014/main" id="{016C6704-306B-9783-665C-F0EA9D331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329" y="2914382"/>
            <a:ext cx="3452651" cy="411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lack x mark, Tic-tac-toe OXO Holiday Tic Tac Toe Game, Blue Cross, angle,  cross png | PNGEgg">
            <a:extLst>
              <a:ext uri="{FF2B5EF4-FFF2-40B4-BE49-F238E27FC236}">
                <a16:creationId xmlns:a16="http://schemas.microsoft.com/office/drawing/2014/main" id="{BB9C0BD9-4C95-35C1-6037-ED4F64CEA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" y="36088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081FE-3187-4184-98D0-CDC8A7E59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055" y="152820"/>
            <a:ext cx="6959446" cy="1662475"/>
          </a:xfrm>
        </p:spPr>
        <p:txBody>
          <a:bodyPr>
            <a:normAutofit/>
          </a:bodyPr>
          <a:lstStyle/>
          <a:p>
            <a:r>
              <a:rPr lang="en-US" sz="4800" dirty="0" err="1"/>
              <a:t>TicTacToe</a:t>
            </a:r>
            <a:r>
              <a:rPr lang="en-US" sz="4800" dirty="0"/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D1D1-624A-4AF5-B57E-100CDFEEA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6815" y="2183236"/>
            <a:ext cx="5414125" cy="1196717"/>
          </a:xfrm>
        </p:spPr>
        <p:txBody>
          <a:bodyPr>
            <a:normAutofit/>
          </a:bodyPr>
          <a:lstStyle/>
          <a:p>
            <a:r>
              <a:rPr lang="th-TH" sz="2400" dirty="0"/>
              <a:t>ผู้จัดทำ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59EE4D-6E70-7440-5013-9E9BF77903F5}"/>
              </a:ext>
            </a:extLst>
          </p:cNvPr>
          <p:cNvSpPr txBox="1"/>
          <p:nvPr/>
        </p:nvSpPr>
        <p:spPr>
          <a:xfrm>
            <a:off x="4312389" y="2575509"/>
            <a:ext cx="394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นายณัฐนนท์ วงษ์ศิริ   รหัสนิสิต 6530300791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3954EE-B006-2658-179F-A9422F3DA52A}"/>
              </a:ext>
            </a:extLst>
          </p:cNvPr>
          <p:cNvSpPr txBox="1"/>
          <p:nvPr/>
        </p:nvSpPr>
        <p:spPr>
          <a:xfrm>
            <a:off x="3649627" y="4064112"/>
            <a:ext cx="476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วิชา 03603112 </a:t>
            </a:r>
            <a:r>
              <a:rPr lang="en-US" b="1" dirty="0"/>
              <a:t>Programming Fundamentals II</a:t>
            </a:r>
            <a:endParaRPr lang="th-TH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05C3D5-26AD-5555-8227-9FC68D15D528}"/>
              </a:ext>
            </a:extLst>
          </p:cNvPr>
          <p:cNvSpPr txBox="1"/>
          <p:nvPr/>
        </p:nvSpPr>
        <p:spPr>
          <a:xfrm>
            <a:off x="4443144" y="3409641"/>
            <a:ext cx="394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อาจารย์ผู้สอน ผศ.ดร.กุลวดี สมบูรณ์วิวัฒน์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73D4F-7EFC-C841-2449-A249DAD1781E}"/>
              </a:ext>
            </a:extLst>
          </p:cNvPr>
          <p:cNvSpPr txBox="1"/>
          <p:nvPr/>
        </p:nvSpPr>
        <p:spPr>
          <a:xfrm>
            <a:off x="5639165" y="3096426"/>
            <a:ext cx="698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solidFill>
                  <a:schemeClr val="bg1"/>
                </a:solidFill>
              </a:rPr>
              <a:t>เสนอ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75D061-34BB-7638-00C7-C508EB3C6BC3}"/>
              </a:ext>
            </a:extLst>
          </p:cNvPr>
          <p:cNvSpPr txBox="1"/>
          <p:nvPr/>
        </p:nvSpPr>
        <p:spPr>
          <a:xfrm>
            <a:off x="4719698" y="4718583"/>
            <a:ext cx="275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ภาคเรียนที่ 2 ปีการศึกษา 2565</a:t>
            </a:r>
          </a:p>
        </p:txBody>
      </p:sp>
    </p:spTree>
    <p:extLst>
      <p:ext uri="{BB962C8B-B14F-4D97-AF65-F5344CB8AC3E}">
        <p14:creationId xmlns:p14="http://schemas.microsoft.com/office/powerpoint/2010/main" val="1630646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5D80194B-D1AF-405D-B088-65FE2AC6E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3" y="5496552"/>
            <a:ext cx="12180353" cy="13697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6DDA3D29-E716-4F33-AB4C-8ED10BB36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082" name="Freeform 5">
              <a:extLst>
                <a:ext uri="{FF2B5EF4-FFF2-40B4-BE49-F238E27FC236}">
                  <a16:creationId xmlns:a16="http://schemas.microsoft.com/office/drawing/2014/main" id="{5D79944B-9254-4463-AD5B-36257D494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3" name="Freeform 6">
              <a:extLst>
                <a:ext uri="{FF2B5EF4-FFF2-40B4-BE49-F238E27FC236}">
                  <a16:creationId xmlns:a16="http://schemas.microsoft.com/office/drawing/2014/main" id="{8DDA31B6-BB0C-47FB-B78E-A35B59D8B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4" name="Freeform 7">
              <a:extLst>
                <a:ext uri="{FF2B5EF4-FFF2-40B4-BE49-F238E27FC236}">
                  <a16:creationId xmlns:a16="http://schemas.microsoft.com/office/drawing/2014/main" id="{B460420D-1A32-4F29-8E6A-0BF0E3A59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5" name="Freeform 8">
              <a:extLst>
                <a:ext uri="{FF2B5EF4-FFF2-40B4-BE49-F238E27FC236}">
                  <a16:creationId xmlns:a16="http://schemas.microsoft.com/office/drawing/2014/main" id="{5744D7E2-E0C1-445D-81C0-6C9E382D5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6" name="Freeform 9">
              <a:extLst>
                <a:ext uri="{FF2B5EF4-FFF2-40B4-BE49-F238E27FC236}">
                  <a16:creationId xmlns:a16="http://schemas.microsoft.com/office/drawing/2014/main" id="{5CE3C75D-E7AA-450E-AE72-A8F8660A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7" name="Freeform 10">
              <a:extLst>
                <a:ext uri="{FF2B5EF4-FFF2-40B4-BE49-F238E27FC236}">
                  <a16:creationId xmlns:a16="http://schemas.microsoft.com/office/drawing/2014/main" id="{4E82641D-7380-4EBC-A0B4-A21F9B703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8" name="Freeform 11">
              <a:extLst>
                <a:ext uri="{FF2B5EF4-FFF2-40B4-BE49-F238E27FC236}">
                  <a16:creationId xmlns:a16="http://schemas.microsoft.com/office/drawing/2014/main" id="{06D3136D-2941-41F5-9CA6-0CD6378DB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9" name="Freeform 12">
              <a:extLst>
                <a:ext uri="{FF2B5EF4-FFF2-40B4-BE49-F238E27FC236}">
                  <a16:creationId xmlns:a16="http://schemas.microsoft.com/office/drawing/2014/main" id="{459DAFD1-A8B5-4AF5-BBC4-82DBC67B6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0" name="Freeform 13">
              <a:extLst>
                <a:ext uri="{FF2B5EF4-FFF2-40B4-BE49-F238E27FC236}">
                  <a16:creationId xmlns:a16="http://schemas.microsoft.com/office/drawing/2014/main" id="{73B5597B-C549-4923-9582-01359B7ED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1" name="Freeform 14">
              <a:extLst>
                <a:ext uri="{FF2B5EF4-FFF2-40B4-BE49-F238E27FC236}">
                  <a16:creationId xmlns:a16="http://schemas.microsoft.com/office/drawing/2014/main" id="{484FB59A-C29A-4BC3-AED4-5CBDEEBF8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2" name="Freeform 15">
              <a:extLst>
                <a:ext uri="{FF2B5EF4-FFF2-40B4-BE49-F238E27FC236}">
                  <a16:creationId xmlns:a16="http://schemas.microsoft.com/office/drawing/2014/main" id="{3E875A1F-55ED-4D78-BFCD-DEAB4B1F2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3" name="Freeform 16">
              <a:extLst>
                <a:ext uri="{FF2B5EF4-FFF2-40B4-BE49-F238E27FC236}">
                  <a16:creationId xmlns:a16="http://schemas.microsoft.com/office/drawing/2014/main" id="{1AF6A9C4-B5C0-45CF-BEA4-E5E138FB5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4" name="Freeform 17">
              <a:extLst>
                <a:ext uri="{FF2B5EF4-FFF2-40B4-BE49-F238E27FC236}">
                  <a16:creationId xmlns:a16="http://schemas.microsoft.com/office/drawing/2014/main" id="{B7A35A07-8906-46C9-A385-386C890B4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5" name="Freeform 18">
              <a:extLst>
                <a:ext uri="{FF2B5EF4-FFF2-40B4-BE49-F238E27FC236}">
                  <a16:creationId xmlns:a16="http://schemas.microsoft.com/office/drawing/2014/main" id="{EDC56392-B772-4465-9844-E65545FE3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6" name="Freeform 19">
              <a:extLst>
                <a:ext uri="{FF2B5EF4-FFF2-40B4-BE49-F238E27FC236}">
                  <a16:creationId xmlns:a16="http://schemas.microsoft.com/office/drawing/2014/main" id="{4E1EB07B-37CA-4168-8167-98F2E181C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7" name="Freeform 20">
              <a:extLst>
                <a:ext uri="{FF2B5EF4-FFF2-40B4-BE49-F238E27FC236}">
                  <a16:creationId xmlns:a16="http://schemas.microsoft.com/office/drawing/2014/main" id="{F79CCCC1-44E4-40E6-BEC7-4D67883CA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8" name="Freeform 21">
              <a:extLst>
                <a:ext uri="{FF2B5EF4-FFF2-40B4-BE49-F238E27FC236}">
                  <a16:creationId xmlns:a16="http://schemas.microsoft.com/office/drawing/2014/main" id="{BA2BCCEB-7B0D-4604-A0D9-C97985394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9" name="Freeform 22">
              <a:extLst>
                <a:ext uri="{FF2B5EF4-FFF2-40B4-BE49-F238E27FC236}">
                  <a16:creationId xmlns:a16="http://schemas.microsoft.com/office/drawing/2014/main" id="{3E9BE4C6-A966-4993-B450-34D205DCE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00" name="Freeform 23">
              <a:extLst>
                <a:ext uri="{FF2B5EF4-FFF2-40B4-BE49-F238E27FC236}">
                  <a16:creationId xmlns:a16="http://schemas.microsoft.com/office/drawing/2014/main" id="{D6D0BD97-50C4-4381-B670-2D0ADD588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102" name="Rectangle 3101">
            <a:extLst>
              <a:ext uri="{FF2B5EF4-FFF2-40B4-BE49-F238E27FC236}">
                <a16:creationId xmlns:a16="http://schemas.microsoft.com/office/drawing/2014/main" id="{853416A0-D066-471E-908D-8E53BC00F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61" y="-6705"/>
            <a:ext cx="12194122" cy="55683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ไม่มีคำอธิบาย">
            <a:extLst>
              <a:ext uri="{FF2B5EF4-FFF2-40B4-BE49-F238E27FC236}">
                <a16:creationId xmlns:a16="http://schemas.microsoft.com/office/drawing/2014/main" id="{32B0E1A2-5655-5D9D-DB7E-D782B0595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1" y="-6706"/>
            <a:ext cx="4908123" cy="68647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B12FCD-84D7-0D21-B321-55D59DBD6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086" y="2180441"/>
            <a:ext cx="7063958" cy="2490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6740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5D80194B-D1AF-405D-B088-65FE2AC6E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3" y="5496552"/>
            <a:ext cx="12180353" cy="13697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6DDA3D29-E716-4F33-AB4C-8ED10BB36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082" name="Freeform 5">
              <a:extLst>
                <a:ext uri="{FF2B5EF4-FFF2-40B4-BE49-F238E27FC236}">
                  <a16:creationId xmlns:a16="http://schemas.microsoft.com/office/drawing/2014/main" id="{5D79944B-9254-4463-AD5B-36257D494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3" name="Freeform 6">
              <a:extLst>
                <a:ext uri="{FF2B5EF4-FFF2-40B4-BE49-F238E27FC236}">
                  <a16:creationId xmlns:a16="http://schemas.microsoft.com/office/drawing/2014/main" id="{8DDA31B6-BB0C-47FB-B78E-A35B59D8B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4" name="Freeform 7">
              <a:extLst>
                <a:ext uri="{FF2B5EF4-FFF2-40B4-BE49-F238E27FC236}">
                  <a16:creationId xmlns:a16="http://schemas.microsoft.com/office/drawing/2014/main" id="{B460420D-1A32-4F29-8E6A-0BF0E3A59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5" name="Freeform 8">
              <a:extLst>
                <a:ext uri="{FF2B5EF4-FFF2-40B4-BE49-F238E27FC236}">
                  <a16:creationId xmlns:a16="http://schemas.microsoft.com/office/drawing/2014/main" id="{5744D7E2-E0C1-445D-81C0-6C9E382D5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6" name="Freeform 9">
              <a:extLst>
                <a:ext uri="{FF2B5EF4-FFF2-40B4-BE49-F238E27FC236}">
                  <a16:creationId xmlns:a16="http://schemas.microsoft.com/office/drawing/2014/main" id="{5CE3C75D-E7AA-450E-AE72-A8F8660A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7" name="Freeform 10">
              <a:extLst>
                <a:ext uri="{FF2B5EF4-FFF2-40B4-BE49-F238E27FC236}">
                  <a16:creationId xmlns:a16="http://schemas.microsoft.com/office/drawing/2014/main" id="{4E82641D-7380-4EBC-A0B4-A21F9B703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8" name="Freeform 11">
              <a:extLst>
                <a:ext uri="{FF2B5EF4-FFF2-40B4-BE49-F238E27FC236}">
                  <a16:creationId xmlns:a16="http://schemas.microsoft.com/office/drawing/2014/main" id="{06D3136D-2941-41F5-9CA6-0CD6378DB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9" name="Freeform 12">
              <a:extLst>
                <a:ext uri="{FF2B5EF4-FFF2-40B4-BE49-F238E27FC236}">
                  <a16:creationId xmlns:a16="http://schemas.microsoft.com/office/drawing/2014/main" id="{459DAFD1-A8B5-4AF5-BBC4-82DBC67B6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0" name="Freeform 13">
              <a:extLst>
                <a:ext uri="{FF2B5EF4-FFF2-40B4-BE49-F238E27FC236}">
                  <a16:creationId xmlns:a16="http://schemas.microsoft.com/office/drawing/2014/main" id="{73B5597B-C549-4923-9582-01359B7ED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1" name="Freeform 14">
              <a:extLst>
                <a:ext uri="{FF2B5EF4-FFF2-40B4-BE49-F238E27FC236}">
                  <a16:creationId xmlns:a16="http://schemas.microsoft.com/office/drawing/2014/main" id="{484FB59A-C29A-4BC3-AED4-5CBDEEBF8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2" name="Freeform 15">
              <a:extLst>
                <a:ext uri="{FF2B5EF4-FFF2-40B4-BE49-F238E27FC236}">
                  <a16:creationId xmlns:a16="http://schemas.microsoft.com/office/drawing/2014/main" id="{3E875A1F-55ED-4D78-BFCD-DEAB4B1F2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3" name="Freeform 16">
              <a:extLst>
                <a:ext uri="{FF2B5EF4-FFF2-40B4-BE49-F238E27FC236}">
                  <a16:creationId xmlns:a16="http://schemas.microsoft.com/office/drawing/2014/main" id="{1AF6A9C4-B5C0-45CF-BEA4-E5E138FB5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4" name="Freeform 17">
              <a:extLst>
                <a:ext uri="{FF2B5EF4-FFF2-40B4-BE49-F238E27FC236}">
                  <a16:creationId xmlns:a16="http://schemas.microsoft.com/office/drawing/2014/main" id="{B7A35A07-8906-46C9-A385-386C890B4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5" name="Freeform 18">
              <a:extLst>
                <a:ext uri="{FF2B5EF4-FFF2-40B4-BE49-F238E27FC236}">
                  <a16:creationId xmlns:a16="http://schemas.microsoft.com/office/drawing/2014/main" id="{EDC56392-B772-4465-9844-E65545FE3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6" name="Freeform 19">
              <a:extLst>
                <a:ext uri="{FF2B5EF4-FFF2-40B4-BE49-F238E27FC236}">
                  <a16:creationId xmlns:a16="http://schemas.microsoft.com/office/drawing/2014/main" id="{4E1EB07B-37CA-4168-8167-98F2E181C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7" name="Freeform 20">
              <a:extLst>
                <a:ext uri="{FF2B5EF4-FFF2-40B4-BE49-F238E27FC236}">
                  <a16:creationId xmlns:a16="http://schemas.microsoft.com/office/drawing/2014/main" id="{F79CCCC1-44E4-40E6-BEC7-4D67883CA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8" name="Freeform 21">
              <a:extLst>
                <a:ext uri="{FF2B5EF4-FFF2-40B4-BE49-F238E27FC236}">
                  <a16:creationId xmlns:a16="http://schemas.microsoft.com/office/drawing/2014/main" id="{BA2BCCEB-7B0D-4604-A0D9-C97985394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9" name="Freeform 22">
              <a:extLst>
                <a:ext uri="{FF2B5EF4-FFF2-40B4-BE49-F238E27FC236}">
                  <a16:creationId xmlns:a16="http://schemas.microsoft.com/office/drawing/2014/main" id="{3E9BE4C6-A966-4993-B450-34D205DCE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00" name="Freeform 23">
              <a:extLst>
                <a:ext uri="{FF2B5EF4-FFF2-40B4-BE49-F238E27FC236}">
                  <a16:creationId xmlns:a16="http://schemas.microsoft.com/office/drawing/2014/main" id="{D6D0BD97-50C4-4381-B670-2D0ADD588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102" name="Rectangle 3101">
            <a:extLst>
              <a:ext uri="{FF2B5EF4-FFF2-40B4-BE49-F238E27FC236}">
                <a16:creationId xmlns:a16="http://schemas.microsoft.com/office/drawing/2014/main" id="{853416A0-D066-471E-908D-8E53BC00F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61" y="-6705"/>
            <a:ext cx="12194122" cy="55683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ไม่มีคำอธิบาย">
            <a:extLst>
              <a:ext uri="{FF2B5EF4-FFF2-40B4-BE49-F238E27FC236}">
                <a16:creationId xmlns:a16="http://schemas.microsoft.com/office/drawing/2014/main" id="{DC1395C2-60DF-D842-C3AD-3EF7DF348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46" y="-61290"/>
            <a:ext cx="5368613" cy="692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49F690-3A40-37D5-A576-8998E51B3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441" y="1895824"/>
            <a:ext cx="6451173" cy="2494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9168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5D80194B-D1AF-405D-B088-65FE2AC6E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3" y="5496552"/>
            <a:ext cx="12180353" cy="13697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6DDA3D29-E716-4F33-AB4C-8ED10BB36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082" name="Freeform 5">
              <a:extLst>
                <a:ext uri="{FF2B5EF4-FFF2-40B4-BE49-F238E27FC236}">
                  <a16:creationId xmlns:a16="http://schemas.microsoft.com/office/drawing/2014/main" id="{5D79944B-9254-4463-AD5B-36257D494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3" name="Freeform 6">
              <a:extLst>
                <a:ext uri="{FF2B5EF4-FFF2-40B4-BE49-F238E27FC236}">
                  <a16:creationId xmlns:a16="http://schemas.microsoft.com/office/drawing/2014/main" id="{8DDA31B6-BB0C-47FB-B78E-A35B59D8B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4" name="Freeform 7">
              <a:extLst>
                <a:ext uri="{FF2B5EF4-FFF2-40B4-BE49-F238E27FC236}">
                  <a16:creationId xmlns:a16="http://schemas.microsoft.com/office/drawing/2014/main" id="{B460420D-1A32-4F29-8E6A-0BF0E3A59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5" name="Freeform 8">
              <a:extLst>
                <a:ext uri="{FF2B5EF4-FFF2-40B4-BE49-F238E27FC236}">
                  <a16:creationId xmlns:a16="http://schemas.microsoft.com/office/drawing/2014/main" id="{5744D7E2-E0C1-445D-81C0-6C9E382D5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6" name="Freeform 9">
              <a:extLst>
                <a:ext uri="{FF2B5EF4-FFF2-40B4-BE49-F238E27FC236}">
                  <a16:creationId xmlns:a16="http://schemas.microsoft.com/office/drawing/2014/main" id="{5CE3C75D-E7AA-450E-AE72-A8F8660A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7" name="Freeform 10">
              <a:extLst>
                <a:ext uri="{FF2B5EF4-FFF2-40B4-BE49-F238E27FC236}">
                  <a16:creationId xmlns:a16="http://schemas.microsoft.com/office/drawing/2014/main" id="{4E82641D-7380-4EBC-A0B4-A21F9B703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8" name="Freeform 11">
              <a:extLst>
                <a:ext uri="{FF2B5EF4-FFF2-40B4-BE49-F238E27FC236}">
                  <a16:creationId xmlns:a16="http://schemas.microsoft.com/office/drawing/2014/main" id="{06D3136D-2941-41F5-9CA6-0CD6378DB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9" name="Freeform 12">
              <a:extLst>
                <a:ext uri="{FF2B5EF4-FFF2-40B4-BE49-F238E27FC236}">
                  <a16:creationId xmlns:a16="http://schemas.microsoft.com/office/drawing/2014/main" id="{459DAFD1-A8B5-4AF5-BBC4-82DBC67B6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0" name="Freeform 13">
              <a:extLst>
                <a:ext uri="{FF2B5EF4-FFF2-40B4-BE49-F238E27FC236}">
                  <a16:creationId xmlns:a16="http://schemas.microsoft.com/office/drawing/2014/main" id="{73B5597B-C549-4923-9582-01359B7ED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1" name="Freeform 14">
              <a:extLst>
                <a:ext uri="{FF2B5EF4-FFF2-40B4-BE49-F238E27FC236}">
                  <a16:creationId xmlns:a16="http://schemas.microsoft.com/office/drawing/2014/main" id="{484FB59A-C29A-4BC3-AED4-5CBDEEBF8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2" name="Freeform 15">
              <a:extLst>
                <a:ext uri="{FF2B5EF4-FFF2-40B4-BE49-F238E27FC236}">
                  <a16:creationId xmlns:a16="http://schemas.microsoft.com/office/drawing/2014/main" id="{3E875A1F-55ED-4D78-BFCD-DEAB4B1F2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3" name="Freeform 16">
              <a:extLst>
                <a:ext uri="{FF2B5EF4-FFF2-40B4-BE49-F238E27FC236}">
                  <a16:creationId xmlns:a16="http://schemas.microsoft.com/office/drawing/2014/main" id="{1AF6A9C4-B5C0-45CF-BEA4-E5E138FB5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4" name="Freeform 17">
              <a:extLst>
                <a:ext uri="{FF2B5EF4-FFF2-40B4-BE49-F238E27FC236}">
                  <a16:creationId xmlns:a16="http://schemas.microsoft.com/office/drawing/2014/main" id="{B7A35A07-8906-46C9-A385-386C890B4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5" name="Freeform 18">
              <a:extLst>
                <a:ext uri="{FF2B5EF4-FFF2-40B4-BE49-F238E27FC236}">
                  <a16:creationId xmlns:a16="http://schemas.microsoft.com/office/drawing/2014/main" id="{EDC56392-B772-4465-9844-E65545FE3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6" name="Freeform 19">
              <a:extLst>
                <a:ext uri="{FF2B5EF4-FFF2-40B4-BE49-F238E27FC236}">
                  <a16:creationId xmlns:a16="http://schemas.microsoft.com/office/drawing/2014/main" id="{4E1EB07B-37CA-4168-8167-98F2E181C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7" name="Freeform 20">
              <a:extLst>
                <a:ext uri="{FF2B5EF4-FFF2-40B4-BE49-F238E27FC236}">
                  <a16:creationId xmlns:a16="http://schemas.microsoft.com/office/drawing/2014/main" id="{F79CCCC1-44E4-40E6-BEC7-4D67883CA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8" name="Freeform 21">
              <a:extLst>
                <a:ext uri="{FF2B5EF4-FFF2-40B4-BE49-F238E27FC236}">
                  <a16:creationId xmlns:a16="http://schemas.microsoft.com/office/drawing/2014/main" id="{BA2BCCEB-7B0D-4604-A0D9-C97985394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9" name="Freeform 22">
              <a:extLst>
                <a:ext uri="{FF2B5EF4-FFF2-40B4-BE49-F238E27FC236}">
                  <a16:creationId xmlns:a16="http://schemas.microsoft.com/office/drawing/2014/main" id="{3E9BE4C6-A966-4993-B450-34D205DCE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00" name="Freeform 23">
              <a:extLst>
                <a:ext uri="{FF2B5EF4-FFF2-40B4-BE49-F238E27FC236}">
                  <a16:creationId xmlns:a16="http://schemas.microsoft.com/office/drawing/2014/main" id="{D6D0BD97-50C4-4381-B670-2D0ADD588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102" name="Rectangle 3101">
            <a:extLst>
              <a:ext uri="{FF2B5EF4-FFF2-40B4-BE49-F238E27FC236}">
                <a16:creationId xmlns:a16="http://schemas.microsoft.com/office/drawing/2014/main" id="{853416A0-D066-471E-908D-8E53BC00F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61" y="-6705"/>
            <a:ext cx="12194122" cy="55683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ไม่มีคำอธิบาย">
            <a:extLst>
              <a:ext uri="{FF2B5EF4-FFF2-40B4-BE49-F238E27FC236}">
                <a16:creationId xmlns:a16="http://schemas.microsoft.com/office/drawing/2014/main" id="{A069A928-E731-276A-C3D2-0FF57622E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7" y="-26478"/>
            <a:ext cx="5310187" cy="688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7B4F1B-7EA2-326F-E861-525DCA1F5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359" y="2339886"/>
            <a:ext cx="6600290" cy="2164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31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5D80194B-D1AF-405D-B088-65FE2AC6E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3" y="5496552"/>
            <a:ext cx="12180353" cy="13697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6DDA3D29-E716-4F33-AB4C-8ED10BB36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082" name="Freeform 5">
              <a:extLst>
                <a:ext uri="{FF2B5EF4-FFF2-40B4-BE49-F238E27FC236}">
                  <a16:creationId xmlns:a16="http://schemas.microsoft.com/office/drawing/2014/main" id="{5D79944B-9254-4463-AD5B-36257D494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3" name="Freeform 6">
              <a:extLst>
                <a:ext uri="{FF2B5EF4-FFF2-40B4-BE49-F238E27FC236}">
                  <a16:creationId xmlns:a16="http://schemas.microsoft.com/office/drawing/2014/main" id="{8DDA31B6-BB0C-47FB-B78E-A35B59D8B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4" name="Freeform 7">
              <a:extLst>
                <a:ext uri="{FF2B5EF4-FFF2-40B4-BE49-F238E27FC236}">
                  <a16:creationId xmlns:a16="http://schemas.microsoft.com/office/drawing/2014/main" id="{B460420D-1A32-4F29-8E6A-0BF0E3A59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5" name="Freeform 8">
              <a:extLst>
                <a:ext uri="{FF2B5EF4-FFF2-40B4-BE49-F238E27FC236}">
                  <a16:creationId xmlns:a16="http://schemas.microsoft.com/office/drawing/2014/main" id="{5744D7E2-E0C1-445D-81C0-6C9E382D5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6" name="Freeform 9">
              <a:extLst>
                <a:ext uri="{FF2B5EF4-FFF2-40B4-BE49-F238E27FC236}">
                  <a16:creationId xmlns:a16="http://schemas.microsoft.com/office/drawing/2014/main" id="{5CE3C75D-E7AA-450E-AE72-A8F8660A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7" name="Freeform 10">
              <a:extLst>
                <a:ext uri="{FF2B5EF4-FFF2-40B4-BE49-F238E27FC236}">
                  <a16:creationId xmlns:a16="http://schemas.microsoft.com/office/drawing/2014/main" id="{4E82641D-7380-4EBC-A0B4-A21F9B703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8" name="Freeform 11">
              <a:extLst>
                <a:ext uri="{FF2B5EF4-FFF2-40B4-BE49-F238E27FC236}">
                  <a16:creationId xmlns:a16="http://schemas.microsoft.com/office/drawing/2014/main" id="{06D3136D-2941-41F5-9CA6-0CD6378DB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9" name="Freeform 12">
              <a:extLst>
                <a:ext uri="{FF2B5EF4-FFF2-40B4-BE49-F238E27FC236}">
                  <a16:creationId xmlns:a16="http://schemas.microsoft.com/office/drawing/2014/main" id="{459DAFD1-A8B5-4AF5-BBC4-82DBC67B6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0" name="Freeform 13">
              <a:extLst>
                <a:ext uri="{FF2B5EF4-FFF2-40B4-BE49-F238E27FC236}">
                  <a16:creationId xmlns:a16="http://schemas.microsoft.com/office/drawing/2014/main" id="{73B5597B-C549-4923-9582-01359B7ED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1" name="Freeform 14">
              <a:extLst>
                <a:ext uri="{FF2B5EF4-FFF2-40B4-BE49-F238E27FC236}">
                  <a16:creationId xmlns:a16="http://schemas.microsoft.com/office/drawing/2014/main" id="{484FB59A-C29A-4BC3-AED4-5CBDEEBF8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2" name="Freeform 15">
              <a:extLst>
                <a:ext uri="{FF2B5EF4-FFF2-40B4-BE49-F238E27FC236}">
                  <a16:creationId xmlns:a16="http://schemas.microsoft.com/office/drawing/2014/main" id="{3E875A1F-55ED-4D78-BFCD-DEAB4B1F2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3" name="Freeform 16">
              <a:extLst>
                <a:ext uri="{FF2B5EF4-FFF2-40B4-BE49-F238E27FC236}">
                  <a16:creationId xmlns:a16="http://schemas.microsoft.com/office/drawing/2014/main" id="{1AF6A9C4-B5C0-45CF-BEA4-E5E138FB5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4" name="Freeform 17">
              <a:extLst>
                <a:ext uri="{FF2B5EF4-FFF2-40B4-BE49-F238E27FC236}">
                  <a16:creationId xmlns:a16="http://schemas.microsoft.com/office/drawing/2014/main" id="{B7A35A07-8906-46C9-A385-386C890B4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5" name="Freeform 18">
              <a:extLst>
                <a:ext uri="{FF2B5EF4-FFF2-40B4-BE49-F238E27FC236}">
                  <a16:creationId xmlns:a16="http://schemas.microsoft.com/office/drawing/2014/main" id="{EDC56392-B772-4465-9844-E65545FE3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6" name="Freeform 19">
              <a:extLst>
                <a:ext uri="{FF2B5EF4-FFF2-40B4-BE49-F238E27FC236}">
                  <a16:creationId xmlns:a16="http://schemas.microsoft.com/office/drawing/2014/main" id="{4E1EB07B-37CA-4168-8167-98F2E181C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7" name="Freeform 20">
              <a:extLst>
                <a:ext uri="{FF2B5EF4-FFF2-40B4-BE49-F238E27FC236}">
                  <a16:creationId xmlns:a16="http://schemas.microsoft.com/office/drawing/2014/main" id="{F79CCCC1-44E4-40E6-BEC7-4D67883CA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8" name="Freeform 21">
              <a:extLst>
                <a:ext uri="{FF2B5EF4-FFF2-40B4-BE49-F238E27FC236}">
                  <a16:creationId xmlns:a16="http://schemas.microsoft.com/office/drawing/2014/main" id="{BA2BCCEB-7B0D-4604-A0D9-C97985394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9" name="Freeform 22">
              <a:extLst>
                <a:ext uri="{FF2B5EF4-FFF2-40B4-BE49-F238E27FC236}">
                  <a16:creationId xmlns:a16="http://schemas.microsoft.com/office/drawing/2014/main" id="{3E9BE4C6-A966-4993-B450-34D205DCE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00" name="Freeform 23">
              <a:extLst>
                <a:ext uri="{FF2B5EF4-FFF2-40B4-BE49-F238E27FC236}">
                  <a16:creationId xmlns:a16="http://schemas.microsoft.com/office/drawing/2014/main" id="{D6D0BD97-50C4-4381-B670-2D0ADD588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102" name="Rectangle 3101">
            <a:extLst>
              <a:ext uri="{FF2B5EF4-FFF2-40B4-BE49-F238E27FC236}">
                <a16:creationId xmlns:a16="http://schemas.microsoft.com/office/drawing/2014/main" id="{853416A0-D066-471E-908D-8E53BC00F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61" y="-6705"/>
            <a:ext cx="12194122" cy="55683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ไม่มีคำอธิบาย">
            <a:extLst>
              <a:ext uri="{FF2B5EF4-FFF2-40B4-BE49-F238E27FC236}">
                <a16:creationId xmlns:a16="http://schemas.microsoft.com/office/drawing/2014/main" id="{6FC13129-2C21-7362-A7E1-291314F8F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" y="73455"/>
            <a:ext cx="5310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4A7A86-5C10-2A56-850F-2CEA57125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635" y="2034341"/>
            <a:ext cx="6602066" cy="2936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6450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5D80194B-D1AF-405D-B088-65FE2AC6E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3" y="5496552"/>
            <a:ext cx="12180353" cy="13697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6DDA3D29-E716-4F33-AB4C-8ED10BB36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082" name="Freeform 5">
              <a:extLst>
                <a:ext uri="{FF2B5EF4-FFF2-40B4-BE49-F238E27FC236}">
                  <a16:creationId xmlns:a16="http://schemas.microsoft.com/office/drawing/2014/main" id="{5D79944B-9254-4463-AD5B-36257D494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3" name="Freeform 6">
              <a:extLst>
                <a:ext uri="{FF2B5EF4-FFF2-40B4-BE49-F238E27FC236}">
                  <a16:creationId xmlns:a16="http://schemas.microsoft.com/office/drawing/2014/main" id="{8DDA31B6-BB0C-47FB-B78E-A35B59D8B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4" name="Freeform 7">
              <a:extLst>
                <a:ext uri="{FF2B5EF4-FFF2-40B4-BE49-F238E27FC236}">
                  <a16:creationId xmlns:a16="http://schemas.microsoft.com/office/drawing/2014/main" id="{B460420D-1A32-4F29-8E6A-0BF0E3A59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5" name="Freeform 8">
              <a:extLst>
                <a:ext uri="{FF2B5EF4-FFF2-40B4-BE49-F238E27FC236}">
                  <a16:creationId xmlns:a16="http://schemas.microsoft.com/office/drawing/2014/main" id="{5744D7E2-E0C1-445D-81C0-6C9E382D5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6" name="Freeform 9">
              <a:extLst>
                <a:ext uri="{FF2B5EF4-FFF2-40B4-BE49-F238E27FC236}">
                  <a16:creationId xmlns:a16="http://schemas.microsoft.com/office/drawing/2014/main" id="{5CE3C75D-E7AA-450E-AE72-A8F8660A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7" name="Freeform 10">
              <a:extLst>
                <a:ext uri="{FF2B5EF4-FFF2-40B4-BE49-F238E27FC236}">
                  <a16:creationId xmlns:a16="http://schemas.microsoft.com/office/drawing/2014/main" id="{4E82641D-7380-4EBC-A0B4-A21F9B703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8" name="Freeform 11">
              <a:extLst>
                <a:ext uri="{FF2B5EF4-FFF2-40B4-BE49-F238E27FC236}">
                  <a16:creationId xmlns:a16="http://schemas.microsoft.com/office/drawing/2014/main" id="{06D3136D-2941-41F5-9CA6-0CD6378DB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9" name="Freeform 12">
              <a:extLst>
                <a:ext uri="{FF2B5EF4-FFF2-40B4-BE49-F238E27FC236}">
                  <a16:creationId xmlns:a16="http://schemas.microsoft.com/office/drawing/2014/main" id="{459DAFD1-A8B5-4AF5-BBC4-82DBC67B6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0" name="Freeform 13">
              <a:extLst>
                <a:ext uri="{FF2B5EF4-FFF2-40B4-BE49-F238E27FC236}">
                  <a16:creationId xmlns:a16="http://schemas.microsoft.com/office/drawing/2014/main" id="{73B5597B-C549-4923-9582-01359B7ED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1" name="Freeform 14">
              <a:extLst>
                <a:ext uri="{FF2B5EF4-FFF2-40B4-BE49-F238E27FC236}">
                  <a16:creationId xmlns:a16="http://schemas.microsoft.com/office/drawing/2014/main" id="{484FB59A-C29A-4BC3-AED4-5CBDEEBF8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2" name="Freeform 15">
              <a:extLst>
                <a:ext uri="{FF2B5EF4-FFF2-40B4-BE49-F238E27FC236}">
                  <a16:creationId xmlns:a16="http://schemas.microsoft.com/office/drawing/2014/main" id="{3E875A1F-55ED-4D78-BFCD-DEAB4B1F2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3" name="Freeform 16">
              <a:extLst>
                <a:ext uri="{FF2B5EF4-FFF2-40B4-BE49-F238E27FC236}">
                  <a16:creationId xmlns:a16="http://schemas.microsoft.com/office/drawing/2014/main" id="{1AF6A9C4-B5C0-45CF-BEA4-E5E138FB5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4" name="Freeform 17">
              <a:extLst>
                <a:ext uri="{FF2B5EF4-FFF2-40B4-BE49-F238E27FC236}">
                  <a16:creationId xmlns:a16="http://schemas.microsoft.com/office/drawing/2014/main" id="{B7A35A07-8906-46C9-A385-386C890B4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5" name="Freeform 18">
              <a:extLst>
                <a:ext uri="{FF2B5EF4-FFF2-40B4-BE49-F238E27FC236}">
                  <a16:creationId xmlns:a16="http://schemas.microsoft.com/office/drawing/2014/main" id="{EDC56392-B772-4465-9844-E65545FE3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6" name="Freeform 19">
              <a:extLst>
                <a:ext uri="{FF2B5EF4-FFF2-40B4-BE49-F238E27FC236}">
                  <a16:creationId xmlns:a16="http://schemas.microsoft.com/office/drawing/2014/main" id="{4E1EB07B-37CA-4168-8167-98F2E181C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7" name="Freeform 20">
              <a:extLst>
                <a:ext uri="{FF2B5EF4-FFF2-40B4-BE49-F238E27FC236}">
                  <a16:creationId xmlns:a16="http://schemas.microsoft.com/office/drawing/2014/main" id="{F79CCCC1-44E4-40E6-BEC7-4D67883CA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8" name="Freeform 21">
              <a:extLst>
                <a:ext uri="{FF2B5EF4-FFF2-40B4-BE49-F238E27FC236}">
                  <a16:creationId xmlns:a16="http://schemas.microsoft.com/office/drawing/2014/main" id="{BA2BCCEB-7B0D-4604-A0D9-C97985394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9" name="Freeform 22">
              <a:extLst>
                <a:ext uri="{FF2B5EF4-FFF2-40B4-BE49-F238E27FC236}">
                  <a16:creationId xmlns:a16="http://schemas.microsoft.com/office/drawing/2014/main" id="{3E9BE4C6-A966-4993-B450-34D205DCE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00" name="Freeform 23">
              <a:extLst>
                <a:ext uri="{FF2B5EF4-FFF2-40B4-BE49-F238E27FC236}">
                  <a16:creationId xmlns:a16="http://schemas.microsoft.com/office/drawing/2014/main" id="{D6D0BD97-50C4-4381-B670-2D0ADD588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102" name="Rectangle 3101">
            <a:extLst>
              <a:ext uri="{FF2B5EF4-FFF2-40B4-BE49-F238E27FC236}">
                <a16:creationId xmlns:a16="http://schemas.microsoft.com/office/drawing/2014/main" id="{853416A0-D066-471E-908D-8E53BC00F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61" y="-6705"/>
            <a:ext cx="12194122" cy="55683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ไม่มีคำอธิบาย">
            <a:extLst>
              <a:ext uri="{FF2B5EF4-FFF2-40B4-BE49-F238E27FC236}">
                <a16:creationId xmlns:a16="http://schemas.microsoft.com/office/drawing/2014/main" id="{BD465F21-C033-333C-3C4F-1E02F6E11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8" y="-8618"/>
            <a:ext cx="5310187" cy="692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14E9CA-8998-BDCB-932F-AEB3CC9E0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893" y="2243573"/>
            <a:ext cx="6790965" cy="2419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5629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2" name="Picture 8" descr="TIC Tac Toe Coding | CampK12 Project">
            <a:extLst>
              <a:ext uri="{FF2B5EF4-FFF2-40B4-BE49-F238E27FC236}">
                <a16:creationId xmlns:a16="http://schemas.microsoft.com/office/drawing/2014/main" id="{016C6704-306B-9783-665C-F0EA9D331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329" y="2914382"/>
            <a:ext cx="3452651" cy="411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lack x mark, Tic-tac-toe OXO Holiday Tic Tac Toe Game, Blue Cross, angle,  cross png | PNGEgg">
            <a:extLst>
              <a:ext uri="{FF2B5EF4-FFF2-40B4-BE49-F238E27FC236}">
                <a16:creationId xmlns:a16="http://schemas.microsoft.com/office/drawing/2014/main" id="{BB9C0BD9-4C95-35C1-6037-ED4F64CEA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" y="36088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hlinkClick r:id="rId6"/>
            <a:extLst>
              <a:ext uri="{FF2B5EF4-FFF2-40B4-BE49-F238E27FC236}">
                <a16:creationId xmlns:a16="http://schemas.microsoft.com/office/drawing/2014/main" id="{9D4C70F0-2A34-6CC7-1128-8741FE52BE37}"/>
              </a:ext>
            </a:extLst>
          </p:cNvPr>
          <p:cNvSpPr txBox="1"/>
          <p:nvPr/>
        </p:nvSpPr>
        <p:spPr>
          <a:xfrm>
            <a:off x="3983603" y="1606163"/>
            <a:ext cx="104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Yotube</a:t>
            </a:r>
            <a:endParaRPr lang="th-TH" dirty="0"/>
          </a:p>
        </p:txBody>
      </p:sp>
      <p:sp>
        <p:nvSpPr>
          <p:cNvPr id="3" name="TextBox 2">
            <a:hlinkClick r:id="rId7"/>
            <a:extLst>
              <a:ext uri="{FF2B5EF4-FFF2-40B4-BE49-F238E27FC236}">
                <a16:creationId xmlns:a16="http://schemas.microsoft.com/office/drawing/2014/main" id="{773ECA99-C59B-FB06-A3E3-51F04F1E163F}"/>
              </a:ext>
            </a:extLst>
          </p:cNvPr>
          <p:cNvSpPr txBox="1"/>
          <p:nvPr/>
        </p:nvSpPr>
        <p:spPr>
          <a:xfrm>
            <a:off x="3990602" y="2956448"/>
            <a:ext cx="104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D04DC5-82BA-5CA1-4273-CA1C64CB0275}"/>
              </a:ext>
            </a:extLst>
          </p:cNvPr>
          <p:cNvSpPr txBox="1"/>
          <p:nvPr/>
        </p:nvSpPr>
        <p:spPr>
          <a:xfrm>
            <a:off x="6551820" y="2754226"/>
            <a:ext cx="1754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Thank You</a:t>
            </a:r>
            <a:endParaRPr lang="th-TH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60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854F6-C326-EDFA-9B19-83821B6C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657" y="2342274"/>
            <a:ext cx="2486134" cy="2456442"/>
          </a:xfrm>
        </p:spPr>
        <p:txBody>
          <a:bodyPr>
            <a:normAutofit fontScale="90000"/>
          </a:bodyPr>
          <a:lstStyle/>
          <a:p>
            <a:r>
              <a:rPr lang="th-TH" sz="5400" dirty="0">
                <a:latin typeface="Aharoni" panose="02010803020104030203" pitchFamily="2" charset="-79"/>
              </a:rPr>
              <a:t>เหตุผลที่ทำ </a:t>
            </a:r>
            <a:r>
              <a:rPr lang="en-US" sz="5400" dirty="0" err="1">
                <a:latin typeface="Aharoni" panose="02010803020104030203" pitchFamily="2" charset="-79"/>
                <a:cs typeface="Aharoni" panose="02010803020104030203" pitchFamily="2" charset="-79"/>
              </a:rPr>
              <a:t>ProJect</a:t>
            </a:r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endParaRPr lang="th-TH" sz="5400" dirty="0">
              <a:latin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50328-7BC2-8F3F-3E14-AB7AF3106595}"/>
              </a:ext>
            </a:extLst>
          </p:cNvPr>
          <p:cNvSpPr txBox="1"/>
          <p:nvPr/>
        </p:nvSpPr>
        <p:spPr>
          <a:xfrm>
            <a:off x="5201448" y="1412202"/>
            <a:ext cx="57228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effectLst/>
                <a:latin typeface="Söhne"/>
              </a:rPr>
              <a:t>Tic-tac-toe </a:t>
            </a:r>
            <a:r>
              <a:rPr lang="th-TH" b="0" i="0" dirty="0">
                <a:effectLst/>
                <a:latin typeface="Söhne"/>
              </a:rPr>
              <a:t>เป็นเกมที่เรียกว่าเป็นเกมเล่นกันทั่วไปที่ไม่ยุ่งยากและไม่ต้องใช้เวลานานในการเรียนรู้กฎเกม โดยเกมนี้เหมาะสำหรับทุกวัยทั้งเด็กและผู้ใหญ่ ซึ่งสามารถเล่นได้ทั้งเดี่ยวและเล่นกับเพื่อนๆ โดยไม่จำเป็นต้องมีอุปกรณ์หรือเครื่องมือเสริมเพิ่มเติมเลย</a:t>
            </a:r>
          </a:p>
          <a:p>
            <a:pPr algn="l"/>
            <a:endParaRPr lang="th-TH" b="0" i="0" dirty="0">
              <a:effectLst/>
              <a:latin typeface="Söhne"/>
            </a:endParaRPr>
          </a:p>
          <a:p>
            <a:pPr algn="l"/>
            <a:r>
              <a:rPr lang="th-TH" b="0" i="0" dirty="0">
                <a:effectLst/>
                <a:latin typeface="Söhne"/>
              </a:rPr>
              <a:t>การทำโปรเจค </a:t>
            </a:r>
            <a:r>
              <a:rPr lang="en-US" b="0" i="0" dirty="0">
                <a:effectLst/>
                <a:latin typeface="Söhne"/>
              </a:rPr>
              <a:t>Tic-tac-toe </a:t>
            </a:r>
            <a:r>
              <a:rPr lang="th-TH" b="0" i="0" dirty="0">
                <a:effectLst/>
                <a:latin typeface="Söhne"/>
              </a:rPr>
              <a:t>ยังช่วยให้ผู้เรียนได้ฝึกทักษะการเขียนโปรแกรมแบบพื้นฐาน และทักษะการสร้างโปรแกรมเกมง่ายๆ โดยโปรเจคนี้จะช่วยให้ผู้เรียนได้เรียนรู้หลักการพื้นฐานของการเขียนโปรแกรมเกม และการใช้งานตัวแปร การใช้งานเงื่อนไข การใช้งานลูป การใช้งานฟังก์ชัน และการใช้งานคำสั่งพื้นฐานอื่นๆ ซึ่งเป็นสิ่งที่สำคัญในการพัฒนาซอฟต์แวร์และการเขียนโปรแกรมทั่วไป</a:t>
            </a:r>
          </a:p>
          <a:p>
            <a:pPr algn="l"/>
            <a:endParaRPr lang="th-TH" b="0" i="0" dirty="0">
              <a:effectLst/>
              <a:latin typeface="Söhne"/>
            </a:endParaRPr>
          </a:p>
          <a:p>
            <a:pPr algn="l"/>
            <a:r>
              <a:rPr lang="th-TH" b="0" i="0" dirty="0">
                <a:effectLst/>
                <a:latin typeface="Söhne"/>
              </a:rPr>
              <a:t>นอกจากนี้ การทำโปรเจค </a:t>
            </a:r>
            <a:r>
              <a:rPr lang="en-US" b="0" i="0" dirty="0">
                <a:effectLst/>
                <a:latin typeface="Söhne"/>
              </a:rPr>
              <a:t>Tic-tac-toe </a:t>
            </a:r>
            <a:r>
              <a:rPr lang="th-TH" b="0" i="0" dirty="0">
                <a:effectLst/>
                <a:latin typeface="Söhne"/>
              </a:rPr>
              <a:t>ยังสามารถสร้างความสนุกสนานและความบันเทิงให้กับผู้เล่นได้อีกด้วย ซึ่งจะช่วยส่งเสริมทักษะการวางแผนและการคิดเชิงตรรกะในผู้เล่นอีกด้วย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28729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4A795B5-387A-56B0-1A06-D13AB0DD9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24998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Class </a:t>
            </a:r>
            <a:r>
              <a:rPr lang="en-US" sz="4800" dirty="0" err="1"/>
              <a:t>Diagrame</a:t>
            </a:r>
            <a:endParaRPr lang="th-TH" sz="4800" dirty="0"/>
          </a:p>
        </p:txBody>
      </p:sp>
      <p:pic>
        <p:nvPicPr>
          <p:cNvPr id="1026" name="Picture 2" descr="ไม่มีคำอธิบาย">
            <a:extLst>
              <a:ext uri="{FF2B5EF4-FFF2-40B4-BE49-F238E27FC236}">
                <a16:creationId xmlns:a16="http://schemas.microsoft.com/office/drawing/2014/main" id="{44F48946-8F6A-FCE6-C853-37ED2901F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16" y="533781"/>
            <a:ext cx="5581650" cy="5772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5479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A619AF-7E18-1631-2467-0B0487A5E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31" y="1417145"/>
            <a:ext cx="5410669" cy="4023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751C70-574E-DBF9-7901-986A2EF8B68B}"/>
              </a:ext>
            </a:extLst>
          </p:cNvPr>
          <p:cNvSpPr txBox="1"/>
          <p:nvPr/>
        </p:nvSpPr>
        <p:spPr>
          <a:xfrm>
            <a:off x="7323151" y="2505669"/>
            <a:ext cx="5012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ใน </a:t>
            </a:r>
            <a:r>
              <a:rPr lang="en-US" dirty="0" err="1">
                <a:solidFill>
                  <a:schemeClr val="bg1"/>
                </a:solidFill>
              </a:rPr>
              <a:t>TicTacToeFrame</a:t>
            </a:r>
            <a:r>
              <a:rPr lang="en-US" dirty="0">
                <a:solidFill>
                  <a:schemeClr val="bg1"/>
                </a:solidFill>
              </a:rPr>
              <a:t>() </a:t>
            </a:r>
            <a:endParaRPr lang="th-TH" dirty="0">
              <a:solidFill>
                <a:schemeClr val="bg1"/>
              </a:solidFill>
            </a:endParaRPr>
          </a:p>
          <a:p>
            <a:r>
              <a:rPr lang="th-TH" dirty="0">
                <a:solidFill>
                  <a:schemeClr val="bg1"/>
                </a:solidFill>
              </a:rPr>
              <a:t>จะมีการเรียกใช้ทุก</a:t>
            </a:r>
            <a:r>
              <a:rPr lang="en-US" dirty="0">
                <a:solidFill>
                  <a:schemeClr val="bg1"/>
                </a:solidFill>
              </a:rPr>
              <a:t> methods </a:t>
            </a:r>
            <a:r>
              <a:rPr lang="th-TH" dirty="0">
                <a:solidFill>
                  <a:schemeClr val="bg1"/>
                </a:solidFill>
              </a:rPr>
              <a:t>ใน </a:t>
            </a:r>
            <a:r>
              <a:rPr lang="en-US" dirty="0">
                <a:solidFill>
                  <a:schemeClr val="bg1"/>
                </a:solidFill>
              </a:rPr>
              <a:t>Class</a:t>
            </a:r>
            <a:r>
              <a:rPr lang="th-TH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TicTacToeFrame</a:t>
            </a:r>
            <a:endParaRPr lang="th-TH" dirty="0">
              <a:solidFill>
                <a:schemeClr val="bg1"/>
              </a:solidFill>
            </a:endParaRPr>
          </a:p>
          <a:p>
            <a:r>
              <a:rPr lang="th-TH" dirty="0">
                <a:solidFill>
                  <a:schemeClr val="bg1"/>
                </a:solidFill>
              </a:rPr>
              <a:t>ใช้ </a:t>
            </a:r>
            <a:r>
              <a:rPr lang="en-US" dirty="0">
                <a:solidFill>
                  <a:schemeClr val="bg1"/>
                </a:solidFill>
              </a:rPr>
              <a:t>Toolkit </a:t>
            </a:r>
            <a:r>
              <a:rPr lang="th-TH" dirty="0">
                <a:solidFill>
                  <a:schemeClr val="bg1"/>
                </a:solidFill>
              </a:rPr>
              <a:t>เพื่อผูกคอมโพเนนต์</a:t>
            </a:r>
          </a:p>
          <a:p>
            <a:r>
              <a:rPr lang="th-TH" dirty="0">
                <a:solidFill>
                  <a:schemeClr val="bg1"/>
                </a:solidFill>
              </a:rPr>
              <a:t>ใช้ </a:t>
            </a:r>
            <a:r>
              <a:rPr lang="en-US" dirty="0">
                <a:solidFill>
                  <a:schemeClr val="bg1"/>
                </a:solidFill>
              </a:rPr>
              <a:t>Dimension </a:t>
            </a:r>
            <a:r>
              <a:rPr lang="th-TH" dirty="0">
                <a:solidFill>
                  <a:schemeClr val="bg1"/>
                </a:solidFill>
              </a:rPr>
              <a:t>เพื่อความแม่นยำในการรับความกว้างและความสูง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1DA41D-B340-3CB8-74B2-D654645687A1}"/>
              </a:ext>
            </a:extLst>
          </p:cNvPr>
          <p:cNvSpPr txBox="1"/>
          <p:nvPr/>
        </p:nvSpPr>
        <p:spPr>
          <a:xfrm>
            <a:off x="8735850" y="1417145"/>
            <a:ext cx="2186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chemeClr val="bg1"/>
                </a:solidFill>
              </a:rPr>
              <a:t>การออกแบบ </a:t>
            </a:r>
            <a:r>
              <a:rPr lang="en-US" sz="3200" dirty="0">
                <a:solidFill>
                  <a:schemeClr val="bg1"/>
                </a:solidFill>
              </a:rPr>
              <a:t>UI</a:t>
            </a:r>
            <a:endParaRPr lang="th-TH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826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51C70-574E-DBF9-7901-986A2EF8B68B}"/>
              </a:ext>
            </a:extLst>
          </p:cNvPr>
          <p:cNvSpPr txBox="1"/>
          <p:nvPr/>
        </p:nvSpPr>
        <p:spPr>
          <a:xfrm>
            <a:off x="7323151" y="2505669"/>
            <a:ext cx="50120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ผมอยากมีปุ่มไว้กดออกจากหน้า </a:t>
            </a:r>
            <a:r>
              <a:rPr lang="en-US" dirty="0">
                <a:solidFill>
                  <a:schemeClr val="bg1"/>
                </a:solidFill>
              </a:rPr>
              <a:t>UI </a:t>
            </a:r>
            <a:r>
              <a:rPr lang="th-TH" dirty="0">
                <a:solidFill>
                  <a:schemeClr val="bg1"/>
                </a:solidFill>
              </a:rPr>
              <a:t>เมื่อไม่อยากเล่นกลางคัน</a:t>
            </a:r>
          </a:p>
          <a:p>
            <a:r>
              <a:rPr lang="th-TH" dirty="0">
                <a:solidFill>
                  <a:schemeClr val="bg1"/>
                </a:solidFill>
              </a:rPr>
              <a:t>ฉะนั้นใน </a:t>
            </a:r>
            <a:r>
              <a:rPr lang="en-US" dirty="0">
                <a:solidFill>
                  <a:schemeClr val="bg1"/>
                </a:solidFill>
              </a:rPr>
              <a:t>methods </a:t>
            </a:r>
            <a:r>
              <a:rPr lang="th-TH" dirty="0">
                <a:solidFill>
                  <a:schemeClr val="bg1"/>
                </a:solidFill>
              </a:rPr>
              <a:t>นี้ ผมจะสร้างปุ่มที่มี </a:t>
            </a:r>
            <a:r>
              <a:rPr lang="en-US" dirty="0">
                <a:solidFill>
                  <a:schemeClr val="bg1"/>
                </a:solidFill>
              </a:rPr>
              <a:t>Text </a:t>
            </a:r>
            <a:r>
              <a:rPr lang="th-TH" dirty="0">
                <a:solidFill>
                  <a:schemeClr val="bg1"/>
                </a:solidFill>
              </a:rPr>
              <a:t>ชื่อว่า </a:t>
            </a:r>
            <a:r>
              <a:rPr lang="en-US" dirty="0">
                <a:solidFill>
                  <a:schemeClr val="bg1"/>
                </a:solidFill>
              </a:rPr>
              <a:t>--Quit--</a:t>
            </a:r>
          </a:p>
          <a:p>
            <a:r>
              <a:rPr lang="th-TH" dirty="0">
                <a:solidFill>
                  <a:schemeClr val="bg1"/>
                </a:solidFill>
              </a:rPr>
              <a:t>โดย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th-TH" dirty="0">
                <a:solidFill>
                  <a:schemeClr val="bg1"/>
                </a:solidFill>
              </a:rPr>
              <a:t>สร้าง </a:t>
            </a:r>
            <a:r>
              <a:rPr lang="en-US" dirty="0">
                <a:solidFill>
                  <a:schemeClr val="bg1"/>
                </a:solidFill>
              </a:rPr>
              <a:t>class </a:t>
            </a:r>
            <a:r>
              <a:rPr lang="en-US" dirty="0" err="1">
                <a:solidFill>
                  <a:schemeClr val="bg1"/>
                </a:solidFill>
              </a:rPr>
              <a:t>QuitListener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th-TH" dirty="0">
                <a:solidFill>
                  <a:schemeClr val="bg1"/>
                </a:solidFill>
              </a:rPr>
              <a:t>ที่ </a:t>
            </a:r>
            <a:r>
              <a:rPr lang="en-US" dirty="0">
                <a:solidFill>
                  <a:schemeClr val="bg1"/>
                </a:solidFill>
              </a:rPr>
              <a:t>implements </a:t>
            </a:r>
            <a:r>
              <a:rPr lang="th-TH" dirty="0">
                <a:solidFill>
                  <a:schemeClr val="bg1"/>
                </a:solidFill>
              </a:rPr>
              <a:t>กับ </a:t>
            </a:r>
            <a:r>
              <a:rPr lang="en-US" dirty="0">
                <a:solidFill>
                  <a:schemeClr val="bg1"/>
                </a:solidFill>
              </a:rPr>
              <a:t>ActionListener </a:t>
            </a:r>
            <a:r>
              <a:rPr lang="th-TH" dirty="0">
                <a:solidFill>
                  <a:schemeClr val="bg1"/>
                </a:solidFill>
              </a:rPr>
              <a:t>เพื่อให้เมื่อกดปุ่มเกิด </a:t>
            </a:r>
            <a:r>
              <a:rPr lang="en-US" dirty="0" err="1">
                <a:solidFill>
                  <a:schemeClr val="bg1"/>
                </a:solidFill>
              </a:rPr>
              <a:t>ActionEvent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th-TH" dirty="0">
                <a:solidFill>
                  <a:schemeClr val="bg1"/>
                </a:solidFill>
              </a:rPr>
              <a:t>โดยเมื่อกดปุ่มจะเกิด </a:t>
            </a:r>
            <a:r>
              <a:rPr lang="en-US" dirty="0">
                <a:solidFill>
                  <a:schemeClr val="bg1"/>
                </a:solidFill>
              </a:rPr>
              <a:t>Runtime Exit </a:t>
            </a:r>
            <a:r>
              <a:rPr lang="th-TH" dirty="0">
                <a:solidFill>
                  <a:schemeClr val="bg1"/>
                </a:solidFill>
              </a:rPr>
              <a:t>และ สร้าง </a:t>
            </a:r>
            <a:r>
              <a:rPr lang="en-US" dirty="0">
                <a:solidFill>
                  <a:schemeClr val="bg1"/>
                </a:solidFill>
              </a:rPr>
              <a:t>Object </a:t>
            </a:r>
            <a:endParaRPr lang="th-TH" dirty="0">
              <a:solidFill>
                <a:schemeClr val="bg1"/>
              </a:solidFill>
            </a:endParaRPr>
          </a:p>
          <a:p>
            <a:r>
              <a:rPr lang="th-TH" dirty="0">
                <a:solidFill>
                  <a:schemeClr val="bg1"/>
                </a:solidFill>
              </a:rPr>
              <a:t>เพื่อ </a:t>
            </a:r>
            <a:r>
              <a:rPr lang="en-US" b="0" dirty="0">
                <a:solidFill>
                  <a:schemeClr val="bg1"/>
                </a:solidFill>
                <a:effectLst/>
              </a:rPr>
              <a:t>add </a:t>
            </a:r>
            <a:r>
              <a:rPr lang="en-US" b="0" dirty="0" err="1">
                <a:solidFill>
                  <a:schemeClr val="bg1"/>
                </a:solidFill>
                <a:effectLst/>
              </a:rPr>
              <a:t>quitListener</a:t>
            </a:r>
            <a:r>
              <a:rPr lang="en-US" b="0" dirty="0">
                <a:solidFill>
                  <a:schemeClr val="bg1"/>
                </a:solidFill>
                <a:effectLst/>
              </a:rPr>
              <a:t> </a:t>
            </a:r>
            <a:r>
              <a:rPr lang="th-TH" b="0" dirty="0">
                <a:solidFill>
                  <a:schemeClr val="bg1"/>
                </a:solidFill>
                <a:effectLst/>
              </a:rPr>
              <a:t>ไปใน </a:t>
            </a:r>
            <a:r>
              <a:rPr lang="en-US" b="0" dirty="0" err="1">
                <a:solidFill>
                  <a:schemeClr val="bg1"/>
                </a:solidFill>
                <a:effectLst/>
              </a:rPr>
              <a:t>quitBtn</a:t>
            </a:r>
            <a:r>
              <a:rPr lang="en-US" b="0" dirty="0">
                <a:solidFill>
                  <a:schemeClr val="bg1"/>
                </a:solidFill>
                <a:effectLst/>
              </a:rPr>
              <a:t> </a:t>
            </a:r>
            <a:r>
              <a:rPr lang="th-TH" b="0" dirty="0">
                <a:solidFill>
                  <a:schemeClr val="bg1"/>
                </a:solidFill>
                <a:effectLst/>
              </a:rPr>
              <a:t>เพื่อไปใช้ต่อใน </a:t>
            </a:r>
            <a:r>
              <a:rPr lang="en-US" b="0" dirty="0" err="1">
                <a:solidFill>
                  <a:schemeClr val="bg1"/>
                </a:solidFill>
                <a:effectLst/>
              </a:rPr>
              <a:t>createWholePanel</a:t>
            </a:r>
            <a:r>
              <a:rPr lang="en-US" b="0" dirty="0">
                <a:solidFill>
                  <a:schemeClr val="bg1"/>
                </a:solidFill>
                <a:effectLst/>
              </a:rPr>
              <a:t>();</a:t>
            </a:r>
          </a:p>
          <a:p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1DA41D-B340-3CB8-74B2-D654645687A1}"/>
              </a:ext>
            </a:extLst>
          </p:cNvPr>
          <p:cNvSpPr txBox="1"/>
          <p:nvPr/>
        </p:nvSpPr>
        <p:spPr>
          <a:xfrm>
            <a:off x="8735850" y="1417145"/>
            <a:ext cx="2186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chemeClr val="bg1"/>
                </a:solidFill>
              </a:rPr>
              <a:t>การออกแบบ </a:t>
            </a:r>
            <a:r>
              <a:rPr lang="en-US" sz="3200" dirty="0">
                <a:solidFill>
                  <a:schemeClr val="bg1"/>
                </a:solidFill>
              </a:rPr>
              <a:t>UI</a:t>
            </a:r>
            <a:endParaRPr lang="th-TH" sz="32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116AD-E14B-38BA-4BEC-26A2E3BC1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09" y="1782610"/>
            <a:ext cx="6482372" cy="3608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307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51C70-574E-DBF9-7901-986A2EF8B68B}"/>
              </a:ext>
            </a:extLst>
          </p:cNvPr>
          <p:cNvSpPr txBox="1"/>
          <p:nvPr/>
        </p:nvSpPr>
        <p:spPr>
          <a:xfrm>
            <a:off x="7323151" y="2505669"/>
            <a:ext cx="5012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Methods </a:t>
            </a:r>
            <a:r>
              <a:rPr lang="th-TH" dirty="0">
                <a:solidFill>
                  <a:schemeClr val="bg1"/>
                </a:solidFill>
              </a:rPr>
              <a:t>นี้ผมสร้างขึ้นมาเพื่อกล่าวต้อนรับคนที่มาเล่นเกมผม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th-TH" dirty="0">
                <a:solidFill>
                  <a:schemeClr val="bg1"/>
                </a:solidFill>
              </a:rPr>
              <a:t>โดยสร้าง </a:t>
            </a:r>
            <a:r>
              <a:rPr lang="en-US" dirty="0" err="1">
                <a:solidFill>
                  <a:schemeClr val="bg1"/>
                </a:solidFill>
              </a:rPr>
              <a:t>Jlabel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th-TH" dirty="0">
                <a:solidFill>
                  <a:schemeClr val="bg1"/>
                </a:solidFill>
              </a:rPr>
              <a:t>ข้างใน </a:t>
            </a:r>
            <a:r>
              <a:rPr lang="en-US" dirty="0">
                <a:solidFill>
                  <a:schemeClr val="bg1"/>
                </a:solidFill>
              </a:rPr>
              <a:t>text </a:t>
            </a:r>
            <a:r>
              <a:rPr lang="th-TH" dirty="0">
                <a:solidFill>
                  <a:schemeClr val="bg1"/>
                </a:solidFill>
              </a:rPr>
              <a:t>พิมกล่าวต้อนรับ </a:t>
            </a:r>
            <a:endParaRPr lang="en-US" b="0" dirty="0">
              <a:solidFill>
                <a:schemeClr val="bg1"/>
              </a:solidFill>
              <a:effectLst/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setFont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th-TH" dirty="0">
                <a:solidFill>
                  <a:schemeClr val="bg1"/>
                </a:solidFill>
              </a:rPr>
              <a:t>อะไรให้เรียบร้อยและก็เอา </a:t>
            </a:r>
            <a:r>
              <a:rPr lang="en-US" dirty="0">
                <a:solidFill>
                  <a:schemeClr val="bg1"/>
                </a:solidFill>
              </a:rPr>
              <a:t>title </a:t>
            </a:r>
            <a:r>
              <a:rPr lang="th-TH" dirty="0">
                <a:solidFill>
                  <a:schemeClr val="bg1"/>
                </a:solidFill>
              </a:rPr>
              <a:t>ที่ได้ </a:t>
            </a:r>
            <a:r>
              <a:rPr lang="en-US" dirty="0">
                <a:solidFill>
                  <a:schemeClr val="bg1"/>
                </a:solidFill>
              </a:rPr>
              <a:t>add </a:t>
            </a:r>
            <a:r>
              <a:rPr lang="th-TH" dirty="0">
                <a:solidFill>
                  <a:schemeClr val="bg1"/>
                </a:solidFill>
              </a:rPr>
              <a:t>เข้าไปใน </a:t>
            </a:r>
          </a:p>
          <a:p>
            <a:r>
              <a:rPr lang="en-US" dirty="0" err="1">
                <a:solidFill>
                  <a:schemeClr val="bg1"/>
                </a:solidFill>
              </a:rPr>
              <a:t>titlePanel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th-TH" dirty="0">
                <a:solidFill>
                  <a:schemeClr val="bg1"/>
                </a:solidFill>
              </a:rPr>
              <a:t>เพื่อไปใช้ต่อใน </a:t>
            </a:r>
            <a:r>
              <a:rPr lang="en-US" dirty="0" err="1">
                <a:solidFill>
                  <a:schemeClr val="bg1"/>
                </a:solidFill>
              </a:rPr>
              <a:t>createWholePanel</a:t>
            </a:r>
            <a:r>
              <a:rPr lang="en-US" dirty="0">
                <a:solidFill>
                  <a:schemeClr val="bg1"/>
                </a:solidFill>
              </a:rPr>
              <a:t>();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1DA41D-B340-3CB8-74B2-D654645687A1}"/>
              </a:ext>
            </a:extLst>
          </p:cNvPr>
          <p:cNvSpPr txBox="1"/>
          <p:nvPr/>
        </p:nvSpPr>
        <p:spPr>
          <a:xfrm>
            <a:off x="8735850" y="1417145"/>
            <a:ext cx="2186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chemeClr val="bg1"/>
                </a:solidFill>
              </a:rPr>
              <a:t>การออกแบบ </a:t>
            </a:r>
            <a:r>
              <a:rPr lang="en-US" sz="3200" dirty="0">
                <a:solidFill>
                  <a:schemeClr val="bg1"/>
                </a:solidFill>
              </a:rPr>
              <a:t>UI</a:t>
            </a:r>
            <a:endParaRPr lang="th-TH" sz="3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A42633-C7C1-F05A-1B34-499519692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0" y="2849112"/>
            <a:ext cx="6624369" cy="1159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360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51C70-574E-DBF9-7901-986A2EF8B68B}"/>
              </a:ext>
            </a:extLst>
          </p:cNvPr>
          <p:cNvSpPr txBox="1"/>
          <p:nvPr/>
        </p:nvSpPr>
        <p:spPr>
          <a:xfrm>
            <a:off x="7441392" y="2174878"/>
            <a:ext cx="50120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Methods </a:t>
            </a:r>
            <a:r>
              <a:rPr lang="th-TH" dirty="0">
                <a:solidFill>
                  <a:schemeClr val="bg1"/>
                </a:solidFill>
              </a:rPr>
              <a:t>นี้ผมสร้างขึ้นมาเพื่อสร้าง</a:t>
            </a:r>
            <a:r>
              <a:rPr lang="en-US" dirty="0">
                <a:solidFill>
                  <a:schemeClr val="bg1"/>
                </a:solidFill>
              </a:rPr>
              <a:t> Button </a:t>
            </a:r>
            <a:r>
              <a:rPr lang="th-TH" dirty="0">
                <a:solidFill>
                  <a:schemeClr val="bg1"/>
                </a:solidFill>
              </a:rPr>
              <a:t>ในการเล่นเกม </a:t>
            </a:r>
            <a:r>
              <a:rPr lang="en-US" dirty="0" err="1">
                <a:solidFill>
                  <a:schemeClr val="bg1"/>
                </a:solidFill>
              </a:rPr>
              <a:t>TicTacToe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th-TH" dirty="0">
                <a:solidFill>
                  <a:schemeClr val="bg1"/>
                </a:solidFill>
              </a:rPr>
              <a:t>โดยเริ่มแรกผม </a:t>
            </a:r>
            <a:r>
              <a:rPr lang="en-US" dirty="0" err="1">
                <a:solidFill>
                  <a:schemeClr val="bg1"/>
                </a:solidFill>
              </a:rPr>
              <a:t>setLaout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th-TH" dirty="0">
                <a:solidFill>
                  <a:schemeClr val="bg1"/>
                </a:solidFill>
              </a:rPr>
              <a:t>ไปใน </a:t>
            </a:r>
            <a:r>
              <a:rPr lang="en-US" dirty="0" err="1">
                <a:solidFill>
                  <a:schemeClr val="bg1"/>
                </a:solidFill>
              </a:rPr>
              <a:t>boardPanel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th-TH" dirty="0">
                <a:solidFill>
                  <a:schemeClr val="bg1"/>
                </a:solidFill>
              </a:rPr>
              <a:t>ที่มีขนาด </a:t>
            </a:r>
            <a:r>
              <a:rPr lang="en-US" dirty="0">
                <a:solidFill>
                  <a:schemeClr val="bg1"/>
                </a:solidFill>
              </a:rPr>
              <a:t>3x3 </a:t>
            </a:r>
            <a:r>
              <a:rPr lang="th-TH" dirty="0">
                <a:solidFill>
                  <a:schemeClr val="bg1"/>
                </a:solidFill>
              </a:rPr>
              <a:t>และสร้าง </a:t>
            </a:r>
            <a:r>
              <a:rPr lang="en-US" dirty="0">
                <a:solidFill>
                  <a:schemeClr val="bg1"/>
                </a:solidFill>
              </a:rPr>
              <a:t>class </a:t>
            </a:r>
            <a:r>
              <a:rPr lang="en-US" dirty="0" err="1">
                <a:solidFill>
                  <a:schemeClr val="bg1"/>
                </a:solidFill>
              </a:rPr>
              <a:t>ButtonListener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th-TH" dirty="0">
                <a:solidFill>
                  <a:schemeClr val="bg1"/>
                </a:solidFill>
              </a:rPr>
              <a:t>ที่ </a:t>
            </a:r>
            <a:r>
              <a:rPr lang="en-US" dirty="0">
                <a:solidFill>
                  <a:schemeClr val="bg1"/>
                </a:solidFill>
              </a:rPr>
              <a:t>implements </a:t>
            </a:r>
            <a:r>
              <a:rPr lang="th-TH" dirty="0">
                <a:solidFill>
                  <a:schemeClr val="bg1"/>
                </a:solidFill>
              </a:rPr>
              <a:t>กับ </a:t>
            </a:r>
            <a:r>
              <a:rPr lang="en-US" dirty="0">
                <a:solidFill>
                  <a:schemeClr val="bg1"/>
                </a:solidFill>
              </a:rPr>
              <a:t>ActionListener </a:t>
            </a:r>
            <a:r>
              <a:rPr lang="th-TH" dirty="0">
                <a:solidFill>
                  <a:schemeClr val="bg1"/>
                </a:solidFill>
              </a:rPr>
              <a:t>เพื่อให้เมื่อกดปุ่มเกิด </a:t>
            </a:r>
            <a:r>
              <a:rPr lang="en-US" dirty="0" err="1">
                <a:solidFill>
                  <a:schemeClr val="bg1"/>
                </a:solidFill>
              </a:rPr>
              <a:t>ActionEvent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th-TH" dirty="0">
                <a:solidFill>
                  <a:schemeClr val="bg1"/>
                </a:solidFill>
              </a:rPr>
              <a:t>เมื่อกดปุ่มให้ </a:t>
            </a:r>
            <a:r>
              <a:rPr lang="en-US" dirty="0" err="1">
                <a:solidFill>
                  <a:schemeClr val="bg1"/>
                </a:solidFill>
              </a:rPr>
              <a:t>setText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th-TH" dirty="0">
                <a:solidFill>
                  <a:schemeClr val="bg1"/>
                </a:solidFill>
              </a:rPr>
              <a:t>ไปใน </a:t>
            </a:r>
            <a:r>
              <a:rPr lang="en-US" dirty="0">
                <a:solidFill>
                  <a:schemeClr val="bg1"/>
                </a:solidFill>
              </a:rPr>
              <a:t>letter </a:t>
            </a:r>
            <a:r>
              <a:rPr lang="th-TH" dirty="0">
                <a:solidFill>
                  <a:schemeClr val="bg1"/>
                </a:solidFill>
              </a:rPr>
              <a:t>โดยที่ </a:t>
            </a:r>
            <a:r>
              <a:rPr lang="en-US" dirty="0">
                <a:solidFill>
                  <a:schemeClr val="bg1"/>
                </a:solidFill>
              </a:rPr>
              <a:t>letter </a:t>
            </a:r>
            <a:r>
              <a:rPr lang="th-TH" dirty="0">
                <a:solidFill>
                  <a:schemeClr val="bg1"/>
                </a:solidFill>
              </a:rPr>
              <a:t>รับค่าเป็น </a:t>
            </a:r>
            <a:r>
              <a:rPr lang="en-US" dirty="0">
                <a:solidFill>
                  <a:schemeClr val="bg1"/>
                </a:solidFill>
              </a:rPr>
              <a:t>String </a:t>
            </a:r>
            <a:r>
              <a:rPr lang="th-TH" dirty="0">
                <a:solidFill>
                  <a:schemeClr val="bg1"/>
                </a:solidFill>
              </a:rPr>
              <a:t>ทุก </a:t>
            </a:r>
            <a:r>
              <a:rPr lang="en-US" dirty="0">
                <a:solidFill>
                  <a:schemeClr val="bg1"/>
                </a:solidFill>
              </a:rPr>
              <a:t>turns </a:t>
            </a:r>
            <a:r>
              <a:rPr lang="th-TH" dirty="0">
                <a:solidFill>
                  <a:schemeClr val="bg1"/>
                </a:solidFill>
              </a:rPr>
              <a:t>ที่หาร </a:t>
            </a:r>
            <a:r>
              <a:rPr lang="en-US" dirty="0">
                <a:solidFill>
                  <a:schemeClr val="bg1"/>
                </a:solidFill>
              </a:rPr>
              <a:t>2 </a:t>
            </a:r>
            <a:r>
              <a:rPr lang="th-TH" dirty="0">
                <a:solidFill>
                  <a:schemeClr val="bg1"/>
                </a:solidFill>
              </a:rPr>
              <a:t>ลงตัว</a:t>
            </a:r>
          </a:p>
          <a:p>
            <a:r>
              <a:rPr lang="th-TH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letter </a:t>
            </a:r>
            <a:r>
              <a:rPr lang="th-TH" dirty="0">
                <a:solidFill>
                  <a:schemeClr val="bg1"/>
                </a:solidFill>
              </a:rPr>
              <a:t>จะได้ค่า </a:t>
            </a:r>
            <a:r>
              <a:rPr lang="en-US" dirty="0">
                <a:solidFill>
                  <a:schemeClr val="bg1"/>
                </a:solidFill>
              </a:rPr>
              <a:t>O </a:t>
            </a:r>
            <a:r>
              <a:rPr lang="th-TH" dirty="0">
                <a:solidFill>
                  <a:schemeClr val="bg1"/>
                </a:solidFill>
              </a:rPr>
              <a:t>ถ้าไม่ได้หาร</a:t>
            </a:r>
            <a:r>
              <a:rPr lang="en-US" dirty="0">
                <a:solidFill>
                  <a:schemeClr val="bg1"/>
                </a:solidFill>
              </a:rPr>
              <a:t> 2 </a:t>
            </a:r>
            <a:r>
              <a:rPr lang="th-TH" dirty="0">
                <a:solidFill>
                  <a:schemeClr val="bg1"/>
                </a:solidFill>
              </a:rPr>
              <a:t>ลงตัว ก็จะเป็น </a:t>
            </a:r>
            <a:r>
              <a:rPr lang="en-US" dirty="0">
                <a:solidFill>
                  <a:schemeClr val="bg1"/>
                </a:solidFill>
              </a:rPr>
              <a:t>X</a:t>
            </a:r>
          </a:p>
          <a:p>
            <a:r>
              <a:rPr lang="th-TH" dirty="0">
                <a:solidFill>
                  <a:schemeClr val="bg1"/>
                </a:solidFill>
              </a:rPr>
              <a:t>ใช้ </a:t>
            </a:r>
            <a:r>
              <a:rPr lang="en-US" dirty="0">
                <a:solidFill>
                  <a:schemeClr val="bg1"/>
                </a:solidFill>
              </a:rPr>
              <a:t>for loop </a:t>
            </a:r>
            <a:r>
              <a:rPr lang="th-TH" dirty="0">
                <a:solidFill>
                  <a:schemeClr val="bg1"/>
                </a:solidFill>
              </a:rPr>
              <a:t>เพื่อสร้างปุ่มจำนวน </a:t>
            </a:r>
            <a:r>
              <a:rPr lang="en-US" dirty="0">
                <a:solidFill>
                  <a:schemeClr val="bg1"/>
                </a:solidFill>
              </a:rPr>
              <a:t>9 </a:t>
            </a:r>
            <a:r>
              <a:rPr lang="th-TH" dirty="0">
                <a:solidFill>
                  <a:schemeClr val="bg1"/>
                </a:solidFill>
              </a:rPr>
              <a:t>ปุ่ม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</a:rPr>
              <a:t>add </a:t>
            </a:r>
            <a:r>
              <a:rPr lang="en-US" b="0" dirty="0" err="1">
                <a:solidFill>
                  <a:schemeClr val="bg1">
                    <a:lumMod val="95000"/>
                  </a:schemeClr>
                </a:solidFill>
                <a:effectLst/>
              </a:rPr>
              <a:t>buttonListener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r>
              <a:rPr lang="th-TH" b="0" dirty="0">
                <a:solidFill>
                  <a:schemeClr val="bg1">
                    <a:lumMod val="95000"/>
                  </a:schemeClr>
                </a:solidFill>
                <a:effectLst/>
              </a:rPr>
              <a:t>ลงใน 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</a:rPr>
              <a:t>button[</a:t>
            </a:r>
            <a:r>
              <a:rPr lang="en-US" b="0" dirty="0" err="1">
                <a:solidFill>
                  <a:schemeClr val="bg1">
                    <a:lumMod val="95000"/>
                  </a:schemeClr>
                </a:solidFill>
                <a:effectLst/>
              </a:rPr>
              <a:t>i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</a:rPr>
              <a:t>] </a:t>
            </a:r>
            <a:r>
              <a:rPr lang="th-TH" b="0" dirty="0">
                <a:solidFill>
                  <a:schemeClr val="bg1">
                    <a:lumMod val="95000"/>
                  </a:schemeClr>
                </a:solidFill>
                <a:effectLst/>
              </a:rPr>
              <a:t>และ</a:t>
            </a:r>
          </a:p>
          <a:p>
            <a:r>
              <a:rPr lang="th-TH" b="0" dirty="0"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</a:rPr>
              <a:t>add button[</a:t>
            </a:r>
            <a:r>
              <a:rPr lang="en-US" b="0" dirty="0" err="1">
                <a:solidFill>
                  <a:schemeClr val="bg1">
                    <a:lumMod val="95000"/>
                  </a:schemeClr>
                </a:solidFill>
                <a:effectLst/>
              </a:rPr>
              <a:t>i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</a:rPr>
              <a:t>] </a:t>
            </a:r>
            <a:r>
              <a:rPr lang="th-TH" b="0" dirty="0">
                <a:solidFill>
                  <a:schemeClr val="bg1">
                    <a:lumMod val="95000"/>
                  </a:schemeClr>
                </a:solidFill>
                <a:effectLst/>
              </a:rPr>
              <a:t>ลงใน </a:t>
            </a:r>
            <a:r>
              <a:rPr lang="en-US" b="0" dirty="0" err="1">
                <a:solidFill>
                  <a:schemeClr val="bg1">
                    <a:lumMod val="95000"/>
                  </a:schemeClr>
                </a:solidFill>
                <a:effectLst/>
              </a:rPr>
              <a:t>boardPanel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r>
              <a:rPr lang="th-TH" b="0" dirty="0">
                <a:solidFill>
                  <a:schemeClr val="bg1">
                    <a:lumMod val="95000"/>
                  </a:schemeClr>
                </a:solidFill>
                <a:effectLst/>
              </a:rPr>
              <a:t>เพื่อไปใช้ต่อใน </a:t>
            </a:r>
            <a:r>
              <a:rPr lang="en-US" b="0" dirty="0" err="1">
                <a:solidFill>
                  <a:schemeClr val="bg1">
                    <a:lumMod val="95000"/>
                  </a:schemeClr>
                </a:solidFill>
                <a:effectLst/>
              </a:rPr>
              <a:t>createWholePanel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</a:rPr>
              <a:t>();</a:t>
            </a:r>
          </a:p>
          <a:p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1DA41D-B340-3CB8-74B2-D654645687A1}"/>
              </a:ext>
            </a:extLst>
          </p:cNvPr>
          <p:cNvSpPr txBox="1"/>
          <p:nvPr/>
        </p:nvSpPr>
        <p:spPr>
          <a:xfrm>
            <a:off x="8735850" y="1417145"/>
            <a:ext cx="2186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chemeClr val="bg1"/>
                </a:solidFill>
              </a:rPr>
              <a:t>การออกแบบ </a:t>
            </a:r>
            <a:r>
              <a:rPr lang="en-US" sz="3200" dirty="0">
                <a:solidFill>
                  <a:schemeClr val="bg1"/>
                </a:solidFill>
              </a:rPr>
              <a:t>UI</a:t>
            </a:r>
            <a:endParaRPr lang="th-TH" sz="32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063739-32E8-0305-E5F3-656325594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4" y="1820797"/>
            <a:ext cx="6827246" cy="3770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219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51C70-574E-DBF9-7901-986A2EF8B68B}"/>
              </a:ext>
            </a:extLst>
          </p:cNvPr>
          <p:cNvSpPr txBox="1"/>
          <p:nvPr/>
        </p:nvSpPr>
        <p:spPr>
          <a:xfrm>
            <a:off x="7441392" y="2174878"/>
            <a:ext cx="50120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Methods </a:t>
            </a:r>
            <a:r>
              <a:rPr lang="th-TH" dirty="0">
                <a:solidFill>
                  <a:schemeClr val="bg1"/>
                </a:solidFill>
              </a:rPr>
              <a:t>นี้ผมสร้างขึ้นมาเพื่อจัดวางตำแหน่ง </a:t>
            </a:r>
            <a:r>
              <a:rPr lang="en-US" dirty="0">
                <a:solidFill>
                  <a:schemeClr val="bg1"/>
                </a:solidFill>
              </a:rPr>
              <a:t>methods </a:t>
            </a:r>
            <a:r>
              <a:rPr lang="th-TH" dirty="0">
                <a:solidFill>
                  <a:schemeClr val="bg1"/>
                </a:solidFill>
              </a:rPr>
              <a:t>ต่างๆ</a:t>
            </a:r>
          </a:p>
          <a:p>
            <a:r>
              <a:rPr lang="th-TH" dirty="0">
                <a:solidFill>
                  <a:schemeClr val="bg1"/>
                </a:solidFill>
              </a:rPr>
              <a:t>ลงในหน้า </a:t>
            </a:r>
            <a:r>
              <a:rPr lang="en-US" dirty="0">
                <a:solidFill>
                  <a:schemeClr val="bg1"/>
                </a:solidFill>
              </a:rPr>
              <a:t>UI </a:t>
            </a:r>
            <a:r>
              <a:rPr lang="th-TH" dirty="0">
                <a:solidFill>
                  <a:schemeClr val="bg1"/>
                </a:solidFill>
              </a:rPr>
              <a:t>สร้างโครงร่างเส้นขอบใหม่โดยไม่มีช่องว่างระหว่าง</a:t>
            </a:r>
          </a:p>
          <a:p>
            <a:r>
              <a:rPr lang="th-TH" dirty="0">
                <a:solidFill>
                  <a:schemeClr val="bg1"/>
                </a:solidFill>
              </a:rPr>
              <a:t>ส่วนประกอบ ตรง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BorderLayout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th-TH" b="0" dirty="0">
                <a:solidFill>
                  <a:schemeClr val="bg1">
                    <a:lumMod val="95000"/>
                  </a:schemeClr>
                </a:solidFill>
                <a:effectLst/>
              </a:rPr>
              <a:t>และ 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</a:rPr>
              <a:t>add </a:t>
            </a:r>
            <a:r>
              <a:rPr lang="en-US" b="0" dirty="0" err="1">
                <a:solidFill>
                  <a:schemeClr val="bg1">
                    <a:lumMod val="95000"/>
                  </a:schemeClr>
                </a:solidFill>
                <a:effectLst/>
              </a:rPr>
              <a:t>titlePanel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r>
              <a:rPr lang="th-TH" b="0" dirty="0">
                <a:solidFill>
                  <a:schemeClr val="bg1">
                    <a:lumMod val="95000"/>
                  </a:schemeClr>
                </a:solidFill>
                <a:effectLst/>
              </a:rPr>
              <a:t>ไว้บนสุด </a:t>
            </a:r>
            <a:endParaRPr lang="en-US" b="0" dirty="0">
              <a:solidFill>
                <a:schemeClr val="bg1">
                  <a:lumMod val="95000"/>
                </a:schemeClr>
              </a:solidFill>
              <a:effectLst/>
            </a:endParaRPr>
          </a:p>
          <a:p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</a:rPr>
              <a:t>add </a:t>
            </a:r>
            <a:r>
              <a:rPr lang="en-US" b="0" dirty="0" err="1">
                <a:solidFill>
                  <a:schemeClr val="bg1">
                    <a:lumMod val="95000"/>
                  </a:schemeClr>
                </a:solidFill>
                <a:effectLst/>
              </a:rPr>
              <a:t>bordPanel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r>
              <a:rPr lang="th-TH" b="0" dirty="0">
                <a:solidFill>
                  <a:schemeClr val="bg1">
                    <a:lumMod val="95000"/>
                  </a:schemeClr>
                </a:solidFill>
                <a:effectLst/>
              </a:rPr>
              <a:t>ไว้ตรงกลาง </a:t>
            </a:r>
            <a:endParaRPr lang="en-US" b="0" dirty="0">
              <a:solidFill>
                <a:schemeClr val="bg1">
                  <a:lumMod val="95000"/>
                </a:schemeClr>
              </a:solidFill>
              <a:effectLst/>
            </a:endParaRPr>
          </a:p>
          <a:p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</a:rPr>
              <a:t>add </a:t>
            </a:r>
            <a:r>
              <a:rPr lang="en-US" b="0" dirty="0" err="1">
                <a:solidFill>
                  <a:schemeClr val="bg1">
                    <a:lumMod val="95000"/>
                  </a:schemeClr>
                </a:solidFill>
                <a:effectLst/>
              </a:rPr>
              <a:t>quitBtn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r>
              <a:rPr lang="th-TH" b="0" dirty="0">
                <a:solidFill>
                  <a:schemeClr val="bg1">
                    <a:lumMod val="95000"/>
                  </a:schemeClr>
                </a:solidFill>
                <a:effectLst/>
              </a:rPr>
              <a:t>ไว้ล่างสุด</a:t>
            </a:r>
          </a:p>
          <a:p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1DA41D-B340-3CB8-74B2-D654645687A1}"/>
              </a:ext>
            </a:extLst>
          </p:cNvPr>
          <p:cNvSpPr txBox="1"/>
          <p:nvPr/>
        </p:nvSpPr>
        <p:spPr>
          <a:xfrm>
            <a:off x="8735850" y="1417145"/>
            <a:ext cx="2186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chemeClr val="bg1"/>
                </a:solidFill>
              </a:rPr>
              <a:t>การออกแบบ </a:t>
            </a:r>
            <a:r>
              <a:rPr lang="en-US" sz="3200" dirty="0">
                <a:solidFill>
                  <a:schemeClr val="bg1"/>
                </a:solidFill>
              </a:rPr>
              <a:t>UI</a:t>
            </a:r>
            <a:endParaRPr lang="th-TH" sz="3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79FB99-1706-D86D-C1A0-9D582B02B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84" y="2728061"/>
            <a:ext cx="6587522" cy="1401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8583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1DA41D-B340-3CB8-74B2-D654645687A1}"/>
              </a:ext>
            </a:extLst>
          </p:cNvPr>
          <p:cNvSpPr txBox="1"/>
          <p:nvPr/>
        </p:nvSpPr>
        <p:spPr>
          <a:xfrm>
            <a:off x="8122274" y="3136612"/>
            <a:ext cx="33458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chemeClr val="bg1"/>
                </a:solidFill>
              </a:rPr>
              <a:t>หน้าต่าง </a:t>
            </a:r>
            <a:r>
              <a:rPr lang="en-US" sz="3200" dirty="0">
                <a:solidFill>
                  <a:schemeClr val="bg1"/>
                </a:solidFill>
              </a:rPr>
              <a:t>UI </a:t>
            </a:r>
            <a:r>
              <a:rPr lang="en-US" sz="3200" dirty="0" err="1">
                <a:solidFill>
                  <a:schemeClr val="bg1"/>
                </a:solidFill>
              </a:rPr>
              <a:t>TicTacToe</a:t>
            </a:r>
            <a:r>
              <a:rPr lang="en-US" sz="3200" dirty="0">
                <a:solidFill>
                  <a:schemeClr val="bg1"/>
                </a:solidFill>
              </a:rPr>
              <a:t> game</a:t>
            </a:r>
            <a:endParaRPr lang="th-TH" sz="3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ABB8B4-EE21-C7C9-3A5F-01F5A43F6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19" y="797069"/>
            <a:ext cx="4633362" cy="46790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555548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24716F-C831-4AC2-BB0A-5EC60E4671B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8F3D8C7-1E6F-4D15-8163-ADBC81A00A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A8986E-DA64-415A-A390-AF2FFA01BA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 design</Template>
  <TotalTime>1016</TotalTime>
  <Words>530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Aharoni</vt:lpstr>
      <vt:lpstr>Calibri</vt:lpstr>
      <vt:lpstr>Calibri Light</vt:lpstr>
      <vt:lpstr>Rockwell</vt:lpstr>
      <vt:lpstr>Söhne</vt:lpstr>
      <vt:lpstr>Wingdings</vt:lpstr>
      <vt:lpstr>Atlas</vt:lpstr>
      <vt:lpstr>TicTacToe Project</vt:lpstr>
      <vt:lpstr>เหตุผลที่ทำ ProJect  </vt:lpstr>
      <vt:lpstr>Class Diagrame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TicTacToe Project</dc:title>
  <dc:creator>Natthanon WONGSIRI</dc:creator>
  <cp:lastModifiedBy>Natthanon WONGSIRI</cp:lastModifiedBy>
  <cp:revision>3</cp:revision>
  <dcterms:created xsi:type="dcterms:W3CDTF">2023-04-03T14:35:34Z</dcterms:created>
  <dcterms:modified xsi:type="dcterms:W3CDTF">2023-04-04T16:53:49Z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