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65" r:id="rId3"/>
    <p:sldId id="269" r:id="rId4"/>
    <p:sldId id="258" r:id="rId5"/>
    <p:sldId id="264" r:id="rId6"/>
    <p:sldId id="267" r:id="rId7"/>
    <p:sldId id="260" r:id="rId8"/>
    <p:sldId id="266" r:id="rId9"/>
    <p:sldId id="270" r:id="rId10"/>
    <p:sldId id="271" r:id="rId11"/>
    <p:sldId id="268" r:id="rId12"/>
    <p:sldId id="273" r:id="rId13"/>
    <p:sldId id="262" r:id="rId14"/>
    <p:sldId id="263" r:id="rId15"/>
    <p:sldId id="274" r:id="rId1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124" autoAdjust="0"/>
    <p:restoredTop sz="94660"/>
  </p:normalViewPr>
  <p:slideViewPr>
    <p:cSldViewPr snapToGrid="0">
      <p:cViewPr varScale="1">
        <p:scale>
          <a:sx n="72" d="100"/>
          <a:sy n="72" d="100"/>
        </p:scale>
        <p:origin x="56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שקופית כותרת">
    <p:spTree>
      <p:nvGrpSpPr>
        <p:cNvPr id="1" name=""/>
        <p:cNvGrpSpPr/>
        <p:nvPr/>
      </p:nvGrpSpPr>
      <p:grpSpPr>
        <a:xfrm>
          <a:off x="0" y="0"/>
          <a:ext cx="0" cy="0"/>
          <a:chOff x="0" y="0"/>
          <a:chExt cx="0" cy="0"/>
        </a:xfrm>
      </p:grpSpPr>
      <p:sp>
        <p:nvSpPr>
          <p:cNvPr id="4" name="מציין מיקום של תאריך 3">
            <a:extLst>
              <a:ext uri="{FF2B5EF4-FFF2-40B4-BE49-F238E27FC236}">
                <a16:creationId xmlns:a16="http://schemas.microsoft.com/office/drawing/2014/main" id="{E416F1E9-AECC-4E48-9257-9873B8C678A0}"/>
              </a:ext>
            </a:extLst>
          </p:cNvPr>
          <p:cNvSpPr>
            <a:spLocks noGrp="1"/>
          </p:cNvSpPr>
          <p:nvPr>
            <p:ph type="dt" sz="half" idx="10"/>
          </p:nvPr>
        </p:nvSpPr>
        <p:spPr>
          <a:xfrm>
            <a:off x="8610600" y="6356350"/>
            <a:ext cx="2743200" cy="365125"/>
          </a:xfrm>
          <a:prstGeom prst="rect">
            <a:avLst/>
          </a:prstGeom>
        </p:spPr>
        <p:txBody>
          <a:bodyPr/>
          <a:lstStyle/>
          <a:p>
            <a:fld id="{53085DE4-BACA-4903-9DF5-71180EFEAC1F}" type="datetimeFigureOut">
              <a:rPr lang="he-IL" smtClean="0"/>
              <a:t>י"ז/חשון/תשפ"ג</a:t>
            </a:fld>
            <a:endParaRPr lang="he-IL"/>
          </a:p>
        </p:txBody>
      </p:sp>
      <p:sp>
        <p:nvSpPr>
          <p:cNvPr id="5" name="מציין מיקום של כותרת תחתונה 4">
            <a:extLst>
              <a:ext uri="{FF2B5EF4-FFF2-40B4-BE49-F238E27FC236}">
                <a16:creationId xmlns:a16="http://schemas.microsoft.com/office/drawing/2014/main" id="{C7A154A1-5041-4203-8069-B0751DCCCA66}"/>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a:extLst>
              <a:ext uri="{FF2B5EF4-FFF2-40B4-BE49-F238E27FC236}">
                <a16:creationId xmlns:a16="http://schemas.microsoft.com/office/drawing/2014/main" id="{1D7B2489-B80A-476A-8E72-CF5C2AFB9B89}"/>
              </a:ext>
            </a:extLst>
          </p:cNvPr>
          <p:cNvSpPr>
            <a:spLocks noGrp="1"/>
          </p:cNvSpPr>
          <p:nvPr>
            <p:ph type="sldNum" sz="quarter" idx="12"/>
          </p:nvPr>
        </p:nvSpPr>
        <p:spPr>
          <a:xfrm>
            <a:off x="838200" y="6356350"/>
            <a:ext cx="2743200" cy="365125"/>
          </a:xfrm>
          <a:prstGeom prst="rect">
            <a:avLst/>
          </a:prstGeom>
        </p:spPr>
        <p:txBody>
          <a:bodyPr/>
          <a:lstStyle/>
          <a:p>
            <a:fld id="{63CF329D-B0D2-409B-B011-BB93FFD173CB}" type="slidenum">
              <a:rPr lang="he-IL" smtClean="0"/>
              <a:t>‹#›</a:t>
            </a:fld>
            <a:endParaRPr lang="he-IL"/>
          </a:p>
        </p:txBody>
      </p:sp>
    </p:spTree>
    <p:extLst>
      <p:ext uri="{BB962C8B-B14F-4D97-AF65-F5344CB8AC3E}">
        <p14:creationId xmlns:p14="http://schemas.microsoft.com/office/powerpoint/2010/main" val="301128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CCB650-CDFE-4097-822C-90C2A5252628}"/>
              </a:ext>
            </a:extLst>
          </p:cNvPr>
          <p:cNvSpPr>
            <a:spLocks noGrp="1"/>
          </p:cNvSpPr>
          <p:nvPr>
            <p:ph type="title"/>
          </p:nvPr>
        </p:nvSpPr>
        <p:spPr>
          <a:xfrm>
            <a:off x="838200" y="365125"/>
            <a:ext cx="10515600" cy="1325563"/>
          </a:xfrm>
          <a:prstGeom prst="rect">
            <a:avLst/>
          </a:prstGeom>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1799A02E-5BBC-4153-9E96-204ECB6F7475}"/>
              </a:ext>
            </a:extLst>
          </p:cNvPr>
          <p:cNvSpPr>
            <a:spLocks noGrp="1"/>
          </p:cNvSpPr>
          <p:nvPr>
            <p:ph type="body" orient="vert" idx="1"/>
          </p:nvPr>
        </p:nvSpPr>
        <p:spPr>
          <a:xfrm>
            <a:off x="838200" y="1825625"/>
            <a:ext cx="10515600" cy="4351338"/>
          </a:xfrm>
          <a:prstGeom prst="rect">
            <a:avLst/>
          </a:prstGeo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49A635D-7348-48E6-BB39-C4B29697507D}"/>
              </a:ext>
            </a:extLst>
          </p:cNvPr>
          <p:cNvSpPr>
            <a:spLocks noGrp="1"/>
          </p:cNvSpPr>
          <p:nvPr>
            <p:ph type="dt" sz="half" idx="10"/>
          </p:nvPr>
        </p:nvSpPr>
        <p:spPr>
          <a:xfrm>
            <a:off x="8610600" y="6356350"/>
            <a:ext cx="2743200" cy="365125"/>
          </a:xfrm>
          <a:prstGeom prst="rect">
            <a:avLst/>
          </a:prstGeom>
        </p:spPr>
        <p:txBody>
          <a:bodyPr/>
          <a:lstStyle/>
          <a:p>
            <a:fld id="{53085DE4-BACA-4903-9DF5-71180EFEAC1F}" type="datetimeFigureOut">
              <a:rPr lang="he-IL" smtClean="0"/>
              <a:t>י"ז/חשון/תשפ"ג</a:t>
            </a:fld>
            <a:endParaRPr lang="he-IL"/>
          </a:p>
        </p:txBody>
      </p:sp>
      <p:sp>
        <p:nvSpPr>
          <p:cNvPr id="5" name="מציין מיקום של כותרת תחתונה 4">
            <a:extLst>
              <a:ext uri="{FF2B5EF4-FFF2-40B4-BE49-F238E27FC236}">
                <a16:creationId xmlns:a16="http://schemas.microsoft.com/office/drawing/2014/main" id="{6D725CCD-9207-419B-BCB4-A42F3652B103}"/>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a:extLst>
              <a:ext uri="{FF2B5EF4-FFF2-40B4-BE49-F238E27FC236}">
                <a16:creationId xmlns:a16="http://schemas.microsoft.com/office/drawing/2014/main" id="{210C41D1-CD31-45C5-9B38-08BB9A623F20}"/>
              </a:ext>
            </a:extLst>
          </p:cNvPr>
          <p:cNvSpPr>
            <a:spLocks noGrp="1"/>
          </p:cNvSpPr>
          <p:nvPr>
            <p:ph type="sldNum" sz="quarter" idx="12"/>
          </p:nvPr>
        </p:nvSpPr>
        <p:spPr>
          <a:xfrm>
            <a:off x="838200" y="6356350"/>
            <a:ext cx="2743200" cy="365125"/>
          </a:xfrm>
          <a:prstGeom prst="rect">
            <a:avLst/>
          </a:prstGeom>
        </p:spPr>
        <p:txBody>
          <a:bodyPr/>
          <a:lstStyle/>
          <a:p>
            <a:fld id="{63CF329D-B0D2-409B-B011-BB93FFD173CB}" type="slidenum">
              <a:rPr lang="he-IL" smtClean="0"/>
              <a:t>‹#›</a:t>
            </a:fld>
            <a:endParaRPr lang="he-IL"/>
          </a:p>
        </p:txBody>
      </p:sp>
    </p:spTree>
    <p:extLst>
      <p:ext uri="{BB962C8B-B14F-4D97-AF65-F5344CB8AC3E}">
        <p14:creationId xmlns:p14="http://schemas.microsoft.com/office/powerpoint/2010/main" val="2363052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6EB9D5E8-3114-49F6-90ED-9D1C9160FB23}"/>
              </a:ext>
            </a:extLst>
          </p:cNvPr>
          <p:cNvSpPr>
            <a:spLocks noGrp="1"/>
          </p:cNvSpPr>
          <p:nvPr>
            <p:ph type="title" orient="vert"/>
          </p:nvPr>
        </p:nvSpPr>
        <p:spPr>
          <a:xfrm>
            <a:off x="8724900" y="365125"/>
            <a:ext cx="2628900" cy="5811838"/>
          </a:xfrm>
          <a:prstGeom prst="rect">
            <a:avLst/>
          </a:prstGeo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0116B88-7FD7-48E6-B383-E82C9C7F6008}"/>
              </a:ext>
            </a:extLst>
          </p:cNvPr>
          <p:cNvSpPr>
            <a:spLocks noGrp="1"/>
          </p:cNvSpPr>
          <p:nvPr>
            <p:ph type="body" orient="vert" idx="1"/>
          </p:nvPr>
        </p:nvSpPr>
        <p:spPr>
          <a:xfrm>
            <a:off x="838200" y="365125"/>
            <a:ext cx="7734300" cy="5811838"/>
          </a:xfrm>
          <a:prstGeom prst="rect">
            <a:avLst/>
          </a:prstGeo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3ED8929-1750-43FC-AC2E-BCB53293594C}"/>
              </a:ext>
            </a:extLst>
          </p:cNvPr>
          <p:cNvSpPr>
            <a:spLocks noGrp="1"/>
          </p:cNvSpPr>
          <p:nvPr>
            <p:ph type="dt" sz="half" idx="10"/>
          </p:nvPr>
        </p:nvSpPr>
        <p:spPr>
          <a:xfrm>
            <a:off x="8610600" y="6356350"/>
            <a:ext cx="2743200" cy="365125"/>
          </a:xfrm>
          <a:prstGeom prst="rect">
            <a:avLst/>
          </a:prstGeom>
        </p:spPr>
        <p:txBody>
          <a:bodyPr/>
          <a:lstStyle/>
          <a:p>
            <a:fld id="{53085DE4-BACA-4903-9DF5-71180EFEAC1F}" type="datetimeFigureOut">
              <a:rPr lang="he-IL" smtClean="0"/>
              <a:t>י"ז/חשון/תשפ"ג</a:t>
            </a:fld>
            <a:endParaRPr lang="he-IL"/>
          </a:p>
        </p:txBody>
      </p:sp>
      <p:sp>
        <p:nvSpPr>
          <p:cNvPr id="5" name="מציין מיקום של כותרת תחתונה 4">
            <a:extLst>
              <a:ext uri="{FF2B5EF4-FFF2-40B4-BE49-F238E27FC236}">
                <a16:creationId xmlns:a16="http://schemas.microsoft.com/office/drawing/2014/main" id="{0577621B-6A9A-4929-B4C9-97DB770AF199}"/>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a:extLst>
              <a:ext uri="{FF2B5EF4-FFF2-40B4-BE49-F238E27FC236}">
                <a16:creationId xmlns:a16="http://schemas.microsoft.com/office/drawing/2014/main" id="{401D6254-F5A4-4A11-BC56-6BC700BF20B5}"/>
              </a:ext>
            </a:extLst>
          </p:cNvPr>
          <p:cNvSpPr>
            <a:spLocks noGrp="1"/>
          </p:cNvSpPr>
          <p:nvPr>
            <p:ph type="sldNum" sz="quarter" idx="12"/>
          </p:nvPr>
        </p:nvSpPr>
        <p:spPr>
          <a:xfrm>
            <a:off x="838200" y="6356350"/>
            <a:ext cx="2743200" cy="365125"/>
          </a:xfrm>
          <a:prstGeom prst="rect">
            <a:avLst/>
          </a:prstGeom>
        </p:spPr>
        <p:txBody>
          <a:bodyPr/>
          <a:lstStyle/>
          <a:p>
            <a:fld id="{63CF329D-B0D2-409B-B011-BB93FFD173CB}" type="slidenum">
              <a:rPr lang="he-IL" smtClean="0"/>
              <a:t>‹#›</a:t>
            </a:fld>
            <a:endParaRPr lang="he-IL"/>
          </a:p>
        </p:txBody>
      </p:sp>
    </p:spTree>
    <p:extLst>
      <p:ext uri="{BB962C8B-B14F-4D97-AF65-F5344CB8AC3E}">
        <p14:creationId xmlns:p14="http://schemas.microsoft.com/office/powerpoint/2010/main" val="138262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6BEBB4-5ECA-4E1C-AC85-44B459D63676}"/>
              </a:ext>
            </a:extLst>
          </p:cNvPr>
          <p:cNvSpPr>
            <a:spLocks noGrp="1"/>
          </p:cNvSpPr>
          <p:nvPr>
            <p:ph type="title"/>
          </p:nvPr>
        </p:nvSpPr>
        <p:spPr>
          <a:xfrm>
            <a:off x="838200" y="365125"/>
            <a:ext cx="10515600" cy="1325563"/>
          </a:xfrm>
          <a:prstGeom prst="rect">
            <a:avLst/>
          </a:prstGeom>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67892834-897E-44FF-B4DB-5DC7E9BFFECF}"/>
              </a:ext>
            </a:extLst>
          </p:cNvPr>
          <p:cNvSpPr>
            <a:spLocks noGrp="1"/>
          </p:cNvSpPr>
          <p:nvPr>
            <p:ph idx="1"/>
          </p:nvPr>
        </p:nvSpPr>
        <p:spPr>
          <a:xfrm>
            <a:off x="838200" y="1825625"/>
            <a:ext cx="10515600" cy="4351338"/>
          </a:xfrm>
          <a:prstGeom prst="rect">
            <a:avLst/>
          </a:prstGeo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A59C159-6C8B-414B-8FAE-7AC92F80E65B}"/>
              </a:ext>
            </a:extLst>
          </p:cNvPr>
          <p:cNvSpPr>
            <a:spLocks noGrp="1"/>
          </p:cNvSpPr>
          <p:nvPr>
            <p:ph type="dt" sz="half" idx="10"/>
          </p:nvPr>
        </p:nvSpPr>
        <p:spPr>
          <a:xfrm>
            <a:off x="8610600" y="6356350"/>
            <a:ext cx="2743200" cy="365125"/>
          </a:xfrm>
          <a:prstGeom prst="rect">
            <a:avLst/>
          </a:prstGeom>
        </p:spPr>
        <p:txBody>
          <a:bodyPr/>
          <a:lstStyle/>
          <a:p>
            <a:fld id="{53085DE4-BACA-4903-9DF5-71180EFEAC1F}" type="datetimeFigureOut">
              <a:rPr lang="he-IL" smtClean="0"/>
              <a:t>י"ז/חשון/תשפ"ג</a:t>
            </a:fld>
            <a:endParaRPr lang="he-IL"/>
          </a:p>
        </p:txBody>
      </p:sp>
      <p:sp>
        <p:nvSpPr>
          <p:cNvPr id="5" name="מציין מיקום של כותרת תחתונה 4">
            <a:extLst>
              <a:ext uri="{FF2B5EF4-FFF2-40B4-BE49-F238E27FC236}">
                <a16:creationId xmlns:a16="http://schemas.microsoft.com/office/drawing/2014/main" id="{07F66C30-249D-490B-B196-C54A030BB051}"/>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a:extLst>
              <a:ext uri="{FF2B5EF4-FFF2-40B4-BE49-F238E27FC236}">
                <a16:creationId xmlns:a16="http://schemas.microsoft.com/office/drawing/2014/main" id="{10B77A7B-A58B-48E2-AE13-43D0B943DD80}"/>
              </a:ext>
            </a:extLst>
          </p:cNvPr>
          <p:cNvSpPr>
            <a:spLocks noGrp="1"/>
          </p:cNvSpPr>
          <p:nvPr>
            <p:ph type="sldNum" sz="quarter" idx="12"/>
          </p:nvPr>
        </p:nvSpPr>
        <p:spPr>
          <a:xfrm>
            <a:off x="838200" y="6356350"/>
            <a:ext cx="2743200" cy="365125"/>
          </a:xfrm>
          <a:prstGeom prst="rect">
            <a:avLst/>
          </a:prstGeom>
        </p:spPr>
        <p:txBody>
          <a:bodyPr/>
          <a:lstStyle/>
          <a:p>
            <a:fld id="{63CF329D-B0D2-409B-B011-BB93FFD173CB}" type="slidenum">
              <a:rPr lang="he-IL" smtClean="0"/>
              <a:t>‹#›</a:t>
            </a:fld>
            <a:endParaRPr lang="he-IL"/>
          </a:p>
        </p:txBody>
      </p:sp>
    </p:spTree>
    <p:extLst>
      <p:ext uri="{BB962C8B-B14F-4D97-AF65-F5344CB8AC3E}">
        <p14:creationId xmlns:p14="http://schemas.microsoft.com/office/powerpoint/2010/main" val="381809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5E0405-45BF-4791-B45E-B84E16E6B18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B1BBB52-19BC-496B-8043-7C4186C5D52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1CCB5501-E0BC-427C-8C7E-51B49D0C5EBA}"/>
              </a:ext>
            </a:extLst>
          </p:cNvPr>
          <p:cNvSpPr>
            <a:spLocks noGrp="1"/>
          </p:cNvSpPr>
          <p:nvPr>
            <p:ph type="dt" sz="half" idx="10"/>
          </p:nvPr>
        </p:nvSpPr>
        <p:spPr>
          <a:xfrm>
            <a:off x="8610600" y="6356350"/>
            <a:ext cx="2743200" cy="365125"/>
          </a:xfrm>
          <a:prstGeom prst="rect">
            <a:avLst/>
          </a:prstGeom>
        </p:spPr>
        <p:txBody>
          <a:bodyPr/>
          <a:lstStyle/>
          <a:p>
            <a:fld id="{53085DE4-BACA-4903-9DF5-71180EFEAC1F}" type="datetimeFigureOut">
              <a:rPr lang="he-IL" smtClean="0"/>
              <a:t>י"ז/חשון/תשפ"ג</a:t>
            </a:fld>
            <a:endParaRPr lang="he-IL"/>
          </a:p>
        </p:txBody>
      </p:sp>
      <p:sp>
        <p:nvSpPr>
          <p:cNvPr id="5" name="מציין מיקום של כותרת תחתונה 4">
            <a:extLst>
              <a:ext uri="{FF2B5EF4-FFF2-40B4-BE49-F238E27FC236}">
                <a16:creationId xmlns:a16="http://schemas.microsoft.com/office/drawing/2014/main" id="{D02DF692-1C70-4CB7-B1EE-C12B8F60B14C}"/>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a:extLst>
              <a:ext uri="{FF2B5EF4-FFF2-40B4-BE49-F238E27FC236}">
                <a16:creationId xmlns:a16="http://schemas.microsoft.com/office/drawing/2014/main" id="{AD11B8A1-3ED1-458E-906D-8D382871DAE2}"/>
              </a:ext>
            </a:extLst>
          </p:cNvPr>
          <p:cNvSpPr>
            <a:spLocks noGrp="1"/>
          </p:cNvSpPr>
          <p:nvPr>
            <p:ph type="sldNum" sz="quarter" idx="12"/>
          </p:nvPr>
        </p:nvSpPr>
        <p:spPr>
          <a:xfrm>
            <a:off x="838200" y="6356350"/>
            <a:ext cx="2743200" cy="365125"/>
          </a:xfrm>
          <a:prstGeom prst="rect">
            <a:avLst/>
          </a:prstGeom>
        </p:spPr>
        <p:txBody>
          <a:bodyPr/>
          <a:lstStyle/>
          <a:p>
            <a:fld id="{63CF329D-B0D2-409B-B011-BB93FFD173CB}" type="slidenum">
              <a:rPr lang="he-IL" smtClean="0"/>
              <a:t>‹#›</a:t>
            </a:fld>
            <a:endParaRPr lang="he-IL"/>
          </a:p>
        </p:txBody>
      </p:sp>
    </p:spTree>
    <p:extLst>
      <p:ext uri="{BB962C8B-B14F-4D97-AF65-F5344CB8AC3E}">
        <p14:creationId xmlns:p14="http://schemas.microsoft.com/office/powerpoint/2010/main" val="305450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45958D-9365-4B38-BB34-94D0577D4186}"/>
              </a:ext>
            </a:extLst>
          </p:cNvPr>
          <p:cNvSpPr>
            <a:spLocks noGrp="1"/>
          </p:cNvSpPr>
          <p:nvPr>
            <p:ph type="title"/>
          </p:nvPr>
        </p:nvSpPr>
        <p:spPr>
          <a:xfrm>
            <a:off x="838200" y="365125"/>
            <a:ext cx="10515600" cy="1325563"/>
          </a:xfrm>
          <a:prstGeom prst="rect">
            <a:avLst/>
          </a:prstGeom>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FB8AAA7-5901-4C88-A191-2B97C31C54B6}"/>
              </a:ext>
            </a:extLst>
          </p:cNvPr>
          <p:cNvSpPr>
            <a:spLocks noGrp="1"/>
          </p:cNvSpPr>
          <p:nvPr>
            <p:ph sz="half" idx="1"/>
          </p:nvPr>
        </p:nvSpPr>
        <p:spPr>
          <a:xfrm>
            <a:off x="838200" y="1825625"/>
            <a:ext cx="5181600" cy="4351338"/>
          </a:xfrm>
          <a:prstGeom prst="rect">
            <a:avLst/>
          </a:prstGeo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7471DB3C-4CFD-44D6-9055-40FCD952DB1C}"/>
              </a:ext>
            </a:extLst>
          </p:cNvPr>
          <p:cNvSpPr>
            <a:spLocks noGrp="1"/>
          </p:cNvSpPr>
          <p:nvPr>
            <p:ph sz="half" idx="2"/>
          </p:nvPr>
        </p:nvSpPr>
        <p:spPr>
          <a:xfrm>
            <a:off x="6172200" y="1825625"/>
            <a:ext cx="5181600" cy="4351338"/>
          </a:xfrm>
          <a:prstGeom prst="rect">
            <a:avLst/>
          </a:prstGeo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05B18271-C69D-442A-9A3E-30EDAD2C28E8}"/>
              </a:ext>
            </a:extLst>
          </p:cNvPr>
          <p:cNvSpPr>
            <a:spLocks noGrp="1"/>
          </p:cNvSpPr>
          <p:nvPr>
            <p:ph type="dt" sz="half" idx="10"/>
          </p:nvPr>
        </p:nvSpPr>
        <p:spPr>
          <a:xfrm>
            <a:off x="8610600" y="6356350"/>
            <a:ext cx="2743200" cy="365125"/>
          </a:xfrm>
          <a:prstGeom prst="rect">
            <a:avLst/>
          </a:prstGeom>
        </p:spPr>
        <p:txBody>
          <a:bodyPr/>
          <a:lstStyle/>
          <a:p>
            <a:fld id="{53085DE4-BACA-4903-9DF5-71180EFEAC1F}" type="datetimeFigureOut">
              <a:rPr lang="he-IL" smtClean="0"/>
              <a:t>י"ז/חשון/תשפ"ג</a:t>
            </a:fld>
            <a:endParaRPr lang="he-IL"/>
          </a:p>
        </p:txBody>
      </p:sp>
      <p:sp>
        <p:nvSpPr>
          <p:cNvPr id="6" name="מציין מיקום של כותרת תחתונה 5">
            <a:extLst>
              <a:ext uri="{FF2B5EF4-FFF2-40B4-BE49-F238E27FC236}">
                <a16:creationId xmlns:a16="http://schemas.microsoft.com/office/drawing/2014/main" id="{D20A675E-193E-4A83-B0DA-C4E6321C4F72}"/>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a:extLst>
              <a:ext uri="{FF2B5EF4-FFF2-40B4-BE49-F238E27FC236}">
                <a16:creationId xmlns:a16="http://schemas.microsoft.com/office/drawing/2014/main" id="{79DACD47-A093-4448-B236-170FC6175D70}"/>
              </a:ext>
            </a:extLst>
          </p:cNvPr>
          <p:cNvSpPr>
            <a:spLocks noGrp="1"/>
          </p:cNvSpPr>
          <p:nvPr>
            <p:ph type="sldNum" sz="quarter" idx="12"/>
          </p:nvPr>
        </p:nvSpPr>
        <p:spPr>
          <a:xfrm>
            <a:off x="838200" y="6356350"/>
            <a:ext cx="2743200" cy="365125"/>
          </a:xfrm>
          <a:prstGeom prst="rect">
            <a:avLst/>
          </a:prstGeom>
        </p:spPr>
        <p:txBody>
          <a:bodyPr/>
          <a:lstStyle/>
          <a:p>
            <a:fld id="{63CF329D-B0D2-409B-B011-BB93FFD173CB}" type="slidenum">
              <a:rPr lang="he-IL" smtClean="0"/>
              <a:t>‹#›</a:t>
            </a:fld>
            <a:endParaRPr lang="he-IL"/>
          </a:p>
        </p:txBody>
      </p:sp>
    </p:spTree>
    <p:extLst>
      <p:ext uri="{BB962C8B-B14F-4D97-AF65-F5344CB8AC3E}">
        <p14:creationId xmlns:p14="http://schemas.microsoft.com/office/powerpoint/2010/main" val="2640116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62ADF3-44A8-47E7-8069-6961623FE0D0}"/>
              </a:ext>
            </a:extLst>
          </p:cNvPr>
          <p:cNvSpPr>
            <a:spLocks noGrp="1"/>
          </p:cNvSpPr>
          <p:nvPr>
            <p:ph type="title"/>
          </p:nvPr>
        </p:nvSpPr>
        <p:spPr>
          <a:xfrm>
            <a:off x="839788" y="365125"/>
            <a:ext cx="10515600" cy="1325563"/>
          </a:xfrm>
          <a:prstGeom prst="rect">
            <a:avLst/>
          </a:prstGeo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4426D2F-BBAA-4BF8-ABB2-F442BD36E4D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1FB0F693-9FDE-4068-AC73-65C4C50212D0}"/>
              </a:ext>
            </a:extLst>
          </p:cNvPr>
          <p:cNvSpPr>
            <a:spLocks noGrp="1"/>
          </p:cNvSpPr>
          <p:nvPr>
            <p:ph sz="half" idx="2"/>
          </p:nvPr>
        </p:nvSpPr>
        <p:spPr>
          <a:xfrm>
            <a:off x="839788" y="2505075"/>
            <a:ext cx="5157787" cy="3684588"/>
          </a:xfrm>
          <a:prstGeom prst="rect">
            <a:avLst/>
          </a:prstGeo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39B41E30-3C11-46DE-BE75-A5F6F749A50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ADA8194F-76AF-4B7F-BFD2-77408EEB0525}"/>
              </a:ext>
            </a:extLst>
          </p:cNvPr>
          <p:cNvSpPr>
            <a:spLocks noGrp="1"/>
          </p:cNvSpPr>
          <p:nvPr>
            <p:ph sz="quarter" idx="4"/>
          </p:nvPr>
        </p:nvSpPr>
        <p:spPr>
          <a:xfrm>
            <a:off x="6172200" y="2505075"/>
            <a:ext cx="5183188" cy="3684588"/>
          </a:xfrm>
          <a:prstGeom prst="rect">
            <a:avLst/>
          </a:prstGeo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AF81D11F-A4F6-4279-9B5C-971CBAAB0117}"/>
              </a:ext>
            </a:extLst>
          </p:cNvPr>
          <p:cNvSpPr>
            <a:spLocks noGrp="1"/>
          </p:cNvSpPr>
          <p:nvPr>
            <p:ph type="dt" sz="half" idx="10"/>
          </p:nvPr>
        </p:nvSpPr>
        <p:spPr>
          <a:xfrm>
            <a:off x="8610600" y="6356350"/>
            <a:ext cx="2743200" cy="365125"/>
          </a:xfrm>
          <a:prstGeom prst="rect">
            <a:avLst/>
          </a:prstGeom>
        </p:spPr>
        <p:txBody>
          <a:bodyPr/>
          <a:lstStyle/>
          <a:p>
            <a:fld id="{53085DE4-BACA-4903-9DF5-71180EFEAC1F}" type="datetimeFigureOut">
              <a:rPr lang="he-IL" smtClean="0"/>
              <a:t>י"ז/חשון/תשפ"ג</a:t>
            </a:fld>
            <a:endParaRPr lang="he-IL"/>
          </a:p>
        </p:txBody>
      </p:sp>
      <p:sp>
        <p:nvSpPr>
          <p:cNvPr id="8" name="מציין מיקום של כותרת תחתונה 7">
            <a:extLst>
              <a:ext uri="{FF2B5EF4-FFF2-40B4-BE49-F238E27FC236}">
                <a16:creationId xmlns:a16="http://schemas.microsoft.com/office/drawing/2014/main" id="{DE271FF5-4EE4-4C4D-9269-06E86501B129}"/>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9" name="מציין מיקום של מספר שקופית 8">
            <a:extLst>
              <a:ext uri="{FF2B5EF4-FFF2-40B4-BE49-F238E27FC236}">
                <a16:creationId xmlns:a16="http://schemas.microsoft.com/office/drawing/2014/main" id="{53B27176-7F8A-4592-98B7-F692B24CAD32}"/>
              </a:ext>
            </a:extLst>
          </p:cNvPr>
          <p:cNvSpPr>
            <a:spLocks noGrp="1"/>
          </p:cNvSpPr>
          <p:nvPr>
            <p:ph type="sldNum" sz="quarter" idx="12"/>
          </p:nvPr>
        </p:nvSpPr>
        <p:spPr>
          <a:xfrm>
            <a:off x="838200" y="6356350"/>
            <a:ext cx="2743200" cy="365125"/>
          </a:xfrm>
          <a:prstGeom prst="rect">
            <a:avLst/>
          </a:prstGeom>
        </p:spPr>
        <p:txBody>
          <a:bodyPr/>
          <a:lstStyle/>
          <a:p>
            <a:fld id="{63CF329D-B0D2-409B-B011-BB93FFD173CB}" type="slidenum">
              <a:rPr lang="he-IL" smtClean="0"/>
              <a:t>‹#›</a:t>
            </a:fld>
            <a:endParaRPr lang="he-IL"/>
          </a:p>
        </p:txBody>
      </p:sp>
    </p:spTree>
    <p:extLst>
      <p:ext uri="{BB962C8B-B14F-4D97-AF65-F5344CB8AC3E}">
        <p14:creationId xmlns:p14="http://schemas.microsoft.com/office/powerpoint/2010/main" val="1678949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A1A027A-EE12-480D-8E44-88549CE0081D}"/>
              </a:ext>
            </a:extLst>
          </p:cNvPr>
          <p:cNvSpPr>
            <a:spLocks noGrp="1"/>
          </p:cNvSpPr>
          <p:nvPr>
            <p:ph type="title"/>
          </p:nvPr>
        </p:nvSpPr>
        <p:spPr>
          <a:xfrm>
            <a:off x="838200" y="365125"/>
            <a:ext cx="10515600" cy="1325563"/>
          </a:xfrm>
          <a:prstGeom prst="rect">
            <a:avLst/>
          </a:prstGeom>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E91C10FE-57A2-4EB8-A1DC-90ADFA07310E}"/>
              </a:ext>
            </a:extLst>
          </p:cNvPr>
          <p:cNvSpPr>
            <a:spLocks noGrp="1"/>
          </p:cNvSpPr>
          <p:nvPr>
            <p:ph type="dt" sz="half" idx="10"/>
          </p:nvPr>
        </p:nvSpPr>
        <p:spPr>
          <a:xfrm>
            <a:off x="8610600" y="6356350"/>
            <a:ext cx="2743200" cy="365125"/>
          </a:xfrm>
          <a:prstGeom prst="rect">
            <a:avLst/>
          </a:prstGeom>
        </p:spPr>
        <p:txBody>
          <a:bodyPr/>
          <a:lstStyle/>
          <a:p>
            <a:fld id="{53085DE4-BACA-4903-9DF5-71180EFEAC1F}" type="datetimeFigureOut">
              <a:rPr lang="he-IL" smtClean="0"/>
              <a:t>י"ז/חשון/תשפ"ג</a:t>
            </a:fld>
            <a:endParaRPr lang="he-IL"/>
          </a:p>
        </p:txBody>
      </p:sp>
      <p:sp>
        <p:nvSpPr>
          <p:cNvPr id="4" name="מציין מיקום של כותרת תחתונה 3">
            <a:extLst>
              <a:ext uri="{FF2B5EF4-FFF2-40B4-BE49-F238E27FC236}">
                <a16:creationId xmlns:a16="http://schemas.microsoft.com/office/drawing/2014/main" id="{BDC8ED45-9081-492F-AC7C-D672E0829156}"/>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5" name="מציין מיקום של מספר שקופית 4">
            <a:extLst>
              <a:ext uri="{FF2B5EF4-FFF2-40B4-BE49-F238E27FC236}">
                <a16:creationId xmlns:a16="http://schemas.microsoft.com/office/drawing/2014/main" id="{EEF5FF02-31B8-460B-B3A5-1D9D63EE15E4}"/>
              </a:ext>
            </a:extLst>
          </p:cNvPr>
          <p:cNvSpPr>
            <a:spLocks noGrp="1"/>
          </p:cNvSpPr>
          <p:nvPr>
            <p:ph type="sldNum" sz="quarter" idx="12"/>
          </p:nvPr>
        </p:nvSpPr>
        <p:spPr>
          <a:xfrm>
            <a:off x="838200" y="6356350"/>
            <a:ext cx="2743200" cy="365125"/>
          </a:xfrm>
          <a:prstGeom prst="rect">
            <a:avLst/>
          </a:prstGeom>
        </p:spPr>
        <p:txBody>
          <a:bodyPr/>
          <a:lstStyle/>
          <a:p>
            <a:fld id="{63CF329D-B0D2-409B-B011-BB93FFD173CB}" type="slidenum">
              <a:rPr lang="he-IL" smtClean="0"/>
              <a:t>‹#›</a:t>
            </a:fld>
            <a:endParaRPr lang="he-IL"/>
          </a:p>
        </p:txBody>
      </p:sp>
    </p:spTree>
    <p:extLst>
      <p:ext uri="{BB962C8B-B14F-4D97-AF65-F5344CB8AC3E}">
        <p14:creationId xmlns:p14="http://schemas.microsoft.com/office/powerpoint/2010/main" val="209013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F9D373F-42E8-47B1-B2BC-7E3F9C1C9D5E}"/>
              </a:ext>
            </a:extLst>
          </p:cNvPr>
          <p:cNvSpPr>
            <a:spLocks noGrp="1"/>
          </p:cNvSpPr>
          <p:nvPr>
            <p:ph type="dt" sz="half" idx="10"/>
          </p:nvPr>
        </p:nvSpPr>
        <p:spPr>
          <a:xfrm>
            <a:off x="8610600" y="6356350"/>
            <a:ext cx="2743200" cy="365125"/>
          </a:xfrm>
          <a:prstGeom prst="rect">
            <a:avLst/>
          </a:prstGeom>
        </p:spPr>
        <p:txBody>
          <a:bodyPr/>
          <a:lstStyle/>
          <a:p>
            <a:fld id="{53085DE4-BACA-4903-9DF5-71180EFEAC1F}" type="datetimeFigureOut">
              <a:rPr lang="he-IL" smtClean="0"/>
              <a:t>י"ז/חשון/תשפ"ג</a:t>
            </a:fld>
            <a:endParaRPr lang="he-IL"/>
          </a:p>
        </p:txBody>
      </p:sp>
      <p:sp>
        <p:nvSpPr>
          <p:cNvPr id="3" name="מציין מיקום של כותרת תחתונה 2">
            <a:extLst>
              <a:ext uri="{FF2B5EF4-FFF2-40B4-BE49-F238E27FC236}">
                <a16:creationId xmlns:a16="http://schemas.microsoft.com/office/drawing/2014/main" id="{002D0BDE-8992-4EC8-BEAC-0812B980116C}"/>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4" name="מציין מיקום של מספר שקופית 3">
            <a:extLst>
              <a:ext uri="{FF2B5EF4-FFF2-40B4-BE49-F238E27FC236}">
                <a16:creationId xmlns:a16="http://schemas.microsoft.com/office/drawing/2014/main" id="{C1EA4D96-E261-46D9-B008-3B5520C3553B}"/>
              </a:ext>
            </a:extLst>
          </p:cNvPr>
          <p:cNvSpPr>
            <a:spLocks noGrp="1"/>
          </p:cNvSpPr>
          <p:nvPr>
            <p:ph type="sldNum" sz="quarter" idx="12"/>
          </p:nvPr>
        </p:nvSpPr>
        <p:spPr>
          <a:xfrm>
            <a:off x="838200" y="6356350"/>
            <a:ext cx="2743200" cy="365125"/>
          </a:xfrm>
          <a:prstGeom prst="rect">
            <a:avLst/>
          </a:prstGeom>
        </p:spPr>
        <p:txBody>
          <a:bodyPr/>
          <a:lstStyle/>
          <a:p>
            <a:fld id="{63CF329D-B0D2-409B-B011-BB93FFD173CB}" type="slidenum">
              <a:rPr lang="he-IL" smtClean="0"/>
              <a:t>‹#›</a:t>
            </a:fld>
            <a:endParaRPr lang="he-IL"/>
          </a:p>
        </p:txBody>
      </p:sp>
    </p:spTree>
    <p:extLst>
      <p:ext uri="{BB962C8B-B14F-4D97-AF65-F5344CB8AC3E}">
        <p14:creationId xmlns:p14="http://schemas.microsoft.com/office/powerpoint/2010/main" val="397925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4F8B04-E81E-448A-ADB2-53E7075517A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C7DF7C2-D49F-4810-8BEA-F41444C084D9}"/>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8FA5F606-B473-4448-9785-B4237C4827F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05482B94-D8DA-4F40-8FDD-FA17B73627B0}"/>
              </a:ext>
            </a:extLst>
          </p:cNvPr>
          <p:cNvSpPr>
            <a:spLocks noGrp="1"/>
          </p:cNvSpPr>
          <p:nvPr>
            <p:ph type="dt" sz="half" idx="10"/>
          </p:nvPr>
        </p:nvSpPr>
        <p:spPr>
          <a:xfrm>
            <a:off x="8610600" y="6356350"/>
            <a:ext cx="2743200" cy="365125"/>
          </a:xfrm>
          <a:prstGeom prst="rect">
            <a:avLst/>
          </a:prstGeom>
        </p:spPr>
        <p:txBody>
          <a:bodyPr/>
          <a:lstStyle/>
          <a:p>
            <a:fld id="{53085DE4-BACA-4903-9DF5-71180EFEAC1F}" type="datetimeFigureOut">
              <a:rPr lang="he-IL" smtClean="0"/>
              <a:t>י"ז/חשון/תשפ"ג</a:t>
            </a:fld>
            <a:endParaRPr lang="he-IL"/>
          </a:p>
        </p:txBody>
      </p:sp>
      <p:sp>
        <p:nvSpPr>
          <p:cNvPr id="6" name="מציין מיקום של כותרת תחתונה 5">
            <a:extLst>
              <a:ext uri="{FF2B5EF4-FFF2-40B4-BE49-F238E27FC236}">
                <a16:creationId xmlns:a16="http://schemas.microsoft.com/office/drawing/2014/main" id="{E6351965-6D41-4CAB-99AF-EA72FD18B31A}"/>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a:extLst>
              <a:ext uri="{FF2B5EF4-FFF2-40B4-BE49-F238E27FC236}">
                <a16:creationId xmlns:a16="http://schemas.microsoft.com/office/drawing/2014/main" id="{2FB9DA99-09D7-4F13-9CAE-F8C31C285EFF}"/>
              </a:ext>
            </a:extLst>
          </p:cNvPr>
          <p:cNvSpPr>
            <a:spLocks noGrp="1"/>
          </p:cNvSpPr>
          <p:nvPr>
            <p:ph type="sldNum" sz="quarter" idx="12"/>
          </p:nvPr>
        </p:nvSpPr>
        <p:spPr>
          <a:xfrm>
            <a:off x="838200" y="6356350"/>
            <a:ext cx="2743200" cy="365125"/>
          </a:xfrm>
          <a:prstGeom prst="rect">
            <a:avLst/>
          </a:prstGeom>
        </p:spPr>
        <p:txBody>
          <a:bodyPr/>
          <a:lstStyle/>
          <a:p>
            <a:fld id="{63CF329D-B0D2-409B-B011-BB93FFD173CB}" type="slidenum">
              <a:rPr lang="he-IL" smtClean="0"/>
              <a:t>‹#›</a:t>
            </a:fld>
            <a:endParaRPr lang="he-IL"/>
          </a:p>
        </p:txBody>
      </p:sp>
    </p:spTree>
    <p:extLst>
      <p:ext uri="{BB962C8B-B14F-4D97-AF65-F5344CB8AC3E}">
        <p14:creationId xmlns:p14="http://schemas.microsoft.com/office/powerpoint/2010/main" val="250661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7B353B9-FDEA-440B-AFF7-CA63CBD7BA3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BF1AA962-8834-445F-A67E-589BFE23A11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AF1F427-8249-462F-B17A-26DD8A88500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D2E7446B-E5D8-45B5-BC81-3FDC55A42A7D}"/>
              </a:ext>
            </a:extLst>
          </p:cNvPr>
          <p:cNvSpPr>
            <a:spLocks noGrp="1"/>
          </p:cNvSpPr>
          <p:nvPr>
            <p:ph type="dt" sz="half" idx="10"/>
          </p:nvPr>
        </p:nvSpPr>
        <p:spPr>
          <a:xfrm>
            <a:off x="8610600" y="6356350"/>
            <a:ext cx="2743200" cy="365125"/>
          </a:xfrm>
          <a:prstGeom prst="rect">
            <a:avLst/>
          </a:prstGeom>
        </p:spPr>
        <p:txBody>
          <a:bodyPr/>
          <a:lstStyle/>
          <a:p>
            <a:fld id="{53085DE4-BACA-4903-9DF5-71180EFEAC1F}" type="datetimeFigureOut">
              <a:rPr lang="he-IL" smtClean="0"/>
              <a:t>י"ז/חשון/תשפ"ג</a:t>
            </a:fld>
            <a:endParaRPr lang="he-IL"/>
          </a:p>
        </p:txBody>
      </p:sp>
      <p:sp>
        <p:nvSpPr>
          <p:cNvPr id="6" name="מציין מיקום של כותרת תחתונה 5">
            <a:extLst>
              <a:ext uri="{FF2B5EF4-FFF2-40B4-BE49-F238E27FC236}">
                <a16:creationId xmlns:a16="http://schemas.microsoft.com/office/drawing/2014/main" id="{05DCB881-389E-4DE1-BCB0-6CC6543BB052}"/>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a:extLst>
              <a:ext uri="{FF2B5EF4-FFF2-40B4-BE49-F238E27FC236}">
                <a16:creationId xmlns:a16="http://schemas.microsoft.com/office/drawing/2014/main" id="{7F7F6DEC-8967-4E36-A681-2D0FF05F29CF}"/>
              </a:ext>
            </a:extLst>
          </p:cNvPr>
          <p:cNvSpPr>
            <a:spLocks noGrp="1"/>
          </p:cNvSpPr>
          <p:nvPr>
            <p:ph type="sldNum" sz="quarter" idx="12"/>
          </p:nvPr>
        </p:nvSpPr>
        <p:spPr>
          <a:xfrm>
            <a:off x="838200" y="6356350"/>
            <a:ext cx="2743200" cy="365125"/>
          </a:xfrm>
          <a:prstGeom prst="rect">
            <a:avLst/>
          </a:prstGeom>
        </p:spPr>
        <p:txBody>
          <a:bodyPr/>
          <a:lstStyle/>
          <a:p>
            <a:fld id="{63CF329D-B0D2-409B-B011-BB93FFD173CB}" type="slidenum">
              <a:rPr lang="he-IL" smtClean="0"/>
              <a:t>‹#›</a:t>
            </a:fld>
            <a:endParaRPr lang="he-IL"/>
          </a:p>
        </p:txBody>
      </p:sp>
    </p:spTree>
    <p:extLst>
      <p:ext uri="{BB962C8B-B14F-4D97-AF65-F5344CB8AC3E}">
        <p14:creationId xmlns:p14="http://schemas.microsoft.com/office/powerpoint/2010/main" val="21787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pic>
        <p:nvPicPr>
          <p:cNvPr id="8" name="תמונה 7">
            <a:extLst>
              <a:ext uri="{FF2B5EF4-FFF2-40B4-BE49-F238E27FC236}">
                <a16:creationId xmlns:a16="http://schemas.microsoft.com/office/drawing/2014/main" id="{948C451F-A9AB-49B4-A4CB-36A2CFE99948}"/>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113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E93CA727-3CD0-4D35-A71C-70BC20808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B0690199-AE6C-4A9B-AF29-A13E81F616AE}"/>
              </a:ext>
            </a:extLst>
          </p:cNvPr>
          <p:cNvSpPr txBox="1">
            <a:spLocks/>
          </p:cNvSpPr>
          <p:nvPr/>
        </p:nvSpPr>
        <p:spPr>
          <a:xfrm>
            <a:off x="651163" y="503584"/>
            <a:ext cx="10889673" cy="1592412"/>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dirty="0"/>
              <a:t>English to Hebrew</a:t>
            </a:r>
          </a:p>
          <a:p>
            <a:pPr algn="ctr" rtl="0"/>
            <a:r>
              <a:rPr lang="en-US" dirty="0"/>
              <a:t>Movie Subtitles Generator</a:t>
            </a:r>
          </a:p>
        </p:txBody>
      </p:sp>
    </p:spTree>
    <p:extLst>
      <p:ext uri="{BB962C8B-B14F-4D97-AF65-F5344CB8AC3E}">
        <p14:creationId xmlns:p14="http://schemas.microsoft.com/office/powerpoint/2010/main" val="4259042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987" y="644195"/>
            <a:ext cx="2604688" cy="757093"/>
          </a:xfrm>
        </p:spPr>
        <p:txBody>
          <a:bodyPr/>
          <a:lstStyle/>
          <a:p>
            <a:r>
              <a:rPr lang="he-IL" dirty="0"/>
              <a:t>אימון המודל</a:t>
            </a:r>
          </a:p>
        </p:txBody>
      </p:sp>
      <p:sp>
        <p:nvSpPr>
          <p:cNvPr id="4" name="Rectangle 3">
            <a:extLst>
              <a:ext uri="{FF2B5EF4-FFF2-40B4-BE49-F238E27FC236}">
                <a16:creationId xmlns:a16="http://schemas.microsoft.com/office/drawing/2014/main" id="{5200E51A-6AF0-4819-8C0B-032737AD9EE9}"/>
              </a:ext>
            </a:extLst>
          </p:cNvPr>
          <p:cNvSpPr/>
          <p:nvPr/>
        </p:nvSpPr>
        <p:spPr>
          <a:xfrm>
            <a:off x="1500325" y="1659285"/>
            <a:ext cx="10151166" cy="1815882"/>
          </a:xfrm>
          <a:prstGeom prst="rect">
            <a:avLst/>
          </a:prstGeom>
        </p:spPr>
        <p:txBody>
          <a:bodyPr wrap="square">
            <a:spAutoFit/>
          </a:bodyPr>
          <a:lstStyle/>
          <a:p>
            <a:r>
              <a:rPr lang="he-IL" sz="1600" u="sng" dirty="0"/>
              <a:t>שכבת ה"רגישות":</a:t>
            </a:r>
          </a:p>
          <a:p>
            <a:pPr marL="285750" indent="-285750">
              <a:buFont typeface="Arial" panose="020B0604020202020204" pitchFamily="34" charset="0"/>
              <a:buChar char="•"/>
            </a:pPr>
            <a:r>
              <a:rPr lang="he-IL" sz="1600" dirty="0"/>
              <a:t>שכבת ה</a:t>
            </a:r>
            <a:r>
              <a:rPr lang="en-US" sz="1600" dirty="0"/>
              <a:t>Attention </a:t>
            </a:r>
            <a:r>
              <a:rPr lang="he-IL" sz="1600" dirty="0"/>
              <a:t> מאפשרת למפענח לגשת למידע שחולץ על ידי המקודד.</a:t>
            </a:r>
          </a:p>
          <a:p>
            <a:pPr marL="285750" indent="-285750">
              <a:buFont typeface="Arial" panose="020B0604020202020204" pitchFamily="34" charset="0"/>
              <a:buChar char="•"/>
            </a:pPr>
            <a:r>
              <a:rPr lang="he-IL" sz="1600" dirty="0"/>
              <a:t>הוא מחשב ווקטור מכל ה</a:t>
            </a:r>
            <a:r>
              <a:rPr lang="en-US" sz="1600" dirty="0"/>
              <a:t>, Context vector</a:t>
            </a:r>
            <a:r>
              <a:rPr lang="he-IL" sz="1600" dirty="0"/>
              <a:t>ומוסיף את זה לפלט של המפענח. </a:t>
            </a:r>
          </a:p>
          <a:p>
            <a:pPr marL="285750" indent="-285750">
              <a:buFont typeface="Arial" panose="020B0604020202020204" pitchFamily="34" charset="0"/>
              <a:buChar char="•"/>
            </a:pPr>
            <a:r>
              <a:rPr lang="he-IL" sz="1600" dirty="0"/>
              <a:t>ה</a:t>
            </a:r>
            <a:r>
              <a:rPr lang="en-US" sz="1600" dirty="0"/>
              <a:t>Attention</a:t>
            </a:r>
            <a:r>
              <a:rPr lang="he-IL" sz="1600" dirty="0"/>
              <a:t> מכיל שכבת נוירונים אחת בגודל 256, שמתחברים לנוירון יחיד שנקרא ראש השכבה.</a:t>
            </a:r>
          </a:p>
          <a:p>
            <a:endParaRPr lang="he-IL" sz="1600" dirty="0"/>
          </a:p>
          <a:p>
            <a:r>
              <a:rPr lang="he-IL" sz="1600" dirty="0"/>
              <a:t>לטובת אימון המודל, השתמשנו בכ-1.3 מיליון התאמות בין שפת המקור ושפת היעד.</a:t>
            </a:r>
          </a:p>
          <a:p>
            <a:r>
              <a:rPr lang="he-IL" sz="1600" dirty="0"/>
              <a:t>80% ממערך הנתונים שומשו לצורך אימון המודל, וכ-20% הנותרים שומשו לטובת בדיקת המודל.</a:t>
            </a:r>
          </a:p>
        </p:txBody>
      </p:sp>
    </p:spTree>
    <p:extLst>
      <p:ext uri="{BB962C8B-B14F-4D97-AF65-F5344CB8AC3E}">
        <p14:creationId xmlns:p14="http://schemas.microsoft.com/office/powerpoint/2010/main" val="1173650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7145" y="644195"/>
            <a:ext cx="3334530" cy="757093"/>
          </a:xfrm>
        </p:spPr>
        <p:txBody>
          <a:bodyPr/>
          <a:lstStyle/>
          <a:p>
            <a:r>
              <a:rPr lang="he-IL" dirty="0"/>
              <a:t>קשיים ואתגרים</a:t>
            </a:r>
          </a:p>
        </p:txBody>
      </p:sp>
      <p:sp>
        <p:nvSpPr>
          <p:cNvPr id="4" name="Rectangle 3">
            <a:extLst>
              <a:ext uri="{FF2B5EF4-FFF2-40B4-BE49-F238E27FC236}">
                <a16:creationId xmlns:a16="http://schemas.microsoft.com/office/drawing/2014/main" id="{5200E51A-6AF0-4819-8C0B-032737AD9EE9}"/>
              </a:ext>
            </a:extLst>
          </p:cNvPr>
          <p:cNvSpPr/>
          <p:nvPr/>
        </p:nvSpPr>
        <p:spPr>
          <a:xfrm>
            <a:off x="1917865" y="1706087"/>
            <a:ext cx="9425996" cy="3064365"/>
          </a:xfrm>
          <a:prstGeom prst="rect">
            <a:avLst/>
          </a:prstGeom>
        </p:spPr>
        <p:txBody>
          <a:bodyPr wrap="square">
            <a:spAutoFit/>
          </a:bodyPr>
          <a:lstStyle/>
          <a:p>
            <a:pPr marL="0" marR="0" algn="r" rtl="1">
              <a:lnSpc>
                <a:spcPct val="107000"/>
              </a:lnSpc>
              <a:spcBef>
                <a:spcPts val="0"/>
              </a:spcBef>
              <a:spcAft>
                <a:spcPts val="0"/>
              </a:spcAft>
            </a:pPr>
            <a:r>
              <a:rPr lang="he-IL" sz="1600" u="sng" dirty="0">
                <a:effectLst/>
                <a:latin typeface="Century Gothic" panose="020B0502020202020204" pitchFamily="34" charset="0"/>
                <a:ea typeface="Times New Roman" panose="02020603050405020304" pitchFamily="18" charset="0"/>
                <a:cs typeface="Arial" panose="020B0604020202020204" pitchFamily="34" charset="0"/>
              </a:rPr>
              <a:t>אתגר</a:t>
            </a:r>
            <a:r>
              <a:rPr lang="he-IL" sz="1600" u="sng" dirty="0">
                <a:effectLst/>
                <a:latin typeface="Century Gothic" panose="020B0502020202020204" pitchFamily="34" charset="0"/>
                <a:ea typeface="Times New Roman" panose="02020603050405020304" pitchFamily="18" charset="0"/>
                <a:cs typeface="Times New Roman" panose="02020603050405020304" pitchFamily="18" charset="0"/>
              </a:rPr>
              <a:t> </a:t>
            </a:r>
            <a:r>
              <a:rPr lang="he-IL" sz="1600" u="sng" dirty="0">
                <a:effectLst/>
                <a:latin typeface="Century Gothic" panose="020B0502020202020204" pitchFamily="34" charset="0"/>
                <a:ea typeface="Times New Roman" panose="02020603050405020304" pitchFamily="18" charset="0"/>
                <a:cs typeface="Arial" panose="020B0604020202020204" pitchFamily="34" charset="0"/>
              </a:rPr>
              <a:t>מחקרי</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0" marR="0" algn="r" rtl="1">
              <a:lnSpc>
                <a:spcPct val="115000"/>
              </a:lnSpc>
              <a:spcBef>
                <a:spcPts val="0"/>
              </a:spcBef>
              <a:spcAft>
                <a:spcPts val="800"/>
              </a:spcAft>
            </a:pPr>
            <a:r>
              <a:rPr lang="he-IL" sz="1600" dirty="0">
                <a:effectLst/>
                <a:latin typeface="Century Gothic" panose="020B0502020202020204" pitchFamily="34" charset="0"/>
                <a:ea typeface="Century Gothic" panose="020B0502020202020204" pitchFamily="34" charset="0"/>
                <a:cs typeface="Arial" panose="020B0604020202020204" pitchFamily="34" charset="0"/>
              </a:rPr>
              <a:t>האתגרים</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בתרגום</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מבוסס</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למידת</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מכונה</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רבים</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וזאת</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מכיוון</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ששפות</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טבעיות</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הן</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קשות</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מטבען</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התהליכים</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הקוגניטיביים</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הכרוכים</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בהבנה</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וביצירה</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של</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משפטים</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בשפה</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טבעית</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מורכבים</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מאין</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כמותם</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ומהוות</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מכשול</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עיקרי</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להתפתחות</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הבינה</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המלאכותית</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בכלל</a:t>
            </a: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R="228600" lvl="0" algn="r" rtl="1">
              <a:lnSpc>
                <a:spcPct val="107000"/>
              </a:lnSpc>
              <a:spcBef>
                <a:spcPts val="1800"/>
              </a:spcBef>
              <a:spcAft>
                <a:spcPts val="400"/>
              </a:spcAft>
            </a:pPr>
            <a:r>
              <a:rPr lang="he-IL" sz="1600" u="sng" dirty="0">
                <a:effectLst/>
                <a:latin typeface="Century Gothic" panose="020B0502020202020204" pitchFamily="34" charset="0"/>
                <a:ea typeface="Times New Roman" panose="02020603050405020304" pitchFamily="18" charset="0"/>
                <a:cs typeface="Arial" panose="020B0604020202020204" pitchFamily="34" charset="0"/>
              </a:rPr>
              <a:t>יצירת</a:t>
            </a:r>
            <a:r>
              <a:rPr lang="he-IL" sz="1600" u="sng" dirty="0">
                <a:effectLst/>
                <a:latin typeface="Century Gothic" panose="020B0502020202020204" pitchFamily="34" charset="0"/>
                <a:ea typeface="Times New Roman" panose="02020603050405020304" pitchFamily="18" charset="0"/>
                <a:cs typeface="Times New Roman" panose="02020603050405020304" pitchFamily="18" charset="0"/>
              </a:rPr>
              <a:t> </a:t>
            </a:r>
            <a:r>
              <a:rPr lang="he-IL" sz="1600" u="sng" dirty="0">
                <a:effectLst/>
                <a:latin typeface="Century Gothic" panose="020B0502020202020204" pitchFamily="34" charset="0"/>
                <a:ea typeface="Times New Roman" panose="02020603050405020304" pitchFamily="18" charset="0"/>
                <a:cs typeface="Arial" panose="020B0604020202020204" pitchFamily="34" charset="0"/>
              </a:rPr>
              <a:t>המודל</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0" marR="0" algn="r" rtl="1">
              <a:lnSpc>
                <a:spcPct val="115000"/>
              </a:lnSpc>
              <a:spcBef>
                <a:spcPts val="0"/>
              </a:spcBef>
              <a:spcAft>
                <a:spcPts val="800"/>
              </a:spcAft>
            </a:pPr>
            <a:r>
              <a:rPr lang="he-IL" sz="1600" dirty="0">
                <a:effectLst/>
                <a:latin typeface="Century Gothic" panose="020B0502020202020204" pitchFamily="34" charset="0"/>
                <a:ea typeface="Century Gothic" panose="020B0502020202020204" pitchFamily="34" charset="0"/>
                <a:cs typeface="Arial" panose="020B0604020202020204" pitchFamily="34" charset="0"/>
              </a:rPr>
              <a:t>מציאת המודל המתאים היא פעולת מחקר שדורשת זמן רב. ההבנה שלכל אלגוריתם או היוריסטיקה קיימים את החסרונות והיתרונות שלהם, ועלינו למצוא את הכלים שמטיבים עם המידע שלנו והתוצאה שאליה אנו שואפים.</a:t>
            </a:r>
            <a:br>
              <a:rPr lang="en-US" sz="1600" dirty="0">
                <a:effectLst/>
                <a:latin typeface="Century Gothic" panose="020B0502020202020204" pitchFamily="34" charset="0"/>
                <a:ea typeface="Century Gothic" panose="020B0502020202020204" pitchFamily="34" charset="0"/>
                <a:cs typeface="Century Gothic" panose="020B0502020202020204" pitchFamily="34" charset="0"/>
              </a:rPr>
            </a:br>
            <a:r>
              <a:rPr lang="he-IL" sz="1600" dirty="0">
                <a:effectLst/>
                <a:latin typeface="Century Gothic" panose="020B0502020202020204" pitchFamily="34" charset="0"/>
                <a:ea typeface="Century Gothic" panose="020B0502020202020204" pitchFamily="34" charset="0"/>
                <a:cs typeface="Arial" panose="020B0604020202020204" pitchFamily="34" charset="0"/>
              </a:rPr>
              <a:t>בנוסף, על מנת לשפר ביצועים, יש צורך בהוספת ארכיטקטורות קוד שונות כמו הוספת</a:t>
            </a:r>
            <a:r>
              <a:rPr lang="en-US" sz="1600" dirty="0">
                <a:effectLst/>
                <a:latin typeface="Arial" panose="020B0604020202020204" pitchFamily="34" charset="0"/>
                <a:ea typeface="Century Gothic" panose="020B0502020202020204" pitchFamily="34" charset="0"/>
                <a:cs typeface="Century Gothic" panose="020B0502020202020204" pitchFamily="34" charset="0"/>
              </a:rPr>
              <a:t> Attention layer </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למודל,</a:t>
            </a:r>
            <a:br>
              <a:rPr lang="he-IL" sz="1600" dirty="0">
                <a:effectLst/>
                <a:latin typeface="Century Gothic" panose="020B0502020202020204" pitchFamily="34" charset="0"/>
                <a:ea typeface="Century Gothic" panose="020B0502020202020204" pitchFamily="34" charset="0"/>
                <a:cs typeface="Arial" panose="020B0604020202020204" pitchFamily="34" charset="0"/>
              </a:rPr>
            </a:br>
            <a:r>
              <a:rPr lang="he-IL" sz="1600" dirty="0">
                <a:effectLst/>
                <a:latin typeface="Century Gothic" panose="020B0502020202020204" pitchFamily="34" charset="0"/>
                <a:ea typeface="Century Gothic" panose="020B0502020202020204" pitchFamily="34" charset="0"/>
                <a:cs typeface="Arial" panose="020B0604020202020204" pitchFamily="34" charset="0"/>
              </a:rPr>
              <a:t>כלים להערכת ביצועים, הרצת הדגימות על גבי המול המשופר ובדיקה שאכן קיים שיפור ולא פגיעה באיכות המודל.</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4069519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7145" y="644195"/>
            <a:ext cx="3334530" cy="757093"/>
          </a:xfrm>
        </p:spPr>
        <p:txBody>
          <a:bodyPr/>
          <a:lstStyle/>
          <a:p>
            <a:r>
              <a:rPr lang="he-IL" dirty="0"/>
              <a:t>קשיים ואתגרים</a:t>
            </a:r>
          </a:p>
        </p:txBody>
      </p:sp>
      <p:sp>
        <p:nvSpPr>
          <p:cNvPr id="4" name="Rectangle 3">
            <a:extLst>
              <a:ext uri="{FF2B5EF4-FFF2-40B4-BE49-F238E27FC236}">
                <a16:creationId xmlns:a16="http://schemas.microsoft.com/office/drawing/2014/main" id="{5200E51A-6AF0-4819-8C0B-032737AD9EE9}"/>
              </a:ext>
            </a:extLst>
          </p:cNvPr>
          <p:cNvSpPr/>
          <p:nvPr/>
        </p:nvSpPr>
        <p:spPr>
          <a:xfrm>
            <a:off x="1917865" y="1706087"/>
            <a:ext cx="9425996" cy="2777620"/>
          </a:xfrm>
          <a:prstGeom prst="rect">
            <a:avLst/>
          </a:prstGeom>
        </p:spPr>
        <p:txBody>
          <a:bodyPr wrap="square">
            <a:spAutoFit/>
          </a:bodyPr>
          <a:lstStyle/>
          <a:p>
            <a:pPr marR="228600" lvl="0" algn="r" rtl="1">
              <a:lnSpc>
                <a:spcPct val="107000"/>
              </a:lnSpc>
              <a:spcBef>
                <a:spcPts val="1800"/>
              </a:spcBef>
              <a:spcAft>
                <a:spcPts val="400"/>
              </a:spcAft>
            </a:pPr>
            <a:r>
              <a:rPr lang="he-IL" sz="1600" u="sng" dirty="0">
                <a:effectLst/>
                <a:latin typeface="Century Gothic" panose="020B0502020202020204" pitchFamily="34" charset="0"/>
                <a:ea typeface="Times New Roman" panose="02020603050405020304" pitchFamily="18" charset="0"/>
                <a:cs typeface="Arial" panose="020B0604020202020204" pitchFamily="34" charset="0"/>
              </a:rPr>
              <a:t>אימון המודל</a:t>
            </a:r>
            <a:endParaRPr lang="en-US" sz="1600" u="sng"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r" rtl="1">
              <a:lnSpc>
                <a:spcPct val="107000"/>
              </a:lnSpc>
              <a:spcBef>
                <a:spcPts val="0"/>
              </a:spcBef>
              <a:spcAft>
                <a:spcPts val="0"/>
              </a:spcAft>
            </a:pPr>
            <a:r>
              <a:rPr lang="he-IL" sz="1600" dirty="0">
                <a:effectLst/>
                <a:latin typeface="Century Gothic" panose="020B0502020202020204" pitchFamily="34" charset="0"/>
                <a:ea typeface="Century Gothic" panose="020B0502020202020204" pitchFamily="34" charset="0"/>
                <a:cs typeface="Arial" panose="020B0604020202020204" pitchFamily="34" charset="0"/>
              </a:rPr>
              <a:t>אימון היא פעולה כבדה שדורשת זמן, הרצת מאות-אלפים ועד מיליוני דגימות דורש כוח חישוב וזמן.</a:t>
            </a:r>
            <a:br>
              <a:rPr lang="en-US" sz="1600" dirty="0">
                <a:effectLst/>
                <a:latin typeface="Century Gothic" panose="020B0502020202020204" pitchFamily="34" charset="0"/>
                <a:ea typeface="Century Gothic" panose="020B0502020202020204" pitchFamily="34" charset="0"/>
                <a:cs typeface="Century Gothic" panose="020B0502020202020204" pitchFamily="34" charset="0"/>
              </a:rPr>
            </a:br>
            <a:r>
              <a:rPr lang="he-IL" sz="1600" dirty="0">
                <a:effectLst/>
                <a:latin typeface="Century Gothic" panose="020B0502020202020204" pitchFamily="34" charset="0"/>
                <a:ea typeface="Century Gothic" panose="020B0502020202020204" pitchFamily="34" charset="0"/>
                <a:cs typeface="Arial" panose="020B0604020202020204" pitchFamily="34" charset="0"/>
              </a:rPr>
              <a:t>לכל הרצה יש צורך להמתין מספר רב של ימים, בתקווה שהמודל המאומן יהיה איכותי מספיק, אך הדבר לא קורה בפעם הראשונה ולכן יש צורך במספר רב של הרצות עד קבלת התוצאה הרצויה.</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R="228600" lvl="0" algn="r" rtl="1">
              <a:lnSpc>
                <a:spcPct val="107000"/>
              </a:lnSpc>
              <a:spcBef>
                <a:spcPts val="1800"/>
              </a:spcBef>
              <a:spcAft>
                <a:spcPts val="400"/>
              </a:spcAft>
            </a:pPr>
            <a:r>
              <a:rPr lang="he-IL" sz="1600" u="sng" dirty="0">
                <a:effectLst/>
                <a:latin typeface="Century Gothic" panose="020B0502020202020204" pitchFamily="34" charset="0"/>
                <a:ea typeface="Times New Roman" panose="02020603050405020304" pitchFamily="18" charset="0"/>
                <a:cs typeface="Arial" panose="020B0604020202020204" pitchFamily="34" charset="0"/>
              </a:rPr>
              <a:t>יצירת</a:t>
            </a:r>
            <a:r>
              <a:rPr lang="he-IL" sz="1600" u="sng" dirty="0">
                <a:effectLst/>
                <a:latin typeface="Century Gothic" panose="020B0502020202020204" pitchFamily="34" charset="0"/>
                <a:ea typeface="Times New Roman" panose="02020603050405020304" pitchFamily="18" charset="0"/>
                <a:cs typeface="Times New Roman" panose="02020603050405020304" pitchFamily="18" charset="0"/>
              </a:rPr>
              <a:t> </a:t>
            </a:r>
            <a:r>
              <a:rPr lang="he-IL" sz="1600" u="sng" dirty="0">
                <a:effectLst/>
                <a:latin typeface="Century Gothic" panose="020B0502020202020204" pitchFamily="34" charset="0"/>
                <a:ea typeface="Times New Roman" panose="02020603050405020304" pitchFamily="18" charset="0"/>
                <a:cs typeface="Arial" panose="020B0604020202020204" pitchFamily="34" charset="0"/>
              </a:rPr>
              <a:t>הקורפוס</a:t>
            </a:r>
            <a:endParaRPr lang="en-US" sz="1600" u="sng"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r" rtl="1">
              <a:lnSpc>
                <a:spcPct val="107000"/>
              </a:lnSpc>
              <a:spcBef>
                <a:spcPts val="0"/>
              </a:spcBef>
              <a:spcAft>
                <a:spcPts val="0"/>
              </a:spcAft>
            </a:pPr>
            <a:r>
              <a:rPr lang="he-IL" sz="1600" dirty="0">
                <a:effectLst/>
                <a:latin typeface="Century Gothic" panose="020B0502020202020204" pitchFamily="34" charset="0"/>
                <a:ea typeface="Century Gothic" panose="020B0502020202020204" pitchFamily="34" charset="0"/>
                <a:cs typeface="Arial" panose="020B0604020202020204" pitchFamily="34" charset="0"/>
              </a:rPr>
              <a:t>על מנת ליצור את הדאטה-סט שלנו, נדרשו לאסוף מאות עד אלפי קבצי כתוביות.</a:t>
            </a:r>
            <a:br>
              <a:rPr lang="en-US" sz="1600" dirty="0">
                <a:effectLst/>
                <a:latin typeface="Century Gothic" panose="020B0502020202020204" pitchFamily="34" charset="0"/>
                <a:ea typeface="Century Gothic" panose="020B0502020202020204" pitchFamily="34" charset="0"/>
                <a:cs typeface="Century Gothic" panose="020B0502020202020204" pitchFamily="34" charset="0"/>
              </a:rPr>
            </a:br>
            <a:r>
              <a:rPr lang="he-IL" sz="1600" dirty="0">
                <a:effectLst/>
                <a:latin typeface="Century Gothic" panose="020B0502020202020204" pitchFamily="34" charset="0"/>
                <a:ea typeface="Century Gothic" panose="020B0502020202020204" pitchFamily="34" charset="0"/>
                <a:cs typeface="Arial" panose="020B0604020202020204" pitchFamily="34" charset="0"/>
              </a:rPr>
              <a:t>את הקבצי פירקנו למשפטים ועל גבי אותם משפטים הרצנו את אלגוריתם ההתאמה שבנינו על מנת ליצר מערך נתונים שמכיל משפטים בעברית ותרגומם באנגלית, שגם זה דרש פרק זמן ממושך על מנת לנקות ולנרמל מיליוני שורות לקורפוס</a:t>
            </a:r>
            <a:r>
              <a:rPr lang="en-US" sz="1600" dirty="0">
                <a:effectLst/>
                <a:latin typeface="Arial" panose="020B0604020202020204" pitchFamily="34" charset="0"/>
                <a:ea typeface="Century Gothic" panose="020B0502020202020204" pitchFamily="34" charset="0"/>
                <a:cs typeface="Century Gothic" panose="020B0502020202020204" pitchFamily="34" charset="0"/>
              </a:rPr>
              <a:t>.</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31061830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20" y="644195"/>
            <a:ext cx="1715455" cy="757093"/>
          </a:xfrm>
        </p:spPr>
        <p:txBody>
          <a:bodyPr/>
          <a:lstStyle/>
          <a:p>
            <a:r>
              <a:rPr lang="he-IL" dirty="0"/>
              <a:t>תוצאה</a:t>
            </a:r>
          </a:p>
        </p:txBody>
      </p:sp>
    </p:spTree>
    <p:extLst>
      <p:ext uri="{BB962C8B-B14F-4D97-AF65-F5344CB8AC3E}">
        <p14:creationId xmlns:p14="http://schemas.microsoft.com/office/powerpoint/2010/main" val="1435912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20" y="644195"/>
            <a:ext cx="1715455" cy="757093"/>
          </a:xfrm>
        </p:spPr>
        <p:txBody>
          <a:bodyPr/>
          <a:lstStyle/>
          <a:p>
            <a:r>
              <a:rPr lang="he-IL" dirty="0"/>
              <a:t>תוצאה</a:t>
            </a:r>
          </a:p>
        </p:txBody>
      </p:sp>
    </p:spTree>
    <p:extLst>
      <p:ext uri="{BB962C8B-B14F-4D97-AF65-F5344CB8AC3E}">
        <p14:creationId xmlns:p14="http://schemas.microsoft.com/office/powerpoint/2010/main" val="1559142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220" y="644195"/>
            <a:ext cx="1715455" cy="757093"/>
          </a:xfrm>
        </p:spPr>
        <p:txBody>
          <a:bodyPr/>
          <a:lstStyle/>
          <a:p>
            <a:r>
              <a:rPr lang="he-IL" dirty="0"/>
              <a:t>סיכום</a:t>
            </a:r>
          </a:p>
        </p:txBody>
      </p:sp>
      <p:sp>
        <p:nvSpPr>
          <p:cNvPr id="3" name="Rectangle 3">
            <a:extLst>
              <a:ext uri="{FF2B5EF4-FFF2-40B4-BE49-F238E27FC236}">
                <a16:creationId xmlns:a16="http://schemas.microsoft.com/office/drawing/2014/main" id="{2115B927-1C94-ADEA-9150-ABBFE55BC2C0}"/>
              </a:ext>
            </a:extLst>
          </p:cNvPr>
          <p:cNvSpPr/>
          <p:nvPr/>
        </p:nvSpPr>
        <p:spPr>
          <a:xfrm>
            <a:off x="1917865" y="1706087"/>
            <a:ext cx="9425996" cy="3849195"/>
          </a:xfrm>
          <a:prstGeom prst="rect">
            <a:avLst/>
          </a:prstGeom>
        </p:spPr>
        <p:txBody>
          <a:bodyPr wrap="square">
            <a:spAutoFit/>
          </a:bodyPr>
          <a:lstStyle/>
          <a:p>
            <a:pPr marL="0" marR="0" algn="r" rtl="1">
              <a:lnSpc>
                <a:spcPct val="107000"/>
              </a:lnSpc>
              <a:spcBef>
                <a:spcPts val="0"/>
              </a:spcBef>
              <a:spcAft>
                <a:spcPts val="800"/>
              </a:spcAft>
            </a:pPr>
            <a:r>
              <a:rPr lang="he-IL" sz="1600" dirty="0">
                <a:effectLst/>
                <a:latin typeface="Century Gothic" panose="020B0502020202020204" pitchFamily="34" charset="0"/>
                <a:ea typeface="Century Gothic" panose="020B0502020202020204" pitchFamily="34" charset="0"/>
                <a:cs typeface="Arial" panose="020B0604020202020204" pitchFamily="34" charset="0"/>
              </a:rPr>
              <a:t>ניתן לחלק את פיתוח הפרויקט לשלושה חלקים עיקריים</a:t>
            </a:r>
            <a:r>
              <a:rPr lang="en-US" sz="1600" dirty="0">
                <a:effectLst/>
                <a:latin typeface="Arial" panose="020B0604020202020204" pitchFamily="34" charset="0"/>
                <a:ea typeface="Century Gothic" panose="020B0502020202020204" pitchFamily="34" charset="0"/>
                <a:cs typeface="Century Gothic" panose="020B0502020202020204" pitchFamily="34" charset="0"/>
              </a:rPr>
              <a:t>:</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342900" marR="228600" lvl="0" indent="-342900" algn="r" rtl="1">
              <a:lnSpc>
                <a:spcPct val="107000"/>
              </a:lnSpc>
              <a:spcBef>
                <a:spcPts val="0"/>
              </a:spcBef>
              <a:spcAft>
                <a:spcPts val="0"/>
              </a:spcAft>
              <a:buFont typeface="Symbol" panose="05050102010706020507" pitchFamily="18" charset="2"/>
              <a:buChar char=""/>
            </a:pPr>
            <a:r>
              <a:rPr lang="he-IL" sz="1600" dirty="0">
                <a:effectLst/>
                <a:latin typeface="Century Gothic" panose="020B0502020202020204" pitchFamily="34" charset="0"/>
                <a:ea typeface="Century Gothic" panose="020B0502020202020204" pitchFamily="34" charset="0"/>
                <a:cs typeface="Arial" panose="020B0604020202020204" pitchFamily="34" charset="0"/>
              </a:rPr>
              <a:t>איסוף הדגימות, נרמול המידע על ידי אלגוריתם התאמה שיצרנו בעבור המידע.</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342900" marR="228600" lvl="0" indent="-342900" algn="r" rtl="1">
              <a:lnSpc>
                <a:spcPct val="107000"/>
              </a:lnSpc>
              <a:spcBef>
                <a:spcPts val="0"/>
              </a:spcBef>
              <a:spcAft>
                <a:spcPts val="0"/>
              </a:spcAft>
              <a:buFont typeface="Symbol" panose="05050102010706020507" pitchFamily="18" charset="2"/>
              <a:buChar char=""/>
            </a:pPr>
            <a:r>
              <a:rPr lang="he-IL" sz="1600" dirty="0">
                <a:effectLst/>
                <a:latin typeface="Century Gothic" panose="020B0502020202020204" pitchFamily="34" charset="0"/>
                <a:ea typeface="Century Gothic" panose="020B0502020202020204" pitchFamily="34" charset="0"/>
                <a:cs typeface="Arial" panose="020B0604020202020204" pitchFamily="34" charset="0"/>
              </a:rPr>
              <a:t>יצירת מודל למידת מכונה איכותי שמאפשר תרגום משפת מקור (אנגלית) לשפת היעד (עברית).</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342900" marR="228600" lvl="0" indent="-342900" algn="r" rtl="1">
              <a:lnSpc>
                <a:spcPct val="107000"/>
              </a:lnSpc>
              <a:spcBef>
                <a:spcPts val="0"/>
              </a:spcBef>
              <a:spcAft>
                <a:spcPts val="800"/>
              </a:spcAft>
              <a:buFont typeface="Symbol" panose="05050102010706020507" pitchFamily="18" charset="2"/>
              <a:buChar char=""/>
            </a:pPr>
            <a:r>
              <a:rPr lang="he-IL" sz="1600" dirty="0">
                <a:effectLst/>
                <a:latin typeface="Century Gothic" panose="020B0502020202020204" pitchFamily="34" charset="0"/>
                <a:ea typeface="Century Gothic" panose="020B0502020202020204" pitchFamily="34" charset="0"/>
                <a:cs typeface="Arial" panose="020B0604020202020204" pitchFamily="34" charset="0"/>
              </a:rPr>
              <a:t>פיתוח יישום-מחשב קל ונוח לשימוש, שמקבל כקלט קובץ אודיו/וידאו באנגלית, מייצר קובץ כתוביות מתורגם בעברית ומאפשר למשתמש להוריד אל המחשב שלו את הקובץ כאשר הכתוביות מוטמעות על גביו.</a:t>
            </a:r>
          </a:p>
          <a:p>
            <a:pPr marL="342900" marR="228600" lvl="0" indent="-342900" algn="r" rtl="1">
              <a:lnSpc>
                <a:spcPct val="107000"/>
              </a:lnSpc>
              <a:spcBef>
                <a:spcPts val="0"/>
              </a:spcBef>
              <a:spcAft>
                <a:spcPts val="800"/>
              </a:spcAft>
              <a:buFont typeface="Symbol" panose="05050102010706020507" pitchFamily="18" charset="2"/>
              <a:buChar char=""/>
            </a:pPr>
            <a:endParaRPr lang="he-IL" sz="1600" dirty="0">
              <a:effectLst/>
              <a:latin typeface="Century Gothic" panose="020B0502020202020204" pitchFamily="34" charset="0"/>
              <a:ea typeface="Century Gothic" panose="020B0502020202020204" pitchFamily="34" charset="0"/>
              <a:cs typeface="Arial" panose="020B0604020202020204" pitchFamily="34" charset="0"/>
            </a:endParaRPr>
          </a:p>
          <a:p>
            <a:pPr marR="228600" lvl="0" algn="r" rtl="1">
              <a:lnSpc>
                <a:spcPct val="107000"/>
              </a:lnSpc>
              <a:spcBef>
                <a:spcPts val="0"/>
              </a:spcBef>
              <a:spcAft>
                <a:spcPts val="800"/>
              </a:spcAft>
            </a:pP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במהלך הפרויקט, למדנו רבות על בלשנות ספרותית וחישובית, עיבוד שפה טבעית ומכונות תרגום, כלים מתקדמים בפיתוח מודלים בבינה מלאכותית, בדיקות ו-וולידציה, פיתוח אפליקציית מחשב.</a:t>
            </a:r>
          </a:p>
          <a:p>
            <a:pPr marR="228600" lvl="0">
              <a:lnSpc>
                <a:spcPct val="107000"/>
              </a:lnSpc>
              <a:spcAft>
                <a:spcPts val="800"/>
              </a:spcAft>
            </a:pP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בחרנו לעסוק בנושא זה, מכיוון ששנינו נהנים ממנו רבות, לשלב בין עולם הפיתוח, לבין עולם הקולנוע והסרטים, למצוא פתרון לבעיית הגלובליזציה בתעשיית הקולנוע</a:t>
            </a:r>
            <a:r>
              <a:rPr lang="he-IL" sz="1600" dirty="0">
                <a:latin typeface="Century Gothic" panose="020B0502020202020204" pitchFamily="34" charset="0"/>
                <a:ea typeface="Century Gothic" panose="020B0502020202020204" pitchFamily="34" charset="0"/>
                <a:cs typeface="Century Gothic" panose="020B0502020202020204" pitchFamily="34" charset="0"/>
              </a:rPr>
              <a:t>. , ואנחנו מרוצים מהתוצר הסופי שהגענו אליו</a:t>
            </a:r>
            <a:endParaRPr lang="he-IL" sz="16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R="228600" lvl="0" algn="r" rtl="1">
              <a:lnSpc>
                <a:spcPct val="107000"/>
              </a:lnSpc>
              <a:spcBef>
                <a:spcPts val="0"/>
              </a:spcBef>
              <a:spcAft>
                <a:spcPts val="800"/>
              </a:spcAft>
            </a:pPr>
            <a:endParaRPr lang="he-IL" sz="16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R="228600" lvl="0" algn="r" rtl="1">
              <a:lnSpc>
                <a:spcPct val="107000"/>
              </a:lnSpc>
              <a:spcBef>
                <a:spcPts val="0"/>
              </a:spcBef>
              <a:spcAft>
                <a:spcPts val="800"/>
              </a:spcAft>
            </a:pP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41661400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6437" y="644195"/>
            <a:ext cx="2185237" cy="757093"/>
          </a:xfrm>
        </p:spPr>
        <p:txBody>
          <a:bodyPr/>
          <a:lstStyle/>
          <a:p>
            <a:r>
              <a:rPr lang="he-IL" dirty="0"/>
              <a:t>הקדמה</a:t>
            </a:r>
          </a:p>
        </p:txBody>
      </p:sp>
      <p:sp>
        <p:nvSpPr>
          <p:cNvPr id="4" name="Rectangle 3">
            <a:extLst>
              <a:ext uri="{FF2B5EF4-FFF2-40B4-BE49-F238E27FC236}">
                <a16:creationId xmlns:a16="http://schemas.microsoft.com/office/drawing/2014/main" id="{5200E51A-6AF0-4819-8C0B-032737AD9EE9}"/>
              </a:ext>
            </a:extLst>
          </p:cNvPr>
          <p:cNvSpPr/>
          <p:nvPr/>
        </p:nvSpPr>
        <p:spPr>
          <a:xfrm>
            <a:off x="1917864" y="1530154"/>
            <a:ext cx="9359736" cy="3520964"/>
          </a:xfrm>
          <a:prstGeom prst="rect">
            <a:avLst/>
          </a:prstGeom>
        </p:spPr>
        <p:txBody>
          <a:bodyPr wrap="square">
            <a:spAutoFit/>
          </a:bodyPr>
          <a:lstStyle/>
          <a:p>
            <a:pPr marL="285750" indent="-285750">
              <a:lnSpc>
                <a:spcPct val="115000"/>
              </a:lnSpc>
              <a:spcAft>
                <a:spcPts val="800"/>
              </a:spcAft>
              <a:buFont typeface="Arial" panose="020B0604020202020204" pitchFamily="34" charset="0"/>
              <a:buChar char="•"/>
            </a:pPr>
            <a:r>
              <a:rPr lang="he-IL" sz="16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בעת המודרנית, עולם הקולנוע, הוידאו והסטרימינג גודל בצעדי ענק עם טכנולוגיות חדישות בסאונד ועריכה </a:t>
            </a:r>
            <a:r>
              <a:rPr lang="he-IL" sz="1600" dirty="0">
                <a:solidFill>
                  <a:srgbClr val="000000"/>
                </a:solidFill>
                <a:latin typeface="Century Gothic" panose="020B0502020202020204" pitchFamily="34" charset="0"/>
                <a:ea typeface="Calibri" panose="020F0502020204030204" pitchFamily="34" charset="0"/>
                <a:cs typeface="Calibri" panose="020F0502020204030204" pitchFamily="34" charset="0"/>
              </a:rPr>
              <a:t>שבלעדיהם, חווית </a:t>
            </a:r>
            <a:r>
              <a:rPr lang="he-IL" sz="16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הקולנוע שלנו כיום לא הייתה נראית אותו הדבר</a:t>
            </a:r>
            <a:r>
              <a:rPr lang="en-US" sz="1600" dirty="0">
                <a:solidFill>
                  <a:srgbClr val="000000"/>
                </a:solidFill>
                <a:effectLst/>
                <a:latin typeface="Calibri" panose="020F0502020204030204" pitchFamily="34" charset="0"/>
                <a:ea typeface="Calibri" panose="020F0502020204030204" pitchFamily="34" charset="0"/>
                <a:cs typeface="Century Gothic" panose="020B0502020202020204" pitchFamily="34" charset="0"/>
              </a:rPr>
              <a:t>.</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285750" marR="0" indent="-285750" algn="r" rtl="1">
              <a:lnSpc>
                <a:spcPct val="115000"/>
              </a:lnSpc>
              <a:spcBef>
                <a:spcPts val="0"/>
              </a:spcBef>
              <a:spcAft>
                <a:spcPts val="800"/>
              </a:spcAft>
              <a:buFont typeface="Arial" panose="020B0604020202020204" pitchFamily="34" charset="0"/>
              <a:buChar char="•"/>
            </a:pPr>
            <a:r>
              <a:rPr lang="he-IL" sz="16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אוטומציה, מחשבים וכלים חכמים כבר נמצאים בשימוש עשרות שנים, אך למרות הקידמה, עולם תרגום הסרטים נשאר מאחור ולא התפתח רבות. </a:t>
            </a:r>
            <a:endParaRPr lang="en-US" sz="1600" dirty="0">
              <a:solidFill>
                <a:srgbClr val="000000"/>
              </a:solidFill>
              <a:latin typeface="Century Gothic" panose="020B0502020202020204" pitchFamily="34" charset="0"/>
              <a:ea typeface="Calibri" panose="020F0502020204030204" pitchFamily="34" charset="0"/>
              <a:cs typeface="Calibri" panose="020F0502020204030204" pitchFamily="34" charset="0"/>
            </a:endParaRPr>
          </a:p>
          <a:p>
            <a:pPr marL="285750" marR="0" indent="-285750" algn="r" rtl="1">
              <a:lnSpc>
                <a:spcPct val="115000"/>
              </a:lnSpc>
              <a:spcBef>
                <a:spcPts val="0"/>
              </a:spcBef>
              <a:spcAft>
                <a:spcPts val="800"/>
              </a:spcAft>
              <a:buFont typeface="Arial" panose="020B0604020202020204" pitchFamily="34" charset="0"/>
              <a:buChar char="•"/>
            </a:pPr>
            <a:r>
              <a:rPr lang="he-IL" sz="1600" dirty="0">
                <a:effectLst/>
                <a:latin typeface="Century Gothic" panose="020B0502020202020204" pitchFamily="34" charset="0"/>
                <a:ea typeface="Calibri" panose="020F0502020204030204" pitchFamily="34" charset="0"/>
                <a:cs typeface="Calibri" panose="020F0502020204030204" pitchFamily="34" charset="0"/>
              </a:rPr>
              <a:t>פעולת התרגום הינה יקרה ועורכת מספר שלבים עד לאישור סופי של תרגום הסרט</a:t>
            </a:r>
            <a:r>
              <a:rPr lang="en-US" sz="1600" dirty="0">
                <a:latin typeface="Century Gothic" panose="020B0502020202020204" pitchFamily="34" charset="0"/>
                <a:ea typeface="Calibri" panose="020F0502020204030204" pitchFamily="34" charset="0"/>
                <a:cs typeface="Calibri" panose="020F0502020204030204" pitchFamily="34" charset="0"/>
              </a:rPr>
              <a:t>.</a:t>
            </a:r>
          </a:p>
          <a:p>
            <a:pPr marL="285750" marR="0" indent="-285750" algn="r" rtl="1">
              <a:lnSpc>
                <a:spcPct val="115000"/>
              </a:lnSpc>
              <a:spcBef>
                <a:spcPts val="0"/>
              </a:spcBef>
              <a:spcAft>
                <a:spcPts val="800"/>
              </a:spcAft>
              <a:buFont typeface="Arial" panose="020B0604020202020204" pitchFamily="34" charset="0"/>
              <a:buChar char="•"/>
            </a:pPr>
            <a:r>
              <a:rPr lang="he-IL" sz="16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כיום, ענקיות טכנולוגיה</a:t>
            </a:r>
            <a:r>
              <a:rPr lang="en-US" sz="16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 </a:t>
            </a:r>
            <a:r>
              <a:rPr lang="he-IL" sz="16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עמלות על פיתוח תרגום מכונה מבוסס מודלי </a:t>
            </a:r>
            <a:r>
              <a:rPr lang="en-US" sz="1600" dirty="0">
                <a:solidFill>
                  <a:srgbClr val="000000"/>
                </a:solidFill>
                <a:latin typeface="Calibri" panose="020F0502020204030204" pitchFamily="34" charset="0"/>
                <a:ea typeface="Calibri" panose="020F0502020204030204" pitchFamily="34" charset="0"/>
                <a:cs typeface="Century Gothic" panose="020B0502020202020204" pitchFamily="34" charset="0"/>
              </a:rPr>
              <a:t>NLP</a:t>
            </a:r>
            <a:r>
              <a:rPr lang="he-IL" sz="1600" dirty="0">
                <a:solidFill>
                  <a:srgbClr val="000000"/>
                </a:solidFill>
                <a:latin typeface="Calibri" panose="020F0502020204030204" pitchFamily="34" charset="0"/>
                <a:ea typeface="Calibri" panose="020F0502020204030204" pitchFamily="34" charset="0"/>
                <a:cs typeface="Century Gothic" panose="020B0502020202020204" pitchFamily="34" charset="0"/>
              </a:rPr>
              <a:t>.</a:t>
            </a:r>
            <a:endParaRPr lang="en-US" sz="1600" dirty="0">
              <a:solidFill>
                <a:srgbClr val="000000"/>
              </a:solidFill>
              <a:latin typeface="Calibri" panose="020F0502020204030204" pitchFamily="34" charset="0"/>
              <a:ea typeface="Calibri" panose="020F0502020204030204" pitchFamily="34" charset="0"/>
              <a:cs typeface="Century Gothic" panose="020B0502020202020204" pitchFamily="34" charset="0"/>
            </a:endParaRPr>
          </a:p>
          <a:p>
            <a:pPr marL="285750" marR="0" indent="-285750" algn="r" rtl="1">
              <a:lnSpc>
                <a:spcPct val="115000"/>
              </a:lnSpc>
              <a:spcBef>
                <a:spcPts val="0"/>
              </a:spcBef>
              <a:spcAft>
                <a:spcPts val="800"/>
              </a:spcAft>
              <a:buFont typeface="Arial" panose="020B0604020202020204" pitchFamily="34" charset="0"/>
              <a:buChar char="•"/>
            </a:pPr>
            <a:r>
              <a:rPr lang="he-IL" sz="1600" dirty="0">
                <a:effectLst/>
                <a:latin typeface="Century Gothic" panose="020B0502020202020204" pitchFamily="34" charset="0"/>
                <a:ea typeface="Calibri" panose="020F0502020204030204" pitchFamily="34" charset="0"/>
                <a:cs typeface="Calibri" panose="020F0502020204030204" pitchFamily="34" charset="0"/>
              </a:rPr>
              <a:t>השאיפה הרווחת היא לבצע תרגום מלאכותי לסרטים בלחיצת כפתור וללא התערבות אדם</a:t>
            </a:r>
            <a:r>
              <a:rPr lang="en-US" sz="1600" dirty="0">
                <a:effectLst/>
                <a:latin typeface="Calibri" panose="020F0502020204030204" pitchFamily="34" charset="0"/>
                <a:ea typeface="Calibri" panose="020F0502020204030204" pitchFamily="34" charset="0"/>
                <a:cs typeface="Century Gothic" panose="020B0502020202020204" pitchFamily="34" charset="0"/>
              </a:rPr>
              <a:t>.</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285750" marR="0" indent="-285750" algn="r" rtl="1">
              <a:lnSpc>
                <a:spcPct val="115000"/>
              </a:lnSpc>
              <a:spcBef>
                <a:spcPts val="0"/>
              </a:spcBef>
              <a:spcAft>
                <a:spcPts val="800"/>
              </a:spcAft>
              <a:buFont typeface="Arial" panose="020B0604020202020204" pitchFamily="34" charset="0"/>
              <a:buChar char="•"/>
            </a:pPr>
            <a:r>
              <a:rPr lang="he-IL" sz="16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תרגום אודיו לטקסט מניב קשיים רבים – כתוצאה מצירופי לשון, חוקי דקדוק שונים בין שפות, סלנג, ביטויים, משפטים משולבי- שפות ומילים שאינם חד-ערכיים ועלולים להשתמע לשתי פנים</a:t>
            </a:r>
            <a:r>
              <a:rPr lang="en-US" sz="1600" dirty="0">
                <a:solidFill>
                  <a:srgbClr val="000000"/>
                </a:solidFill>
                <a:effectLst/>
                <a:latin typeface="Calibri" panose="020F0502020204030204" pitchFamily="34" charset="0"/>
                <a:ea typeface="Calibri" panose="020F0502020204030204" pitchFamily="34" charset="0"/>
                <a:cs typeface="Century Gothic" panose="020B0502020202020204" pitchFamily="34" charset="0"/>
              </a:rPr>
              <a:t>.</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285750" marR="0" indent="-285750" algn="r" rtl="1">
              <a:lnSpc>
                <a:spcPct val="115000"/>
              </a:lnSpc>
              <a:spcBef>
                <a:spcPts val="0"/>
              </a:spcBef>
              <a:spcAft>
                <a:spcPts val="0"/>
              </a:spcAft>
              <a:buFont typeface="Arial" panose="020B0604020202020204" pitchFamily="34" charset="0"/>
              <a:buChar char="•"/>
            </a:pPr>
            <a:r>
              <a:rPr lang="he-IL" sz="16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מטרת העל במיזם שלנו היא ליצור מערכת לתרגום לקבצי וידאו, כאשר שפת המקור היא אנגלית, ושפת היעד היא עברית</a:t>
            </a:r>
            <a:r>
              <a:rPr lang="en-US" sz="1600" dirty="0">
                <a:solidFill>
                  <a:srgbClr val="000000"/>
                </a:solidFill>
                <a:effectLst/>
                <a:latin typeface="Calibri" panose="020F0502020204030204" pitchFamily="34" charset="0"/>
                <a:ea typeface="Calibri" panose="020F0502020204030204" pitchFamily="34" charset="0"/>
                <a:cs typeface="Century Gothic" panose="020B0502020202020204" pitchFamily="34" charset="0"/>
              </a:rPr>
              <a:t>.</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960027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755D8C2-EBA0-4CF8-AABF-EC819B5802DE}"/>
              </a:ext>
            </a:extLst>
          </p:cNvPr>
          <p:cNvSpPr txBox="1">
            <a:spLocks/>
          </p:cNvSpPr>
          <p:nvPr/>
        </p:nvSpPr>
        <p:spPr>
          <a:xfrm>
            <a:off x="7854578" y="721589"/>
            <a:ext cx="2876854" cy="757093"/>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תיאור המוצר </a:t>
            </a:r>
          </a:p>
        </p:txBody>
      </p:sp>
      <p:sp>
        <p:nvSpPr>
          <p:cNvPr id="6" name="Rectangle 5">
            <a:extLst>
              <a:ext uri="{FF2B5EF4-FFF2-40B4-BE49-F238E27FC236}">
                <a16:creationId xmlns:a16="http://schemas.microsoft.com/office/drawing/2014/main" id="{0339ABCA-99A4-472B-B065-A699011FFDA1}"/>
              </a:ext>
            </a:extLst>
          </p:cNvPr>
          <p:cNvSpPr/>
          <p:nvPr/>
        </p:nvSpPr>
        <p:spPr>
          <a:xfrm>
            <a:off x="1656522" y="1664212"/>
            <a:ext cx="9621077" cy="3006977"/>
          </a:xfrm>
          <a:prstGeom prst="rect">
            <a:avLst/>
          </a:prstGeom>
        </p:spPr>
        <p:txBody>
          <a:bodyPr wrap="square">
            <a:spAutoFit/>
          </a:bodyPr>
          <a:lstStyle/>
          <a:p>
            <a:pPr marL="0" marR="0" algn="r" rtl="1">
              <a:lnSpc>
                <a:spcPct val="150000"/>
              </a:lnSpc>
              <a:spcBef>
                <a:spcPts val="0"/>
              </a:spcBef>
              <a:spcAft>
                <a:spcPts val="0"/>
              </a:spcAft>
            </a:pPr>
            <a:r>
              <a:rPr lang="he-IL" sz="1600" dirty="0">
                <a:effectLst/>
                <a:latin typeface="Century Gothic" panose="020B0502020202020204" pitchFamily="34" charset="0"/>
                <a:ea typeface="Calibri" panose="020F0502020204030204" pitchFamily="34" charset="0"/>
                <a:cs typeface="Calibri" panose="020F0502020204030204" pitchFamily="34" charset="0"/>
              </a:rPr>
              <a:t>הפרויקט שלנו מתחלק לשני חלקים - </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285750" marR="0" indent="-285750" algn="r" rtl="1">
              <a:lnSpc>
                <a:spcPct val="150000"/>
              </a:lnSpc>
              <a:spcBef>
                <a:spcPts val="0"/>
              </a:spcBef>
              <a:spcAft>
                <a:spcPts val="0"/>
              </a:spcAft>
              <a:buFont typeface="Arial" panose="020B0604020202020204" pitchFamily="34" charset="0"/>
              <a:buChar char="•"/>
            </a:pPr>
            <a:r>
              <a:rPr lang="he-IL" sz="1600" dirty="0">
                <a:effectLst/>
                <a:latin typeface="Century Gothic" panose="020B0502020202020204" pitchFamily="34" charset="0"/>
                <a:ea typeface="Calibri" panose="020F0502020204030204" pitchFamily="34" charset="0"/>
                <a:cs typeface="Calibri" panose="020F0502020204030204" pitchFamily="34" charset="0"/>
              </a:rPr>
              <a:t>החלק היישומי יכלול מערכת אפליקטיבית ש</a:t>
            </a:r>
            <a:r>
              <a:rPr lang="he-IL" sz="16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תקבל כקלט קבצי וידאו/אודיו </a:t>
            </a:r>
            <a:r>
              <a:rPr lang="he-IL" sz="1600" dirty="0">
                <a:effectLst/>
                <a:latin typeface="Century Gothic" panose="020B0502020202020204" pitchFamily="34" charset="0"/>
                <a:ea typeface="Calibri" panose="020F0502020204030204" pitchFamily="34" charset="0"/>
                <a:cs typeface="Calibri" panose="020F0502020204030204" pitchFamily="34" charset="0"/>
              </a:rPr>
              <a:t>ובעזרת למידת מכונה תמיר את תוכן האודיו המופק לטקסט</a:t>
            </a:r>
            <a:r>
              <a:rPr lang="en-US" sz="1600" dirty="0">
                <a:effectLst/>
                <a:latin typeface="Calibri" panose="020F0502020204030204" pitchFamily="34" charset="0"/>
                <a:ea typeface="Calibri" panose="020F0502020204030204" pitchFamily="34" charset="0"/>
                <a:cs typeface="Century Gothic" panose="020B0502020202020204" pitchFamily="34" charset="0"/>
              </a:rPr>
              <a:t> (Speech-to-Text), </a:t>
            </a:r>
            <a:r>
              <a:rPr lang="he-IL" sz="1600" dirty="0">
                <a:effectLst/>
                <a:latin typeface="Century Gothic" panose="020B0502020202020204" pitchFamily="34" charset="0"/>
                <a:ea typeface="Calibri" panose="020F0502020204030204" pitchFamily="34" charset="0"/>
                <a:cs typeface="Calibri" panose="020F0502020204030204" pitchFamily="34" charset="0"/>
              </a:rPr>
              <a:t>לאחר מכן תבצע מניפולציות על קובץ הטקסט (הטמעת חותמות זמן, אינדקסים וכו').</a:t>
            </a:r>
            <a:br>
              <a:rPr lang="en-US" sz="1600" dirty="0">
                <a:effectLst/>
                <a:latin typeface="Century Gothic" panose="020B0502020202020204" pitchFamily="34" charset="0"/>
                <a:ea typeface="Century Gothic" panose="020B0502020202020204" pitchFamily="34" charset="0"/>
                <a:cs typeface="Century Gothic" panose="020B0502020202020204" pitchFamily="34" charset="0"/>
              </a:rPr>
            </a:br>
            <a:r>
              <a:rPr lang="he-IL" sz="1600" dirty="0">
                <a:effectLst/>
                <a:latin typeface="Century Gothic" panose="020B0502020202020204" pitchFamily="34" charset="0"/>
                <a:ea typeface="Calibri" panose="020F0502020204030204" pitchFamily="34" charset="0"/>
                <a:cs typeface="Calibri" panose="020F0502020204030204" pitchFamily="34" charset="0"/>
              </a:rPr>
              <a:t>בהמשך תבצע תרגום לקובץ הטקסט בעזרת מערכת התרגום</a:t>
            </a:r>
            <a:r>
              <a:rPr lang="en-US" sz="1600" dirty="0">
                <a:effectLst/>
                <a:latin typeface="Calibri" panose="020F0502020204030204" pitchFamily="34" charset="0"/>
                <a:ea typeface="Calibri" panose="020F0502020204030204" pitchFamily="34" charset="0"/>
                <a:cs typeface="Century Gothic" panose="020B0502020202020204" pitchFamily="34" charset="0"/>
              </a:rPr>
              <a:t> (Machine Translation) </a:t>
            </a:r>
            <a:r>
              <a:rPr lang="he-IL" sz="1600" dirty="0">
                <a:effectLst/>
                <a:latin typeface="Century Gothic" panose="020B0502020202020204" pitchFamily="34" charset="0"/>
                <a:ea typeface="Calibri" panose="020F0502020204030204" pitchFamily="34" charset="0"/>
                <a:cs typeface="Calibri" panose="020F0502020204030204" pitchFamily="34" charset="0"/>
              </a:rPr>
              <a:t>שיצרנו, ולבסוף הטמעת הטקסט המתורגם ככתוביות בסרטון שיהיה זמין להורדה למשתמש</a:t>
            </a:r>
            <a:r>
              <a:rPr lang="en-US" sz="1600" dirty="0">
                <a:effectLst/>
                <a:latin typeface="Calibri" panose="020F0502020204030204" pitchFamily="34" charset="0"/>
                <a:ea typeface="Calibri" panose="020F0502020204030204" pitchFamily="34" charset="0"/>
                <a:cs typeface="Century Gothic" panose="020B0502020202020204" pitchFamily="34" charset="0"/>
              </a:rPr>
              <a:t>.</a:t>
            </a:r>
            <a:endParaRPr lang="he-IL" sz="1600" dirty="0">
              <a:latin typeface="Century Gothic" panose="020B0502020202020204" pitchFamily="34" charset="0"/>
              <a:ea typeface="Calibri" panose="020F0502020204030204" pitchFamily="34" charset="0"/>
              <a:cs typeface="Calibri" panose="020F0502020204030204" pitchFamily="34" charset="0"/>
            </a:endParaRPr>
          </a:p>
          <a:p>
            <a:pPr marL="285750" marR="0" indent="-285750" algn="r" rtl="1">
              <a:lnSpc>
                <a:spcPct val="150000"/>
              </a:lnSpc>
              <a:spcBef>
                <a:spcPts val="0"/>
              </a:spcBef>
              <a:spcAft>
                <a:spcPts val="0"/>
              </a:spcAft>
              <a:buFont typeface="Arial" panose="020B0604020202020204" pitchFamily="34" charset="0"/>
              <a:buChar char="•"/>
            </a:pPr>
            <a:r>
              <a:rPr lang="he-IL" sz="1600" dirty="0">
                <a:effectLst/>
                <a:latin typeface="Century Gothic" panose="020B0502020202020204" pitchFamily="34" charset="0"/>
                <a:ea typeface="Calibri" panose="020F0502020204030204" pitchFamily="34" charset="0"/>
                <a:cs typeface="Calibri" panose="020F0502020204030204" pitchFamily="34" charset="0"/>
              </a:rPr>
              <a:t>בחלק התיאורטי, נגדיר גישה חדשנית שאנו מציעים לבעיה - ננסה ליצור מערכת תרגום חדשה בעלת שתי שכבות, הצפויה לשפר ביצועים בהשוואה למערכות הקיימות כיום וזאת מכיוון שאנו נשענים בשכבה הראשונה על מודלים קיימים, ובשכבה השנייה נטמיע מודל חדש בהתבסס על הביג דאטה אשר נבצע עליו את אימון המודל.</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Tree>
    <p:extLst>
      <p:ext uri="{BB962C8B-B14F-4D97-AF65-F5344CB8AC3E}">
        <p14:creationId xmlns:p14="http://schemas.microsoft.com/office/powerpoint/2010/main" val="33794443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84919" y="770568"/>
            <a:ext cx="2206756" cy="757093"/>
          </a:xfrm>
        </p:spPr>
        <p:txBody>
          <a:bodyPr/>
          <a:lstStyle/>
          <a:p>
            <a:r>
              <a:rPr lang="he-IL" dirty="0"/>
              <a:t>מצב השוק</a:t>
            </a:r>
          </a:p>
        </p:txBody>
      </p:sp>
      <p:sp>
        <p:nvSpPr>
          <p:cNvPr id="4" name="Rectangle 3">
            <a:extLst>
              <a:ext uri="{FF2B5EF4-FFF2-40B4-BE49-F238E27FC236}">
                <a16:creationId xmlns:a16="http://schemas.microsoft.com/office/drawing/2014/main" id="{5200E51A-6AF0-4819-8C0B-032737AD9EE9}"/>
              </a:ext>
            </a:extLst>
          </p:cNvPr>
          <p:cNvSpPr/>
          <p:nvPr/>
        </p:nvSpPr>
        <p:spPr>
          <a:xfrm>
            <a:off x="1891361" y="1699939"/>
            <a:ext cx="9359734" cy="3163045"/>
          </a:xfrm>
          <a:prstGeom prst="rect">
            <a:avLst/>
          </a:prstGeom>
        </p:spPr>
        <p:txBody>
          <a:bodyPr wrap="square">
            <a:spAutoFit/>
          </a:bodyPr>
          <a:lstStyle/>
          <a:p>
            <a:pPr marL="285750" marR="0" indent="-285750" algn="r" rtl="1">
              <a:lnSpc>
                <a:spcPct val="150000"/>
              </a:lnSpc>
              <a:spcBef>
                <a:spcPts val="0"/>
              </a:spcBef>
              <a:spcAft>
                <a:spcPts val="800"/>
              </a:spcAft>
              <a:buFont typeface="Arial" panose="020B0604020202020204" pitchFamily="34" charset="0"/>
              <a:buChar char="•"/>
            </a:pPr>
            <a:r>
              <a:rPr lang="he-IL" sz="18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תרגום כתוביות לסרטים הוא נישה עסקית חשובה בתעשיית התרגום ומהווה מקור חיוני להפצתם של תכני אומנות ותרבות בעולם ממדינת המקור לשאר העולם. למעשה, שירותי תרגום כתוביות לסרטוני וידאו הופכים לנכס שיווקי שמשמעותו גוברת בעולם בו מתרחשים תהליכי הגלובליזציה.</a:t>
            </a:r>
          </a:p>
          <a:p>
            <a:pPr marL="285750" marR="0" indent="-285750" algn="r" rtl="1">
              <a:lnSpc>
                <a:spcPct val="150000"/>
              </a:lnSpc>
              <a:spcBef>
                <a:spcPts val="0"/>
              </a:spcBef>
              <a:spcAft>
                <a:spcPts val="800"/>
              </a:spcAft>
              <a:buFont typeface="Arial" panose="020B0604020202020204" pitchFamily="34" charset="0"/>
              <a:buChar char="•"/>
            </a:pPr>
            <a:r>
              <a:rPr lang="he-IL" sz="1800" dirty="0">
                <a:solidFill>
                  <a:srgbClr val="000000"/>
                </a:solidFill>
                <a:effectLst/>
                <a:ea typeface="Calibri" panose="020F0502020204030204" pitchFamily="34" charset="0"/>
                <a:cs typeface="Calibri" panose="020F0502020204030204" pitchFamily="34" charset="0"/>
              </a:rPr>
              <a:t>תרגום סרטים מקצועי נע בין הפקת כתוביות מחויבת למקור, שהוא בעיקרו עניין טכני, ועד יצירת גרסה חדשה לגמרי ליצירה המקורית המתואמת לקהל יעד חדש.</a:t>
            </a:r>
          </a:p>
          <a:p>
            <a:pPr marL="285750" marR="0" indent="-285750" algn="r" rtl="1">
              <a:lnSpc>
                <a:spcPct val="150000"/>
              </a:lnSpc>
              <a:spcBef>
                <a:spcPts val="0"/>
              </a:spcBef>
              <a:spcAft>
                <a:spcPts val="800"/>
              </a:spcAft>
              <a:buFont typeface="Arial" panose="020B0604020202020204" pitchFamily="34" charset="0"/>
              <a:buChar char="•"/>
            </a:pPr>
            <a:r>
              <a:rPr lang="he-IL" sz="1800" dirty="0">
                <a:solidFill>
                  <a:srgbClr val="000000"/>
                </a:solidFill>
                <a:effectLst/>
                <a:ea typeface="Calibri" panose="020F0502020204030204" pitchFamily="34" charset="0"/>
                <a:cs typeface="Calibri" panose="020F0502020204030204" pitchFamily="34" charset="0"/>
              </a:rPr>
              <a:t>כיום</a:t>
            </a:r>
            <a:r>
              <a:rPr lang="he-IL" dirty="0">
                <a:solidFill>
                  <a:srgbClr val="000000"/>
                </a:solidFill>
                <a:ea typeface="Calibri" panose="020F0502020204030204" pitchFamily="34" charset="0"/>
                <a:cs typeface="Calibri" panose="020F0502020204030204" pitchFamily="34" charset="0"/>
              </a:rPr>
              <a:t>, בעולם הקולנוע, תרגום סרטים ברובו המוחלט מתבצע על-ידי מתרגמים אנושיים, (תרגום מבוסס אדם), </a:t>
            </a:r>
            <a:r>
              <a:rPr lang="he-IL" sz="1800" dirty="0">
                <a:solidFill>
                  <a:srgbClr val="000000"/>
                </a:solidFill>
                <a:effectLst/>
                <a:ea typeface="Calibri" panose="020F0502020204030204" pitchFamily="34" charset="0"/>
                <a:cs typeface="Calibri" panose="020F0502020204030204" pitchFamily="34" charset="0"/>
              </a:rPr>
              <a:t>גם עבור מכונות תרגום קיימות, עדיין נדרש מגע אדם בבחירת התרגום המדויק למקור.</a:t>
            </a:r>
          </a:p>
        </p:txBody>
      </p:sp>
    </p:spTree>
    <p:extLst>
      <p:ext uri="{BB962C8B-B14F-4D97-AF65-F5344CB8AC3E}">
        <p14:creationId xmlns:p14="http://schemas.microsoft.com/office/powerpoint/2010/main" val="3199874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6437" y="723707"/>
            <a:ext cx="2185237" cy="757093"/>
          </a:xfrm>
        </p:spPr>
        <p:txBody>
          <a:bodyPr/>
          <a:lstStyle/>
          <a:p>
            <a:r>
              <a:rPr lang="he-IL" dirty="0"/>
              <a:t>מוטיבציה</a:t>
            </a:r>
          </a:p>
        </p:txBody>
      </p:sp>
      <p:sp>
        <p:nvSpPr>
          <p:cNvPr id="4" name="Rectangle 3">
            <a:extLst>
              <a:ext uri="{FF2B5EF4-FFF2-40B4-BE49-F238E27FC236}">
                <a16:creationId xmlns:a16="http://schemas.microsoft.com/office/drawing/2014/main" id="{5200E51A-6AF0-4819-8C0B-032737AD9EE9}"/>
              </a:ext>
            </a:extLst>
          </p:cNvPr>
          <p:cNvSpPr/>
          <p:nvPr/>
        </p:nvSpPr>
        <p:spPr>
          <a:xfrm>
            <a:off x="1917864" y="1530154"/>
            <a:ext cx="8773810" cy="1529650"/>
          </a:xfrm>
          <a:prstGeom prst="rect">
            <a:avLst/>
          </a:prstGeom>
        </p:spPr>
        <p:txBody>
          <a:bodyPr wrap="square">
            <a:spAutoFit/>
          </a:bodyPr>
          <a:lstStyle/>
          <a:p>
            <a:pPr>
              <a:lnSpc>
                <a:spcPct val="150000"/>
              </a:lnSpc>
            </a:pPr>
            <a:r>
              <a:rPr lang="he-IL" sz="1600" dirty="0"/>
              <a:t>בעזרת תרגומי סרטים קיימים, נוכל לקבל תרגום עבור קובץ וידאו, תוך התחשבות </a:t>
            </a:r>
            <a:r>
              <a:rPr lang="he-IL" sz="1600" dirty="0">
                <a:solidFill>
                  <a:srgbClr val="000000"/>
                </a:solidFill>
                <a:effectLst/>
                <a:ea typeface="Calibri" panose="020F0502020204030204" pitchFamily="34" charset="0"/>
                <a:cs typeface="Calibri" panose="020F0502020204030204" pitchFamily="34" charset="0"/>
              </a:rPr>
              <a:t>באורך השונה של מילים בין שפה לשפה ולהתאים את הסלנג, משלב-לשוני והקונוטציות התרבותיות לקהל היעד.</a:t>
            </a:r>
          </a:p>
          <a:p>
            <a:pPr>
              <a:lnSpc>
                <a:spcPct val="150000"/>
              </a:lnSpc>
            </a:pPr>
            <a:r>
              <a:rPr lang="he-IL" sz="1600" dirty="0">
                <a:effectLst/>
                <a:latin typeface="Century Gothic" panose="020B0502020202020204" pitchFamily="34" charset="0"/>
                <a:ea typeface="Century Gothic" panose="020B0502020202020204" pitchFamily="34" charset="0"/>
                <a:cs typeface="Century Gothic" panose="020B0502020202020204" pitchFamily="34" charset="0"/>
              </a:rPr>
              <a:t>המערכת שלנו מאפשרת למשתמש הקצה להזין כקלט קובץ וידאו בשפת המקור (אנגלית), ולקבל כפלט את קובץ הוידאו, כאשר מוטמעות בו כתוביות בשפת היעד (עברית).</a:t>
            </a:r>
            <a:endParaRPr lang="en-US" sz="1600" dirty="0"/>
          </a:p>
        </p:txBody>
      </p:sp>
      <p:sp>
        <p:nvSpPr>
          <p:cNvPr id="5" name="Title 1">
            <a:extLst>
              <a:ext uri="{FF2B5EF4-FFF2-40B4-BE49-F238E27FC236}">
                <a16:creationId xmlns:a16="http://schemas.microsoft.com/office/drawing/2014/main" id="{80F99FDB-8AB2-463F-A83E-8A458901C3B5}"/>
              </a:ext>
            </a:extLst>
          </p:cNvPr>
          <p:cNvSpPr txBox="1">
            <a:spLocks/>
          </p:cNvSpPr>
          <p:nvPr/>
        </p:nvSpPr>
        <p:spPr>
          <a:xfrm>
            <a:off x="8506436" y="3333010"/>
            <a:ext cx="2185237" cy="757093"/>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dirty="0"/>
              <a:t>קהל יעד</a:t>
            </a:r>
          </a:p>
        </p:txBody>
      </p:sp>
      <p:sp>
        <p:nvSpPr>
          <p:cNvPr id="6" name="Rectangle 5">
            <a:extLst>
              <a:ext uri="{FF2B5EF4-FFF2-40B4-BE49-F238E27FC236}">
                <a16:creationId xmlns:a16="http://schemas.microsoft.com/office/drawing/2014/main" id="{546F6F07-2926-4649-9929-71B576702E4F}"/>
              </a:ext>
            </a:extLst>
          </p:cNvPr>
          <p:cNvSpPr/>
          <p:nvPr/>
        </p:nvSpPr>
        <p:spPr>
          <a:xfrm>
            <a:off x="1917864" y="4197625"/>
            <a:ext cx="8773810" cy="791179"/>
          </a:xfrm>
          <a:prstGeom prst="rect">
            <a:avLst/>
          </a:prstGeom>
        </p:spPr>
        <p:txBody>
          <a:bodyPr wrap="square">
            <a:spAutoFit/>
          </a:bodyPr>
          <a:lstStyle/>
          <a:p>
            <a:pPr>
              <a:lnSpc>
                <a:spcPct val="150000"/>
              </a:lnSpc>
            </a:pPr>
            <a:r>
              <a:rPr lang="he-IL" sz="1600" dirty="0"/>
              <a:t>המערכת שלנו פותחה במטרה לתת מענה ממשתמש הקצה, ועד תאגידים בתעשיית הקולנוע, ספקיות תוכן וסטרימינג. (</a:t>
            </a:r>
            <a:r>
              <a:rPr lang="en-US" sz="1600" dirty="0"/>
              <a:t>Walt Disney Studios, Warner Bros,  Netflix</a:t>
            </a:r>
            <a:r>
              <a:rPr lang="he-IL" sz="1600" dirty="0"/>
              <a:t>)</a:t>
            </a:r>
            <a:endParaRPr lang="en-US" sz="1600" dirty="0"/>
          </a:p>
        </p:txBody>
      </p:sp>
    </p:spTree>
    <p:extLst>
      <p:ext uri="{BB962C8B-B14F-4D97-AF65-F5344CB8AC3E}">
        <p14:creationId xmlns:p14="http://schemas.microsoft.com/office/powerpoint/2010/main" val="755560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7479" y="644195"/>
            <a:ext cx="3284195" cy="757093"/>
          </a:xfrm>
        </p:spPr>
        <p:txBody>
          <a:bodyPr/>
          <a:lstStyle/>
          <a:p>
            <a:r>
              <a:rPr lang="he-IL" dirty="0"/>
              <a:t>ניהול הפרויקט</a:t>
            </a:r>
          </a:p>
        </p:txBody>
      </p:sp>
      <p:sp>
        <p:nvSpPr>
          <p:cNvPr id="4" name="Rectangle 3">
            <a:extLst>
              <a:ext uri="{FF2B5EF4-FFF2-40B4-BE49-F238E27FC236}">
                <a16:creationId xmlns:a16="http://schemas.microsoft.com/office/drawing/2014/main" id="{5200E51A-6AF0-4819-8C0B-032737AD9EE9}"/>
              </a:ext>
            </a:extLst>
          </p:cNvPr>
          <p:cNvSpPr/>
          <p:nvPr/>
        </p:nvSpPr>
        <p:spPr>
          <a:xfrm>
            <a:off x="2580475" y="1477146"/>
            <a:ext cx="8773810" cy="4053417"/>
          </a:xfrm>
          <a:prstGeom prst="rect">
            <a:avLst/>
          </a:prstGeom>
        </p:spPr>
        <p:txBody>
          <a:bodyPr wrap="square">
            <a:spAutoFit/>
          </a:bodyPr>
          <a:lstStyle/>
          <a:p>
            <a:pPr marL="514350" indent="-285750">
              <a:lnSpc>
                <a:spcPct val="150000"/>
              </a:lnSpc>
              <a:spcAft>
                <a:spcPts val="800"/>
              </a:spcAft>
              <a:buFont typeface="Arial" panose="020B0604020202020204" pitchFamily="34" charset="0"/>
              <a:buChar char="•"/>
            </a:pPr>
            <a:r>
              <a:rPr lang="he-IL" sz="1600" dirty="0">
                <a:effectLst/>
                <a:latin typeface="Century Gothic" panose="020B0502020202020204" pitchFamily="34" charset="0"/>
                <a:ea typeface="Century Gothic" panose="020B0502020202020204" pitchFamily="34" charset="0"/>
                <a:cs typeface="Arial" panose="020B0604020202020204" pitchFamily="34" charset="0"/>
              </a:rPr>
              <a:t>שפת הפיתוח בה בחרנו להשתמש היא </a:t>
            </a:r>
            <a:r>
              <a:rPr lang="en-US" sz="1600" dirty="0">
                <a:effectLst/>
                <a:latin typeface="Century Gothic" panose="020B0502020202020204" pitchFamily="34" charset="0"/>
                <a:ea typeface="Century Gothic" panose="020B0502020202020204" pitchFamily="34" charset="0"/>
                <a:cs typeface="Arial" panose="020B0604020202020204" pitchFamily="34" charset="0"/>
              </a:rPr>
              <a:t>Python</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 וזאת משום ישנם כלים רבים הקשורים בתחום של למידת מכונה ככלל, ועיבוד שפה טבעית (</a:t>
            </a:r>
            <a:r>
              <a:rPr lang="en-US" sz="1600" dirty="0">
                <a:effectLst/>
                <a:latin typeface="Century Gothic" panose="020B0502020202020204" pitchFamily="34" charset="0"/>
                <a:ea typeface="Century Gothic" panose="020B0502020202020204" pitchFamily="34" charset="0"/>
                <a:cs typeface="Arial" panose="020B0604020202020204" pitchFamily="34" charset="0"/>
              </a:rPr>
              <a:t>NLP</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 בפרט. בנוסף, עבור </a:t>
            </a:r>
            <a:r>
              <a:rPr lang="en-US" sz="1600" dirty="0">
                <a:effectLst/>
                <a:latin typeface="Century Gothic" panose="020B0502020202020204" pitchFamily="34" charset="0"/>
                <a:ea typeface="Century Gothic" panose="020B0502020202020204" pitchFamily="34" charset="0"/>
                <a:cs typeface="Arial" panose="020B0604020202020204" pitchFamily="34" charset="0"/>
              </a:rPr>
              <a:t>Python</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 קיימים ממשקי משתמש רבים ונוחים לשימוש.</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514350" indent="-285750">
              <a:lnSpc>
                <a:spcPct val="150000"/>
              </a:lnSpc>
              <a:spcAft>
                <a:spcPts val="800"/>
              </a:spcAft>
              <a:buFont typeface="Arial" panose="020B0604020202020204" pitchFamily="34" charset="0"/>
              <a:buChar char="•"/>
            </a:pPr>
            <a:r>
              <a:rPr lang="he-IL" sz="1600" dirty="0">
                <a:effectLst/>
                <a:latin typeface="Century Gothic" panose="020B0502020202020204" pitchFamily="34" charset="0"/>
                <a:ea typeface="Century Gothic" panose="020B0502020202020204" pitchFamily="34" charset="0"/>
                <a:cs typeface="Arial" panose="020B0604020202020204" pitchFamily="34" charset="0"/>
              </a:rPr>
              <a:t>על מנת לפתח מודל מכונת תרגום, השתמשנו ב</a:t>
            </a:r>
            <a:r>
              <a:rPr lang="en-US" sz="1600" dirty="0">
                <a:effectLst/>
                <a:latin typeface="Century Gothic" panose="020B0502020202020204" pitchFamily="34" charset="0"/>
                <a:ea typeface="Century Gothic" panose="020B0502020202020204" pitchFamily="34" charset="0"/>
                <a:cs typeface="Arial" panose="020B0604020202020204" pitchFamily="34" charset="0"/>
              </a:rPr>
              <a:t>Google Colab</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 וזאת מכיוון שגוגל מספקת מכונה וירטואלית חזקה שעל גבה ניתן לפתח ולאמן את המודל ללא צורך בכוח עיבוד מצידנו. המודל אומן על גבי "המחברת" ולא דרש מאיתנו להריץ את התוכנית על מחשב.</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514350" indent="-285750">
              <a:lnSpc>
                <a:spcPct val="150000"/>
              </a:lnSpc>
              <a:spcAft>
                <a:spcPts val="800"/>
              </a:spcAft>
              <a:buFont typeface="Arial" panose="020B0604020202020204" pitchFamily="34" charset="0"/>
              <a:buChar char="•"/>
            </a:pPr>
            <a:r>
              <a:rPr lang="he-IL" sz="1600" dirty="0">
                <a:effectLst/>
                <a:latin typeface="Century Gothic" panose="020B0502020202020204" pitchFamily="34" charset="0"/>
                <a:ea typeface="Century Gothic" panose="020B0502020202020204" pitchFamily="34" charset="0"/>
                <a:cs typeface="Arial" panose="020B0604020202020204" pitchFamily="34" charset="0"/>
              </a:rPr>
              <a:t>את ממשק המשתמש בנינו על גבי </a:t>
            </a:r>
            <a:r>
              <a:rPr lang="en-US" sz="1600" dirty="0">
                <a:effectLst/>
                <a:latin typeface="Century Gothic" panose="020B0502020202020204" pitchFamily="34" charset="0"/>
                <a:ea typeface="Century Gothic" panose="020B0502020202020204" pitchFamily="34" charset="0"/>
                <a:cs typeface="Arial" panose="020B0604020202020204" pitchFamily="34" charset="0"/>
              </a:rPr>
              <a:t>visual studio code</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 ו-</a:t>
            </a:r>
            <a:r>
              <a:rPr lang="en-US" sz="1600" dirty="0">
                <a:effectLst/>
                <a:latin typeface="Century Gothic" panose="020B0502020202020204" pitchFamily="34" charset="0"/>
                <a:ea typeface="Century Gothic" panose="020B0502020202020204" pitchFamily="34" charset="0"/>
                <a:cs typeface="Arial" panose="020B0604020202020204" pitchFamily="34" charset="0"/>
              </a:rPr>
              <a:t>PyCharm</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 עם </a:t>
            </a:r>
            <a:r>
              <a:rPr lang="en-US" sz="1600" dirty="0">
                <a:effectLst/>
                <a:latin typeface="Century Gothic" panose="020B0502020202020204" pitchFamily="34" charset="0"/>
                <a:ea typeface="Century Gothic" panose="020B0502020202020204" pitchFamily="34" charset="0"/>
                <a:cs typeface="Arial" panose="020B0604020202020204" pitchFamily="34" charset="0"/>
              </a:rPr>
              <a:t>Python</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 מטעמי נוחות והיכרות קודמת עם הכלים, בנוסף, השתמשנו ב</a:t>
            </a:r>
            <a:r>
              <a:rPr lang="en-US" sz="1600" dirty="0">
                <a:effectLst/>
                <a:latin typeface="Century Gothic" panose="020B0502020202020204" pitchFamily="34" charset="0"/>
                <a:ea typeface="Century Gothic" panose="020B0502020202020204" pitchFamily="34" charset="0"/>
                <a:cs typeface="Arial" panose="020B0604020202020204" pitchFamily="34" charset="0"/>
              </a:rPr>
              <a:t>Kivy</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 שהיא ספריית </a:t>
            </a:r>
            <a:r>
              <a:rPr lang="en-US" sz="1600" dirty="0">
                <a:effectLst/>
                <a:latin typeface="Century Gothic" panose="020B0502020202020204" pitchFamily="34" charset="0"/>
                <a:ea typeface="Century Gothic" panose="020B0502020202020204" pitchFamily="34" charset="0"/>
                <a:cs typeface="Arial" panose="020B0604020202020204" pitchFamily="34" charset="0"/>
              </a:rPr>
              <a:t>GUI</a:t>
            </a:r>
            <a:r>
              <a:rPr lang="he-IL" sz="1600" dirty="0">
                <a:effectLst/>
                <a:latin typeface="Century Gothic" panose="020B0502020202020204" pitchFamily="34" charset="0"/>
                <a:ea typeface="Century Gothic" panose="020B0502020202020204" pitchFamily="34" charset="0"/>
                <a:cs typeface="Arial" panose="020B0604020202020204" pitchFamily="34" charset="0"/>
              </a:rPr>
              <a:t> מודולרית שמאפשרת פיתוח חלונות בצורה נוחה.</a:t>
            </a:r>
            <a:endParaRPr lang="he-IL" sz="1600" dirty="0">
              <a:latin typeface="Century Gothic" panose="020B0502020202020204" pitchFamily="34" charset="0"/>
              <a:ea typeface="Century Gothic" panose="020B0502020202020204" pitchFamily="34" charset="0"/>
              <a:cs typeface="Arial" panose="020B0604020202020204" pitchFamily="34" charset="0"/>
            </a:endParaRPr>
          </a:p>
          <a:p>
            <a:pPr marL="514350" indent="-285750">
              <a:lnSpc>
                <a:spcPct val="150000"/>
              </a:lnSpc>
              <a:spcAft>
                <a:spcPts val="800"/>
              </a:spcAft>
              <a:buFont typeface="Arial" panose="020B0604020202020204" pitchFamily="34" charset="0"/>
              <a:buChar char="•"/>
            </a:pPr>
            <a:r>
              <a:rPr lang="he-IL" sz="1600" dirty="0"/>
              <a:t>לטובת ניהול ותיעוד הגרסאות השונות השתמשנו ב- </a:t>
            </a:r>
            <a:r>
              <a:rPr lang="en-US" sz="1600" dirty="0">
                <a:latin typeface="Century Gothic" panose="020B0502020202020204" pitchFamily="34" charset="0"/>
                <a:cs typeface="Arial" panose="020B0604020202020204" pitchFamily="34" charset="0"/>
              </a:rPr>
              <a:t>GitHub</a:t>
            </a:r>
            <a:r>
              <a:rPr lang="he-IL" sz="1600" dirty="0"/>
              <a:t>.</a:t>
            </a:r>
            <a:endParaRPr lang="en-US" sz="1600" dirty="0"/>
          </a:p>
        </p:txBody>
      </p:sp>
    </p:spTree>
    <p:extLst>
      <p:ext uri="{BB962C8B-B14F-4D97-AF65-F5344CB8AC3E}">
        <p14:creationId xmlns:p14="http://schemas.microsoft.com/office/powerpoint/2010/main" val="3972522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306" y="644195"/>
            <a:ext cx="6339369" cy="757093"/>
          </a:xfrm>
        </p:spPr>
        <p:txBody>
          <a:bodyPr/>
          <a:lstStyle/>
          <a:p>
            <a:r>
              <a:rPr lang="he-IL" dirty="0"/>
              <a:t>מתודולוגיה – כלים טכנולוגיים</a:t>
            </a:r>
          </a:p>
        </p:txBody>
      </p:sp>
      <p:sp>
        <p:nvSpPr>
          <p:cNvPr id="4" name="Rectangle 3">
            <a:extLst>
              <a:ext uri="{FF2B5EF4-FFF2-40B4-BE49-F238E27FC236}">
                <a16:creationId xmlns:a16="http://schemas.microsoft.com/office/drawing/2014/main" id="{5200E51A-6AF0-4819-8C0B-032737AD9EE9}"/>
              </a:ext>
            </a:extLst>
          </p:cNvPr>
          <p:cNvSpPr/>
          <p:nvPr/>
        </p:nvSpPr>
        <p:spPr>
          <a:xfrm>
            <a:off x="1917865" y="1401288"/>
            <a:ext cx="8773810" cy="4115166"/>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u="sng" dirty="0"/>
              <a:t>Python</a:t>
            </a:r>
            <a:r>
              <a:rPr lang="he-IL" sz="1600" dirty="0"/>
              <a:t> - היא שפת תכנות דינמית מהנפוצות ביותר. בכל הקשור לבינה מלאכותית, פייתון היא המובילה בתחום משום שהיא מציעה ספריות וסביבות עבודה נוחות לשימוש בתחום – זוהי האחת הסיבות שבחרנו להשתמש בה בפרויקט שלנו.</a:t>
            </a:r>
          </a:p>
          <a:p>
            <a:pPr marL="285750" indent="-285750">
              <a:lnSpc>
                <a:spcPct val="150000"/>
              </a:lnSpc>
              <a:buFont typeface="Arial" panose="020B0604020202020204" pitchFamily="34" charset="0"/>
              <a:buChar char="•"/>
            </a:pPr>
            <a:endParaRPr lang="he-IL" sz="1600" dirty="0"/>
          </a:p>
          <a:p>
            <a:pPr marL="285750" indent="-285750">
              <a:lnSpc>
                <a:spcPct val="150000"/>
              </a:lnSpc>
              <a:buFont typeface="Arial" panose="020B0604020202020204" pitchFamily="34" charset="0"/>
              <a:buChar char="•"/>
            </a:pPr>
            <a:r>
              <a:rPr lang="en-US" sz="1600" b="1" u="sng" dirty="0"/>
              <a:t>Tensorflow</a:t>
            </a:r>
            <a:r>
              <a:rPr lang="he-IL" sz="1600" b="1" dirty="0"/>
              <a:t> </a:t>
            </a:r>
            <a:r>
              <a:rPr lang="he-IL" sz="1600" dirty="0"/>
              <a:t>-  זוהי ספריית קוד פתוח ללמידת מכונה אשר מפותחת על ידי חברת גוגל לטובת בנייה ואימון של רשתות עצביות. לספרייה קיים </a:t>
            </a:r>
            <a:r>
              <a:rPr lang="en-US" sz="1600" dirty="0"/>
              <a:t>API</a:t>
            </a:r>
            <a:r>
              <a:rPr lang="he-IL" sz="1600" dirty="0"/>
              <a:t> בשם </a:t>
            </a:r>
            <a:r>
              <a:rPr lang="en-US" sz="1600" dirty="0"/>
              <a:t>Keras</a:t>
            </a:r>
            <a:r>
              <a:rPr lang="he-IL" sz="1600" dirty="0"/>
              <a:t> – ספרייה אשר מכילה בתוכה הרבה אבני בניין נפוצות של רשתות עצביות מלאכותיות כגון: שכבות, מייעלים (</a:t>
            </a:r>
            <a:r>
              <a:rPr lang="en-US" sz="1600" dirty="0"/>
              <a:t>optimizers</a:t>
            </a:r>
            <a:r>
              <a:rPr lang="he-IL" sz="1600" dirty="0"/>
              <a:t>), פונקציות הפסד, מדדים לבדיקת המודל ודרכים לנהל דאטה.</a:t>
            </a:r>
          </a:p>
          <a:p>
            <a:pPr>
              <a:lnSpc>
                <a:spcPct val="150000"/>
              </a:lnSpc>
            </a:pPr>
            <a:endParaRPr lang="he-IL" sz="1600" b="1" dirty="0"/>
          </a:p>
          <a:p>
            <a:pPr marL="285750" indent="-285750">
              <a:lnSpc>
                <a:spcPct val="150000"/>
              </a:lnSpc>
              <a:buFont typeface="Arial" panose="020B0604020202020204" pitchFamily="34" charset="0"/>
              <a:buChar char="•"/>
            </a:pPr>
            <a:r>
              <a:rPr lang="en-US" sz="1600" b="1" u="sng" dirty="0"/>
              <a:t>Pandas</a:t>
            </a:r>
            <a:r>
              <a:rPr lang="he-IL" sz="1600" dirty="0"/>
              <a:t> - זוהי ספריית קוד פתוח אשר מיועדת לניתוח ועיבוד נתונים. בפרט, היא מציעה מבני נתונים ופעולות לעיבוד מבני נתונים נומריים וסדרות זמן.</a:t>
            </a:r>
            <a:endParaRPr lang="en-US" sz="1600" b="1" dirty="0"/>
          </a:p>
        </p:txBody>
      </p:sp>
      <p:pic>
        <p:nvPicPr>
          <p:cNvPr id="5" name="Picture 4">
            <a:extLst>
              <a:ext uri="{FF2B5EF4-FFF2-40B4-BE49-F238E27FC236}">
                <a16:creationId xmlns:a16="http://schemas.microsoft.com/office/drawing/2014/main" id="{EA5657EA-CF37-4C9B-9981-B0FDF134BC4A}"/>
              </a:ext>
            </a:extLst>
          </p:cNvPr>
          <p:cNvPicPr/>
          <p:nvPr/>
        </p:nvPicPr>
        <p:blipFill rotWithShape="1">
          <a:blip r:embed="rId2">
            <a:extLst>
              <a:ext uri="{28A0092B-C50C-407E-A947-70E740481C1C}">
                <a14:useLocalDpi xmlns:a14="http://schemas.microsoft.com/office/drawing/2010/main" val="0"/>
              </a:ext>
            </a:extLst>
          </a:blip>
          <a:srcRect l="-103" t="-7990" r="74579" b="21297"/>
          <a:stretch/>
        </p:blipFill>
        <p:spPr bwMode="auto">
          <a:xfrm>
            <a:off x="10916829" y="1383010"/>
            <a:ext cx="1130688" cy="1162952"/>
          </a:xfrm>
          <a:prstGeom prst="rect">
            <a:avLst/>
          </a:prstGeom>
          <a:noFill/>
          <a:ln>
            <a:noFill/>
          </a:ln>
        </p:spPr>
      </p:pic>
      <p:pic>
        <p:nvPicPr>
          <p:cNvPr id="6" name="Picture 5">
            <a:extLst>
              <a:ext uri="{FF2B5EF4-FFF2-40B4-BE49-F238E27FC236}">
                <a16:creationId xmlns:a16="http://schemas.microsoft.com/office/drawing/2014/main" id="{593DC9FB-3AC9-427E-A672-BC583401131E}"/>
              </a:ext>
            </a:extLst>
          </p:cNvPr>
          <p:cNvPicPr/>
          <p:nvPr/>
        </p:nvPicPr>
        <p:blipFill rotWithShape="1">
          <a:blip r:embed="rId2">
            <a:extLst>
              <a:ext uri="{28A0092B-C50C-407E-A947-70E740481C1C}">
                <a14:useLocalDpi xmlns:a14="http://schemas.microsoft.com/office/drawing/2010/main" val="0"/>
              </a:ext>
            </a:extLst>
          </a:blip>
          <a:srcRect l="30666" t="-1418" r="44373" b="26837"/>
          <a:stretch/>
        </p:blipFill>
        <p:spPr bwMode="auto">
          <a:xfrm>
            <a:off x="10916829" y="3124259"/>
            <a:ext cx="1130688" cy="1015341"/>
          </a:xfrm>
          <a:prstGeom prst="rect">
            <a:avLst/>
          </a:prstGeom>
          <a:noFill/>
          <a:ln>
            <a:noFill/>
          </a:ln>
        </p:spPr>
      </p:pic>
      <p:pic>
        <p:nvPicPr>
          <p:cNvPr id="7" name="Picture 4">
            <a:extLst>
              <a:ext uri="{FF2B5EF4-FFF2-40B4-BE49-F238E27FC236}">
                <a16:creationId xmlns:a16="http://schemas.microsoft.com/office/drawing/2014/main" id="{9838D891-BA86-1E35-0F55-D4A9A1CBFCCB}"/>
              </a:ext>
            </a:extLst>
          </p:cNvPr>
          <p:cNvPicPr/>
          <p:nvPr/>
        </p:nvPicPr>
        <p:blipFill rotWithShape="1">
          <a:blip r:embed="rId2">
            <a:extLst>
              <a:ext uri="{28A0092B-C50C-407E-A947-70E740481C1C}">
                <a14:useLocalDpi xmlns:a14="http://schemas.microsoft.com/office/drawing/2010/main" val="0"/>
              </a:ext>
            </a:extLst>
          </a:blip>
          <a:srcRect l="58097" t="5153" b="58295"/>
          <a:stretch/>
        </p:blipFill>
        <p:spPr bwMode="auto">
          <a:xfrm>
            <a:off x="10551592" y="4717897"/>
            <a:ext cx="1495925" cy="757093"/>
          </a:xfrm>
          <a:prstGeom prst="rect">
            <a:avLst/>
          </a:prstGeom>
          <a:noFill/>
          <a:ln>
            <a:noFill/>
          </a:ln>
        </p:spPr>
      </p:pic>
    </p:spTree>
    <p:extLst>
      <p:ext uri="{BB962C8B-B14F-4D97-AF65-F5344CB8AC3E}">
        <p14:creationId xmlns:p14="http://schemas.microsoft.com/office/powerpoint/2010/main" val="251464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8365" y="644195"/>
            <a:ext cx="3893310" cy="757093"/>
          </a:xfrm>
        </p:spPr>
        <p:txBody>
          <a:bodyPr/>
          <a:lstStyle/>
          <a:p>
            <a:r>
              <a:rPr lang="he-IL" dirty="0"/>
              <a:t>יצירת הקורפוס</a:t>
            </a:r>
          </a:p>
        </p:txBody>
      </p:sp>
      <p:sp>
        <p:nvSpPr>
          <p:cNvPr id="4" name="Rectangle 3">
            <a:extLst>
              <a:ext uri="{FF2B5EF4-FFF2-40B4-BE49-F238E27FC236}">
                <a16:creationId xmlns:a16="http://schemas.microsoft.com/office/drawing/2014/main" id="{5200E51A-6AF0-4819-8C0B-032737AD9EE9}"/>
              </a:ext>
            </a:extLst>
          </p:cNvPr>
          <p:cNvSpPr/>
          <p:nvPr/>
        </p:nvSpPr>
        <p:spPr>
          <a:xfrm>
            <a:off x="1917864" y="1530154"/>
            <a:ext cx="9638032" cy="3785652"/>
          </a:xfrm>
          <a:prstGeom prst="rect">
            <a:avLst/>
          </a:prstGeom>
        </p:spPr>
        <p:txBody>
          <a:bodyPr wrap="square">
            <a:spAutoFit/>
          </a:bodyPr>
          <a:lstStyle/>
          <a:p>
            <a:r>
              <a:rPr lang="he-IL" sz="1600" dirty="0"/>
              <a:t>תהליך יצירת הדאטה סט היווה מכשולים רבים.</a:t>
            </a:r>
          </a:p>
          <a:p>
            <a:endParaRPr lang="he-IL" sz="1600" dirty="0"/>
          </a:p>
          <a:p>
            <a:r>
              <a:rPr lang="he-IL" sz="1600" dirty="0"/>
              <a:t>הרעיון הראשוני והנאיבי הגיע מתוך הבנה שקבצי תרגום בנויים מאינדקסים, לכן יהיה ניתן להשוות חותמות זמן ואינדקסים בין שני קבצי תרגום (אחד באנגלית והשני בעברית) בעבור אותו סרט.</a:t>
            </a:r>
          </a:p>
          <a:p>
            <a:endParaRPr lang="he-IL" sz="1600" dirty="0"/>
          </a:p>
          <a:p>
            <a:r>
              <a:rPr lang="he-IL" sz="1600" dirty="0"/>
              <a:t>קיימים פערים גורפים בין 2 קבצי התרגום הנ"ל – </a:t>
            </a:r>
          </a:p>
          <a:p>
            <a:r>
              <a:rPr lang="he-IL" sz="1600" dirty="0"/>
              <a:t>הדבר קורה כתוצאה ישירה מהעובדה שתרגום סרטים נעשה על-ידי בני אדם. </a:t>
            </a:r>
          </a:p>
          <a:p>
            <a:r>
              <a:rPr lang="he-IL" sz="1600" dirty="0"/>
              <a:t>מתרגמים שונים בונים את קבצי התרגום בדרכים שונות: תרגומי מכתבים, טקסט מוצג כגון הודעות, מקומות ותארכים, קרדיטים ופתיחים, כל אלה נתונים לשיקול המתרגם.</a:t>
            </a:r>
          </a:p>
          <a:p>
            <a:endParaRPr lang="he-IL" sz="1600" dirty="0"/>
          </a:p>
          <a:p>
            <a:r>
              <a:rPr lang="he-IL" sz="1600" dirty="0"/>
              <a:t>הפתרון המיטבי שבחרנו היה ביצירת אלגוריתם התאמה המבוסס על אלגוריתם "מרחק לוינשטיין" משופר.</a:t>
            </a:r>
          </a:p>
          <a:p>
            <a:r>
              <a:rPr lang="he-IL" sz="1600" dirty="0"/>
              <a:t>אספנו אלפי קבצי תרגום בשפת היעד ושפת המקור דרך ממשק אינטרנטי, לאחר מכן ניקינו את חותמות הזמן והאינדקסים, מיינו את תרגומי הסרטים לפי שם קובץ בהתאמה לעברית ואנגלית, עם הפרדה של תו מיוחד בין משפטים שלמים.</a:t>
            </a:r>
          </a:p>
          <a:p>
            <a:endParaRPr lang="he-IL" sz="1600" dirty="0"/>
          </a:p>
          <a:p>
            <a:r>
              <a:rPr lang="he-IL" sz="1600" dirty="0"/>
              <a:t>לבסוף קיבלנו קורפוס המונה 13.5 מיליון התאמות בין שפת המקור ושפת היעד.</a:t>
            </a:r>
          </a:p>
        </p:txBody>
      </p:sp>
    </p:spTree>
    <p:extLst>
      <p:ext uri="{BB962C8B-B14F-4D97-AF65-F5344CB8AC3E}">
        <p14:creationId xmlns:p14="http://schemas.microsoft.com/office/powerpoint/2010/main" val="1803503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987" y="644195"/>
            <a:ext cx="2604688" cy="757093"/>
          </a:xfrm>
        </p:spPr>
        <p:txBody>
          <a:bodyPr/>
          <a:lstStyle/>
          <a:p>
            <a:r>
              <a:rPr lang="he-IL" dirty="0"/>
              <a:t>אימון המודל</a:t>
            </a:r>
          </a:p>
        </p:txBody>
      </p:sp>
      <p:sp>
        <p:nvSpPr>
          <p:cNvPr id="4" name="Rectangle 3">
            <a:extLst>
              <a:ext uri="{FF2B5EF4-FFF2-40B4-BE49-F238E27FC236}">
                <a16:creationId xmlns:a16="http://schemas.microsoft.com/office/drawing/2014/main" id="{5200E51A-6AF0-4819-8C0B-032737AD9EE9}"/>
              </a:ext>
            </a:extLst>
          </p:cNvPr>
          <p:cNvSpPr/>
          <p:nvPr/>
        </p:nvSpPr>
        <p:spPr>
          <a:xfrm>
            <a:off x="1500325" y="1659285"/>
            <a:ext cx="10151166" cy="3539430"/>
          </a:xfrm>
          <a:prstGeom prst="rect">
            <a:avLst/>
          </a:prstGeom>
        </p:spPr>
        <p:txBody>
          <a:bodyPr wrap="square">
            <a:spAutoFit/>
          </a:bodyPr>
          <a:lstStyle/>
          <a:p>
            <a:r>
              <a:rPr lang="he-IL" sz="1600" dirty="0"/>
              <a:t>בעקבות מחקר נרחב בסוגי מודלי תרגום מכונה, בחרנו להשתמש במודל מסוג </a:t>
            </a:r>
            <a:r>
              <a:rPr lang="en-US" sz="1600" dirty="0"/>
              <a:t>Neural Machine</a:t>
            </a:r>
            <a:r>
              <a:rPr lang="he-IL" sz="1600" dirty="0"/>
              <a:t> </a:t>
            </a:r>
            <a:r>
              <a:rPr lang="en-US" sz="1600" dirty="0"/>
              <a:t>Translation</a:t>
            </a:r>
            <a:r>
              <a:rPr lang="he-IL" sz="1600" dirty="0"/>
              <a:t>.</a:t>
            </a:r>
          </a:p>
          <a:p>
            <a:r>
              <a:rPr lang="he-IL" sz="1600" dirty="0"/>
              <a:t>המודל מממש 3 רכיבים מרכזיים: מקודד, מפענח ושכבת "רגישות" </a:t>
            </a:r>
            <a:r>
              <a:rPr lang="en-US" sz="1600" dirty="0"/>
              <a:t>(Attention mechanism)</a:t>
            </a:r>
            <a:r>
              <a:rPr lang="he-IL" sz="1600" dirty="0"/>
              <a:t>.</a:t>
            </a:r>
          </a:p>
          <a:p>
            <a:endParaRPr lang="he-IL" sz="1600" dirty="0"/>
          </a:p>
          <a:p>
            <a:r>
              <a:rPr lang="he-IL" sz="1600" u="sng" dirty="0"/>
              <a:t>המקודד בנוי מ2 שכבות:</a:t>
            </a:r>
            <a:endParaRPr lang="en-US" sz="1600" u="sng" dirty="0"/>
          </a:p>
          <a:p>
            <a:pPr marL="285750" indent="-285750">
              <a:buFont typeface="Arial" panose="020B0604020202020204" pitchFamily="34" charset="0"/>
              <a:buChar char="•"/>
            </a:pPr>
            <a:r>
              <a:rPr lang="he-IL" sz="1600" dirty="0"/>
              <a:t>השכבה הראשונה היא שכבת הקלט, והיא בנויה מ256 נוירונים, ותפקידה להמיר את הטוקנים המתקבלים לווקטורים. </a:t>
            </a:r>
            <a:endParaRPr lang="en-US" sz="1600" dirty="0"/>
          </a:p>
          <a:p>
            <a:pPr marL="285750" indent="-285750">
              <a:buFont typeface="Arial" panose="020B0604020202020204" pitchFamily="34" charset="0"/>
              <a:buChar char="•"/>
            </a:pPr>
            <a:r>
              <a:rPr lang="he-IL" sz="1600" dirty="0"/>
              <a:t>השכבה השנייה היא שכבת</a:t>
            </a:r>
            <a:r>
              <a:rPr lang="en-US" sz="1600" dirty="0"/>
              <a:t> .RNN </a:t>
            </a:r>
            <a:r>
              <a:rPr lang="he-IL" sz="1600" dirty="0"/>
              <a:t>שכבה זו מוגדרת להיות </a:t>
            </a:r>
            <a:r>
              <a:rPr lang="en-US" sz="1600" dirty="0"/>
              <a:t>, Bidirectional</a:t>
            </a:r>
            <a:r>
              <a:rPr lang="he-IL" sz="1600" dirty="0"/>
              <a:t>וזאת מכיוון שגודל ה</a:t>
            </a:r>
            <a:r>
              <a:rPr lang="en-US" sz="1600" dirty="0"/>
              <a:t> Context vector </a:t>
            </a:r>
            <a:r>
              <a:rPr lang="he-IL" sz="1600" dirty="0"/>
              <a:t>קבוע, והינה ניזונה ממצבי עבר וגם עתיד של שכבות חבויות.</a:t>
            </a:r>
            <a:br>
              <a:rPr lang="en-US" sz="1600" dirty="0"/>
            </a:br>
            <a:endParaRPr lang="he-IL" sz="1600" dirty="0"/>
          </a:p>
          <a:p>
            <a:r>
              <a:rPr lang="he-IL" sz="1600" u="sng" dirty="0"/>
              <a:t>המפענח בנוי מ3 שכבות:</a:t>
            </a:r>
          </a:p>
          <a:p>
            <a:pPr marL="285750" indent="-285750">
              <a:buFont typeface="Arial" panose="020B0604020202020204" pitchFamily="34" charset="0"/>
              <a:buChar char="•"/>
            </a:pPr>
            <a:r>
              <a:rPr lang="he-IL" sz="1600" dirty="0"/>
              <a:t>השכבה הראשונה היא שכבת הפלט והיא בנויה מ256 נוירונים, ותפקידה להמיר את הטוקנים המתקבלים לווקטורים. </a:t>
            </a:r>
          </a:p>
          <a:p>
            <a:pPr marL="285750" indent="-285750">
              <a:buFont typeface="Arial" panose="020B0604020202020204" pitchFamily="34" charset="0"/>
              <a:buChar char="•"/>
            </a:pPr>
            <a:r>
              <a:rPr lang="he-IL" sz="1600" dirty="0"/>
              <a:t>השכבה השנייה </a:t>
            </a:r>
            <a:r>
              <a:rPr lang="en-US" sz="1600" dirty="0"/>
              <a:t>RNN</a:t>
            </a:r>
            <a:r>
              <a:rPr lang="he-IL" sz="1600" dirty="0"/>
              <a:t>, שכבה זו אינה יכולה להיות דו-כיוונית מכיוון שבכל צעד, היא מעבדת מילה אחת שאותה היא "מנחשת" עבור הקלט.</a:t>
            </a:r>
          </a:p>
          <a:p>
            <a:pPr marL="285750" indent="-285750">
              <a:buFont typeface="Arial" panose="020B0604020202020204" pitchFamily="34" charset="0"/>
              <a:buChar char="•"/>
            </a:pPr>
            <a:r>
              <a:rPr lang="he-IL" sz="1600" dirty="0"/>
              <a:t>שכבת הפלט </a:t>
            </a:r>
            <a:r>
              <a:rPr lang="en-US" sz="1600" dirty="0"/>
              <a:t>Dense</a:t>
            </a:r>
            <a:r>
              <a:rPr lang="he-IL" sz="1600" dirty="0"/>
              <a:t>, תפקידה לנתח את הווקטור מהשכבה הקודמת, ולהמיר אותו לטוקן הבא עבור כל מילה ברצף המקור.</a:t>
            </a:r>
          </a:p>
          <a:p>
            <a:pPr marL="285750" indent="-285750">
              <a:buFont typeface="Arial" panose="020B0604020202020204" pitchFamily="34" charset="0"/>
              <a:buChar char="•"/>
            </a:pPr>
            <a:endParaRPr lang="he-IL" sz="1600" dirty="0"/>
          </a:p>
        </p:txBody>
      </p:sp>
    </p:spTree>
    <p:extLst>
      <p:ext uri="{BB962C8B-B14F-4D97-AF65-F5344CB8AC3E}">
        <p14:creationId xmlns:p14="http://schemas.microsoft.com/office/powerpoint/2010/main" val="16034193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2159</TotalTime>
  <Words>1497</Words>
  <Application>Microsoft Office PowerPoint</Application>
  <PresentationFormat>מסך רחב</PresentationFormat>
  <Paragraphs>86</Paragraphs>
  <Slides>15</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15</vt:i4>
      </vt:variant>
    </vt:vector>
  </HeadingPairs>
  <TitlesOfParts>
    <vt:vector size="21" baseType="lpstr">
      <vt:lpstr>Arial</vt:lpstr>
      <vt:lpstr>Calibri</vt:lpstr>
      <vt:lpstr>Calibri Light</vt:lpstr>
      <vt:lpstr>Century Gothic</vt:lpstr>
      <vt:lpstr>Symbol</vt:lpstr>
      <vt:lpstr>ערכת נושא Office</vt:lpstr>
      <vt:lpstr>מצגת של PowerPoint‏</vt:lpstr>
      <vt:lpstr>הקדמה</vt:lpstr>
      <vt:lpstr>מצגת של PowerPoint‏</vt:lpstr>
      <vt:lpstr>מצב השוק</vt:lpstr>
      <vt:lpstr>מוטיבציה</vt:lpstr>
      <vt:lpstr>ניהול הפרויקט</vt:lpstr>
      <vt:lpstr>מתודולוגיה – כלים טכנולוגיים</vt:lpstr>
      <vt:lpstr>יצירת הקורפוס</vt:lpstr>
      <vt:lpstr>אימון המודל</vt:lpstr>
      <vt:lpstr>אימון המודל</vt:lpstr>
      <vt:lpstr>קשיים ואתגרים</vt:lpstr>
      <vt:lpstr>קשיים ואתגרים</vt:lpstr>
      <vt:lpstr>תוצאה</vt:lpstr>
      <vt:lpstr>תוצאה</vt:lpstr>
      <vt:lpstr>סיכום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Tanya Gorelyk</dc:creator>
  <cp:lastModifiedBy>Lior Elisberg</cp:lastModifiedBy>
  <cp:revision>47</cp:revision>
  <dcterms:created xsi:type="dcterms:W3CDTF">2019-02-24T09:43:51Z</dcterms:created>
  <dcterms:modified xsi:type="dcterms:W3CDTF">2022-11-12T19:25:58Z</dcterms:modified>
</cp:coreProperties>
</file>