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5" r:id="rId8"/>
    <p:sldId id="272" r:id="rId9"/>
    <p:sldId id="266" r:id="rId10"/>
    <p:sldId id="263" r:id="rId11"/>
    <p:sldId id="262" r:id="rId12"/>
    <p:sldId id="264" r:id="rId13"/>
    <p:sldId id="270" r:id="rId14"/>
    <p:sldId id="267" r:id="rId15"/>
    <p:sldId id="269" r:id="rId16"/>
    <p:sldId id="268" r:id="rId17"/>
    <p:sldId id="273"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1473" autoAdjust="0"/>
  </p:normalViewPr>
  <p:slideViewPr>
    <p:cSldViewPr snapToGrid="0">
      <p:cViewPr varScale="1">
        <p:scale>
          <a:sx n="91" d="100"/>
          <a:sy n="91" d="100"/>
        </p:scale>
        <p:origin x="1272" y="8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BBEF3-9D9E-4620-A9EB-475C380BE3B1}" type="datetimeFigureOut">
              <a:rPr lang="en-US" smtClean="0"/>
              <a:t>12/31/2021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E4A63-F575-41D7-8D34-1E772E0E6F9B}" type="slidenum">
              <a:rPr lang="en-US" smtClean="0"/>
              <a:t>‹#›</a:t>
            </a:fld>
            <a:endParaRPr lang="en-US"/>
          </a:p>
        </p:txBody>
      </p:sp>
    </p:spTree>
    <p:extLst>
      <p:ext uri="{BB962C8B-B14F-4D97-AF65-F5344CB8AC3E}">
        <p14:creationId xmlns:p14="http://schemas.microsoft.com/office/powerpoint/2010/main" val="3203907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רצינו שפרויקט הסיכום שלנו יהיה מבחן ליכולות שלמדנו במהלך הקורס.</a:t>
            </a:r>
          </a:p>
          <a:p>
            <a:pPr marL="171450" indent="-171450" algn="r" rtl="1">
              <a:buFont typeface="Arial" panose="020B0604020202020204" pitchFamily="34" charset="0"/>
              <a:buChar char="•"/>
            </a:pPr>
            <a:r>
              <a:rPr lang="he-IL" dirty="0"/>
              <a:t>הלכנו </a:t>
            </a:r>
            <a:r>
              <a:rPr lang="he-IL" dirty="0" err="1"/>
              <a:t>לקאגל</a:t>
            </a:r>
            <a:r>
              <a:rPr lang="he-IL" dirty="0"/>
              <a:t> וחיפשנו </a:t>
            </a:r>
            <a:r>
              <a:rPr lang="he-IL" dirty="0" err="1"/>
              <a:t>דאטהסט</a:t>
            </a:r>
            <a:r>
              <a:rPr lang="he-IL" dirty="0"/>
              <a:t> שיתפוס את תשומת הלב שלנו. כבר בשלב מוקדם מצאנו </a:t>
            </a:r>
            <a:r>
              <a:rPr lang="he-IL" dirty="0" err="1"/>
              <a:t>דאטהסט</a:t>
            </a:r>
            <a:r>
              <a:rPr lang="he-IL" dirty="0"/>
              <a:t> על תחזיות של שבץ – תחום שהוא גם מעניין, גם רציני, </a:t>
            </a:r>
            <a:r>
              <a:rPr lang="he-IL" dirty="0" smtClean="0"/>
              <a:t>וגם </a:t>
            </a:r>
            <a:r>
              <a:rPr lang="he-IL" dirty="0"/>
              <a:t>חשוב.</a:t>
            </a:r>
          </a:p>
          <a:p>
            <a:pPr marL="171450" indent="-171450" algn="r" rtl="1">
              <a:buFont typeface="Arial" panose="020B0604020202020204" pitchFamily="34" charset="0"/>
              <a:buChar char="•"/>
            </a:pPr>
            <a:r>
              <a:rPr lang="he-IL" dirty="0"/>
              <a:t>שתי המחברות הכי טובות המקושרות </a:t>
            </a:r>
            <a:r>
              <a:rPr lang="he-IL" dirty="0" err="1"/>
              <a:t>לדאטהסט</a:t>
            </a:r>
            <a:r>
              <a:rPr lang="he-IL" dirty="0"/>
              <a:t> עסקו </a:t>
            </a:r>
            <a:r>
              <a:rPr lang="he-IL" dirty="0" err="1"/>
              <a:t>בויזואליזציות</a:t>
            </a:r>
            <a:r>
              <a:rPr lang="he-IL" dirty="0"/>
              <a:t> שונות. המחברת השלישית הכי טובה הייתה קשורה ל-</a:t>
            </a:r>
            <a:r>
              <a:rPr lang="en-US" dirty="0"/>
              <a:t>ML</a:t>
            </a:r>
            <a:r>
              <a:rPr lang="he-IL" dirty="0"/>
              <a:t>. פרויקט קלסיפיקציה של </a:t>
            </a:r>
            <a:r>
              <a:rPr lang="en-US" dirty="0"/>
              <a:t>DS</a:t>
            </a:r>
            <a:r>
              <a:rPr lang="he-IL" dirty="0"/>
              <a:t> מ-</a:t>
            </a:r>
            <a:r>
              <a:rPr lang="en-US" dirty="0"/>
              <a:t>AWS</a:t>
            </a:r>
            <a:r>
              <a:rPr lang="he-IL" dirty="0"/>
              <a:t> </a:t>
            </a:r>
            <a:r>
              <a:rPr lang="he-IL" dirty="0" smtClean="0"/>
              <a:t>שקיבל דירוג </a:t>
            </a:r>
            <a:r>
              <a:rPr lang="he-IL" dirty="0"/>
              <a:t>"</a:t>
            </a:r>
            <a:r>
              <a:rPr lang="en-US" dirty="0"/>
              <a:t>Notebook expert</a:t>
            </a:r>
            <a:r>
              <a:rPr lang="he-IL" dirty="0"/>
              <a:t>".</a:t>
            </a:r>
          </a:p>
          <a:p>
            <a:pPr marL="171450" indent="-171450" algn="r" rtl="1">
              <a:buFont typeface="Arial" panose="020B0604020202020204" pitchFamily="34" charset="0"/>
              <a:buChar char="•"/>
            </a:pPr>
            <a:r>
              <a:rPr lang="he-IL" dirty="0"/>
              <a:t>לא הייתה </a:t>
            </a:r>
            <a:r>
              <a:rPr lang="he-IL" dirty="0" smtClean="0"/>
              <a:t>שום התלבטות </a:t>
            </a:r>
            <a:r>
              <a:rPr lang="he-IL" dirty="0"/>
              <a:t>– ידענו שהמטרה שלנו בפרויקט הזה היא לנצח אותו</a:t>
            </a:r>
            <a:r>
              <a:rPr lang="en-US" dirty="0"/>
              <a:t>!</a:t>
            </a:r>
            <a:endParaRPr lang="he-IL" dirty="0"/>
          </a:p>
          <a:p>
            <a:pPr algn="r" rtl="1"/>
            <a:endParaRPr lang="en-US" dirty="0"/>
          </a:p>
        </p:txBody>
      </p:sp>
      <p:sp>
        <p:nvSpPr>
          <p:cNvPr id="4" name="Slide Number Placeholder 3"/>
          <p:cNvSpPr>
            <a:spLocks noGrp="1"/>
          </p:cNvSpPr>
          <p:nvPr>
            <p:ph type="sldNum" sz="quarter" idx="5"/>
          </p:nvPr>
        </p:nvSpPr>
        <p:spPr/>
        <p:txBody>
          <a:bodyPr/>
          <a:lstStyle/>
          <a:p>
            <a:fld id="{206E4A63-F575-41D7-8D34-1E772E0E6F9B}" type="slidenum">
              <a:rPr lang="en-US" smtClean="0"/>
              <a:t>2</a:t>
            </a:fld>
            <a:endParaRPr lang="en-US"/>
          </a:p>
        </p:txBody>
      </p:sp>
    </p:spTree>
    <p:extLst>
      <p:ext uri="{BB962C8B-B14F-4D97-AF65-F5344CB8AC3E}">
        <p14:creationId xmlns:p14="http://schemas.microsoft.com/office/powerpoint/2010/main" val="429255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ניקיון הדאטה</a:t>
            </a:r>
          </a:p>
          <a:p>
            <a:pPr marL="171450" indent="-171450" algn="r" rtl="1">
              <a:buFont typeface="Arial" panose="020B0604020202020204" pitchFamily="34" charset="0"/>
              <a:buChar char="•"/>
            </a:pPr>
            <a:r>
              <a:rPr lang="he-IL" dirty="0"/>
              <a:t>חיפשנו, </a:t>
            </a:r>
            <a:r>
              <a:rPr lang="he-IL" dirty="0" smtClean="0"/>
              <a:t>ולצערנו לא </a:t>
            </a:r>
            <a:r>
              <a:rPr lang="he-IL" dirty="0"/>
              <a:t>מצאנו, </a:t>
            </a:r>
            <a:r>
              <a:rPr lang="he-IL" dirty="0" err="1"/>
              <a:t>קורולציה</a:t>
            </a:r>
            <a:r>
              <a:rPr lang="he-IL" dirty="0"/>
              <a:t> גבוהה בין המאפיינים השונים שלנו.</a:t>
            </a:r>
          </a:p>
          <a:p>
            <a:pPr marL="171450" indent="-171450" algn="r" rtl="1">
              <a:buFont typeface="Arial" panose="020B0604020202020204" pitchFamily="34" charset="0"/>
              <a:buChar char="•"/>
            </a:pPr>
            <a:r>
              <a:rPr lang="he-IL" dirty="0"/>
              <a:t>כמעט 10%</a:t>
            </a:r>
            <a:r>
              <a:rPr lang="en-US" dirty="0"/>
              <a:t> </a:t>
            </a:r>
            <a:r>
              <a:rPr lang="he-IL" dirty="0"/>
              <a:t>מהשורות היו ללא מדד </a:t>
            </a:r>
            <a:r>
              <a:rPr lang="en-US" dirty="0"/>
              <a:t>BMI</a:t>
            </a:r>
            <a:r>
              <a:rPr lang="he-IL" dirty="0"/>
              <a:t>. השלמנו את ה-</a:t>
            </a:r>
            <a:r>
              <a:rPr lang="en-US" dirty="0"/>
              <a:t>NULLS</a:t>
            </a:r>
            <a:r>
              <a:rPr lang="he-IL" dirty="0"/>
              <a:t> עם ממוצע ה-</a:t>
            </a:r>
            <a:r>
              <a:rPr lang="en-US" dirty="0"/>
              <a:t>BMI</a:t>
            </a:r>
            <a:r>
              <a:rPr lang="he-IL" dirty="0"/>
              <a:t> לכל קבוצה של מין וסטטוס עישון, כי אלו המדדים העיקריים המשפיעים על מדד ה-</a:t>
            </a:r>
            <a:r>
              <a:rPr lang="en-US" dirty="0"/>
              <a:t>BMI</a:t>
            </a:r>
            <a:r>
              <a:rPr lang="he-IL" dirty="0"/>
              <a:t> אצל מבוגרים.</a:t>
            </a:r>
          </a:p>
          <a:p>
            <a:pPr marL="171450" indent="-171450" algn="r" rtl="1">
              <a:buFont typeface="Arial" panose="020B0604020202020204" pitchFamily="34" charset="0"/>
              <a:buChar char="•"/>
            </a:pPr>
            <a:r>
              <a:rPr lang="he-IL" dirty="0"/>
              <a:t>הייתה רשומה </a:t>
            </a:r>
            <a:r>
              <a:rPr lang="he-IL" dirty="0" smtClean="0"/>
              <a:t>אחת </a:t>
            </a:r>
            <a:r>
              <a:rPr lang="he-IL" dirty="0"/>
              <a:t>עם מין "אחר". החלטנו למחוק אותה.</a:t>
            </a:r>
          </a:p>
          <a:p>
            <a:pPr marL="171450" indent="-171450" algn="r" rtl="1">
              <a:buFont typeface="Arial" panose="020B0604020202020204" pitchFamily="34" charset="0"/>
              <a:buChar char="•"/>
            </a:pPr>
            <a:r>
              <a:rPr lang="he-IL" dirty="0"/>
              <a:t>חישבנו חריגים</a:t>
            </a:r>
          </a:p>
          <a:p>
            <a:pPr marL="628650" lvl="1" indent="-171450" algn="r" rtl="1">
              <a:buFont typeface="Arial" panose="020B0604020202020204" pitchFamily="34" charset="0"/>
              <a:buChar char="•"/>
            </a:pPr>
            <a:r>
              <a:rPr lang="he-IL" dirty="0"/>
              <a:t>הגדרנו </a:t>
            </a:r>
            <a:r>
              <a:rPr lang="en-US" dirty="0"/>
              <a:t>IQR</a:t>
            </a:r>
            <a:r>
              <a:rPr lang="he-IL" dirty="0"/>
              <a:t> של 1.5 המרחק בין האחוזון ה-25 לאחוזון ה-75. </a:t>
            </a:r>
          </a:p>
          <a:p>
            <a:pPr marL="628650" lvl="1" indent="-171450" algn="r" rtl="1">
              <a:buFont typeface="Arial" panose="020B0604020202020204" pitchFamily="34" charset="0"/>
              <a:buChar char="•"/>
            </a:pPr>
            <a:r>
              <a:rPr lang="he-IL" dirty="0" smtClean="0"/>
              <a:t>מחקנו</a:t>
            </a:r>
            <a:r>
              <a:rPr lang="he-IL" baseline="0" dirty="0" smtClean="0"/>
              <a:t> </a:t>
            </a:r>
            <a:r>
              <a:rPr lang="he-IL" dirty="0" smtClean="0"/>
              <a:t>34 </a:t>
            </a:r>
            <a:r>
              <a:rPr lang="he-IL" dirty="0"/>
              <a:t>רשומות שחצו </a:t>
            </a:r>
            <a:r>
              <a:rPr lang="en-US" dirty="0"/>
              <a:t>IQR</a:t>
            </a:r>
            <a:r>
              <a:rPr lang="he-IL" dirty="0"/>
              <a:t> גם במדד ה-</a:t>
            </a:r>
            <a:r>
              <a:rPr lang="en-US" dirty="0"/>
              <a:t>BMI</a:t>
            </a:r>
            <a:r>
              <a:rPr lang="he-IL" dirty="0"/>
              <a:t> וגם במדד הסוכר בדם</a:t>
            </a:r>
            <a:r>
              <a:rPr lang="he-IL" dirty="0" smtClean="0"/>
              <a:t>.</a:t>
            </a:r>
          </a:p>
          <a:p>
            <a:pPr marL="628650" lvl="1" indent="-171450" algn="r" rtl="1">
              <a:buFont typeface="Arial" panose="020B0604020202020204" pitchFamily="34" charset="0"/>
              <a:buChar char="•"/>
            </a:pPr>
            <a:r>
              <a:rPr lang="he-IL" dirty="0" smtClean="0"/>
              <a:t>מחקנו עוד 11 רשומות עם </a:t>
            </a:r>
            <a:r>
              <a:rPr lang="en-US" dirty="0" smtClean="0"/>
              <a:t>BMI</a:t>
            </a:r>
            <a:r>
              <a:rPr lang="he-IL" baseline="0" dirty="0" smtClean="0"/>
              <a:t> שגבוה מ-60 מכיוון שאלו ערכים חריגים ביותר</a:t>
            </a:r>
            <a:endParaRPr lang="he-IL" dirty="0"/>
          </a:p>
          <a:p>
            <a:pPr marL="628650" lvl="1" indent="-171450" algn="r" rtl="1">
              <a:buFont typeface="Arial" panose="020B0604020202020204" pitchFamily="34" charset="0"/>
              <a:buChar char="•"/>
            </a:pPr>
            <a:r>
              <a:rPr lang="he-IL" dirty="0" smtClean="0"/>
              <a:t>מחקנו</a:t>
            </a:r>
            <a:r>
              <a:rPr lang="he-IL" baseline="0" dirty="0" smtClean="0"/>
              <a:t> </a:t>
            </a:r>
            <a:r>
              <a:rPr lang="he-IL" dirty="0" smtClean="0"/>
              <a:t>רשומות </a:t>
            </a:r>
            <a:r>
              <a:rPr lang="he-IL" dirty="0"/>
              <a:t>בעלות גיל נמוך מ-18 מכיוון שמספר נתונים "רגילים"</a:t>
            </a:r>
            <a:r>
              <a:rPr lang="en-US" dirty="0"/>
              <a:t> </a:t>
            </a:r>
            <a:r>
              <a:rPr lang="he-IL" dirty="0"/>
              <a:t>כמו מקום עבודה, עישון, נישואין וכו' אינם </a:t>
            </a:r>
            <a:r>
              <a:rPr lang="he-IL" dirty="0" err="1"/>
              <a:t>רלוונטים</a:t>
            </a:r>
            <a:r>
              <a:rPr lang="he-IL" dirty="0"/>
              <a:t>. כמו כן, ה-</a:t>
            </a:r>
            <a:r>
              <a:rPr lang="en-US" dirty="0"/>
              <a:t>BMI</a:t>
            </a:r>
            <a:r>
              <a:rPr lang="he-IL" dirty="0"/>
              <a:t> עדיין לא יציב בגילאים אלו.</a:t>
            </a:r>
            <a:endParaRPr lang="en-US" dirty="0"/>
          </a:p>
        </p:txBody>
      </p:sp>
      <p:sp>
        <p:nvSpPr>
          <p:cNvPr id="4" name="Slide Number Placeholder 3"/>
          <p:cNvSpPr>
            <a:spLocks noGrp="1"/>
          </p:cNvSpPr>
          <p:nvPr>
            <p:ph type="sldNum" sz="quarter" idx="5"/>
          </p:nvPr>
        </p:nvSpPr>
        <p:spPr/>
        <p:txBody>
          <a:bodyPr/>
          <a:lstStyle/>
          <a:p>
            <a:fld id="{206E4A63-F575-41D7-8D34-1E772E0E6F9B}" type="slidenum">
              <a:rPr lang="en-US" smtClean="0"/>
              <a:t>11</a:t>
            </a:fld>
            <a:endParaRPr lang="en-US"/>
          </a:p>
        </p:txBody>
      </p:sp>
    </p:spTree>
    <p:extLst>
      <p:ext uri="{BB962C8B-B14F-4D97-AF65-F5344CB8AC3E}">
        <p14:creationId xmlns:p14="http://schemas.microsoft.com/office/powerpoint/2010/main" val="1286266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השתמשנו בשיטות קידוד לפי צורך</a:t>
            </a:r>
          </a:p>
          <a:p>
            <a:pPr marL="171450" indent="-171450" algn="r" rtl="1">
              <a:buFont typeface="Arial" panose="020B0604020202020204" pitchFamily="34" charset="0"/>
              <a:buChar char="•"/>
            </a:pPr>
            <a:r>
              <a:rPr lang="he-IL" dirty="0" err="1"/>
              <a:t>לייבל</a:t>
            </a:r>
            <a:r>
              <a:rPr lang="he-IL" dirty="0"/>
              <a:t> </a:t>
            </a:r>
            <a:r>
              <a:rPr lang="he-IL" dirty="0" err="1"/>
              <a:t>אנקודינג</a:t>
            </a:r>
            <a:r>
              <a:rPr lang="he-IL" dirty="0"/>
              <a:t> לנתונים שהיו בהם רק שני ערכים </a:t>
            </a:r>
            <a:r>
              <a:rPr lang="he-IL" dirty="0" err="1"/>
              <a:t>בינארים</a:t>
            </a:r>
            <a:endParaRPr lang="he-IL" dirty="0"/>
          </a:p>
          <a:p>
            <a:pPr marL="628650" lvl="1" indent="-171450" algn="r" rtl="1">
              <a:buFont typeface="Arial" panose="020B0604020202020204" pitchFamily="34" charset="0"/>
              <a:buChar char="•"/>
            </a:pPr>
            <a:r>
              <a:rPr lang="he-IL" dirty="0"/>
              <a:t>האם היו נישואים, מקום מגורים, מין</a:t>
            </a:r>
          </a:p>
          <a:p>
            <a:pPr marL="171450" lvl="0" indent="-171450" algn="r" rtl="1">
              <a:buFont typeface="Arial" panose="020B0604020202020204" pitchFamily="34" charset="0"/>
              <a:buChar char="•"/>
            </a:pPr>
            <a:r>
              <a:rPr lang="he-IL" dirty="0"/>
              <a:t>וואן הוט </a:t>
            </a:r>
            <a:r>
              <a:rPr lang="he-IL" dirty="0" err="1"/>
              <a:t>אנקודינג</a:t>
            </a:r>
            <a:r>
              <a:rPr lang="he-IL" dirty="0"/>
              <a:t> בעזרת </a:t>
            </a:r>
            <a:r>
              <a:rPr lang="en-US" dirty="0" err="1"/>
              <a:t>Get_dummies</a:t>
            </a:r>
            <a:r>
              <a:rPr lang="he-IL" dirty="0"/>
              <a:t> לסטטוס עישון וסטטוס עבודה.</a:t>
            </a:r>
          </a:p>
        </p:txBody>
      </p:sp>
      <p:sp>
        <p:nvSpPr>
          <p:cNvPr id="4" name="Slide Number Placeholder 3"/>
          <p:cNvSpPr>
            <a:spLocks noGrp="1"/>
          </p:cNvSpPr>
          <p:nvPr>
            <p:ph type="sldNum" sz="quarter" idx="5"/>
          </p:nvPr>
        </p:nvSpPr>
        <p:spPr/>
        <p:txBody>
          <a:bodyPr/>
          <a:lstStyle/>
          <a:p>
            <a:fld id="{206E4A63-F575-41D7-8D34-1E772E0E6F9B}" type="slidenum">
              <a:rPr lang="en-US" smtClean="0"/>
              <a:t>12</a:t>
            </a:fld>
            <a:endParaRPr lang="en-US"/>
          </a:p>
        </p:txBody>
      </p:sp>
    </p:spTree>
    <p:extLst>
      <p:ext uri="{BB962C8B-B14F-4D97-AF65-F5344CB8AC3E}">
        <p14:creationId xmlns:p14="http://schemas.microsoft.com/office/powerpoint/2010/main" val="408423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לאחר כל </a:t>
            </a:r>
            <a:r>
              <a:rPr lang="he-IL" dirty="0" err="1"/>
              <a:t>הנקיונות</a:t>
            </a:r>
            <a:r>
              <a:rPr lang="he-IL" dirty="0"/>
              <a:t> והשינויים, הדאטה שלנו מורכב </a:t>
            </a:r>
            <a:r>
              <a:rPr lang="he-IL" dirty="0" smtClean="0"/>
              <a:t>מ-4209 </a:t>
            </a:r>
            <a:r>
              <a:rPr lang="he-IL" dirty="0"/>
              <a:t>רשומות ו-17 עמודות.</a:t>
            </a:r>
            <a:endParaRPr lang="en-US" dirty="0"/>
          </a:p>
          <a:p>
            <a:pPr algn="r" rtl="1"/>
            <a:r>
              <a:rPr lang="he-IL" dirty="0" err="1" smtClean="0"/>
              <a:t>הדאטהסט</a:t>
            </a:r>
            <a:r>
              <a:rPr lang="he-IL" dirty="0" smtClean="0"/>
              <a:t> שלנו מוכן</a:t>
            </a:r>
            <a:r>
              <a:rPr lang="he-IL" baseline="0" dirty="0" smtClean="0"/>
              <a:t> לשימוש ע"י המודלים השנים. ככה הוא נראה:</a:t>
            </a:r>
            <a:endParaRPr lang="en-US" dirty="0"/>
          </a:p>
        </p:txBody>
      </p:sp>
      <p:sp>
        <p:nvSpPr>
          <p:cNvPr id="4" name="Slide Number Placeholder 3"/>
          <p:cNvSpPr>
            <a:spLocks noGrp="1"/>
          </p:cNvSpPr>
          <p:nvPr>
            <p:ph type="sldNum" sz="quarter" idx="5"/>
          </p:nvPr>
        </p:nvSpPr>
        <p:spPr/>
        <p:txBody>
          <a:bodyPr/>
          <a:lstStyle/>
          <a:p>
            <a:fld id="{206E4A63-F575-41D7-8D34-1E772E0E6F9B}" type="slidenum">
              <a:rPr lang="en-US" smtClean="0"/>
              <a:t>13</a:t>
            </a:fld>
            <a:endParaRPr lang="en-US"/>
          </a:p>
        </p:txBody>
      </p:sp>
    </p:spTree>
    <p:extLst>
      <p:ext uri="{BB962C8B-B14F-4D97-AF65-F5344CB8AC3E}">
        <p14:creationId xmlns:p14="http://schemas.microsoft.com/office/powerpoint/2010/main" val="170935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a:t>בחרנו בחמישה מודלים </a:t>
            </a:r>
            <a:r>
              <a:rPr lang="he-IL" dirty="0" err="1"/>
              <a:t>פופולרים</a:t>
            </a:r>
            <a:r>
              <a:rPr lang="he-IL" dirty="0"/>
              <a:t> להרצה ראשונה עם ערכי ברירת מחדל:</a:t>
            </a:r>
          </a:p>
          <a:p>
            <a:pPr marL="628650" lvl="1" indent="-171450" algn="r" rtl="1">
              <a:buFont typeface="Arial" panose="020B0604020202020204" pitchFamily="34" charset="0"/>
              <a:buChar char="•"/>
            </a:pPr>
            <a:r>
              <a:rPr lang="he-IL" dirty="0"/>
              <a:t>רגרסיה ליניארית – איך אפשר בלי</a:t>
            </a:r>
          </a:p>
          <a:p>
            <a:pPr marL="628650" lvl="1" indent="-171450" algn="r" rtl="1">
              <a:buFont typeface="Arial" panose="020B0604020202020204" pitchFamily="34" charset="0"/>
              <a:buChar char="•"/>
            </a:pPr>
            <a:r>
              <a:rPr lang="he-IL" dirty="0" err="1"/>
              <a:t>רנדום</a:t>
            </a:r>
            <a:r>
              <a:rPr lang="he-IL" dirty="0"/>
              <a:t> </a:t>
            </a:r>
            <a:r>
              <a:rPr lang="he-IL" dirty="0" err="1"/>
              <a:t>פורסט</a:t>
            </a:r>
            <a:r>
              <a:rPr lang="he-IL" dirty="0"/>
              <a:t> – </a:t>
            </a:r>
            <a:r>
              <a:rPr lang="he-IL" dirty="0" err="1"/>
              <a:t>אגרגציה</a:t>
            </a:r>
            <a:r>
              <a:rPr lang="he-IL" dirty="0"/>
              <a:t> של עצי החלטה, מודל קלסיפיקציה פופולרי ואהוב</a:t>
            </a:r>
          </a:p>
          <a:p>
            <a:pPr marL="628650" lvl="1" indent="-171450" algn="r" rtl="1">
              <a:buFont typeface="Arial" panose="020B0604020202020204" pitchFamily="34" charset="0"/>
              <a:buChar char="•"/>
            </a:pPr>
            <a:r>
              <a:rPr lang="en-US" dirty="0"/>
              <a:t>Support Vector Classification</a:t>
            </a:r>
            <a:r>
              <a:rPr lang="he-IL" dirty="0"/>
              <a:t> מודל קלסיפיקציה מהכיוון של וקטורים, לא מתמחים בו אבל רצינו לראות איך הוא </a:t>
            </a:r>
            <a:r>
              <a:rPr lang="he-IL" dirty="0" smtClean="0"/>
              <a:t>מתפקד </a:t>
            </a:r>
            <a:r>
              <a:rPr lang="he-IL" dirty="0"/>
              <a:t>בסיטואציה הזאת שלנו. </a:t>
            </a:r>
            <a:r>
              <a:rPr lang="he-IL" dirty="0" smtClean="0"/>
              <a:t>לא</a:t>
            </a:r>
            <a:r>
              <a:rPr lang="he-IL" baseline="0" dirty="0" smtClean="0"/>
              <a:t> להיט.</a:t>
            </a:r>
          </a:p>
          <a:p>
            <a:pPr marL="628650" lvl="1" indent="-171450" algn="r" rtl="1">
              <a:buFont typeface="Arial" panose="020B0604020202020204" pitchFamily="34" charset="0"/>
              <a:buChar char="•"/>
            </a:pPr>
            <a:r>
              <a:rPr lang="he-IL" baseline="0" dirty="0" smtClean="0"/>
              <a:t>עץ החלטה בודד – לא סמכנו עליו יותר מדי. רצינו לראות בעיניים אם הוא באמת יהיה </a:t>
            </a:r>
            <a:r>
              <a:rPr lang="en-US" baseline="0" dirty="0" smtClean="0"/>
              <a:t>Over-fitted</a:t>
            </a:r>
            <a:r>
              <a:rPr lang="he-IL" baseline="0" dirty="0" smtClean="0"/>
              <a:t> כמו שאנחנו מצפים.</a:t>
            </a:r>
            <a:endParaRPr lang="en-US" baseline="0" dirty="0" smtClean="0"/>
          </a:p>
          <a:p>
            <a:pPr marL="628650" lvl="1" indent="-171450" algn="r" rtl="1">
              <a:buFont typeface="Arial" panose="020B0604020202020204" pitchFamily="34" charset="0"/>
              <a:buChar char="•"/>
            </a:pPr>
            <a:r>
              <a:rPr lang="en-US" baseline="0" dirty="0" smtClean="0"/>
              <a:t>Gradient boosting</a:t>
            </a:r>
            <a:r>
              <a:rPr lang="he-IL" baseline="0" dirty="0" smtClean="0"/>
              <a:t> – דרך נוספת לעשות </a:t>
            </a:r>
            <a:r>
              <a:rPr lang="he-IL" baseline="0" dirty="0" err="1" smtClean="0"/>
              <a:t>אגרגציה</a:t>
            </a:r>
            <a:r>
              <a:rPr lang="he-IL" baseline="0" dirty="0" smtClean="0"/>
              <a:t> של מספר עצים. לוקחים ביחד המון עצים "חלשים" שמשפרים (כלומר ממזערים)</a:t>
            </a:r>
            <a:r>
              <a:rPr lang="en-US" baseline="0" dirty="0" smtClean="0"/>
              <a:t> </a:t>
            </a:r>
            <a:r>
              <a:rPr lang="he-IL" baseline="0" dirty="0" smtClean="0"/>
              <a:t>את ה-</a:t>
            </a:r>
            <a:r>
              <a:rPr lang="en-US" baseline="0" dirty="0" smtClean="0"/>
              <a:t>loss function</a:t>
            </a:r>
            <a:r>
              <a:rPr lang="he-IL" baseline="0" dirty="0" smtClean="0"/>
              <a:t>.</a:t>
            </a:r>
          </a:p>
          <a:p>
            <a:pPr marL="171450" lvl="0" indent="-171450" algn="r" rtl="1">
              <a:buFont typeface="Arial" panose="020B0604020202020204" pitchFamily="34" charset="0"/>
              <a:buChar char="•"/>
            </a:pPr>
            <a:r>
              <a:rPr lang="he-IL" baseline="0" dirty="0" smtClean="0"/>
              <a:t>בהרצה הראשונה קיבלנו תוצאות צפויות מאוד – </a:t>
            </a:r>
            <a:r>
              <a:rPr lang="en-US" baseline="0" dirty="0" smtClean="0"/>
              <a:t>accuracy</a:t>
            </a:r>
            <a:r>
              <a:rPr lang="he-IL" baseline="0" dirty="0" smtClean="0"/>
              <a:t> גבוה ושאר מדדים נמוכים, מהסיבה הפשוטה שהמודלים פשוט לומדים לחזות שכמעט לכולם אין שבץ. ספציפית, </a:t>
            </a:r>
            <a:r>
              <a:rPr lang="en-US" baseline="0" dirty="0" smtClean="0"/>
              <a:t>SVC</a:t>
            </a:r>
            <a:r>
              <a:rPr lang="he-IL" baseline="0" dirty="0" smtClean="0"/>
              <a:t> לא חזה שבץ אפילו פעם אחת!</a:t>
            </a:r>
          </a:p>
          <a:p>
            <a:pPr marL="171450" lvl="0" indent="-171450" algn="r" rtl="1">
              <a:buFont typeface="Arial" panose="020B0604020202020204" pitchFamily="34" charset="0"/>
              <a:buChar char="•"/>
            </a:pPr>
            <a:r>
              <a:rPr lang="he-IL" baseline="0" dirty="0" smtClean="0"/>
              <a:t>בהרצה </a:t>
            </a:r>
            <a:r>
              <a:rPr lang="he-IL" baseline="0" dirty="0" err="1" smtClean="0"/>
              <a:t>השניה</a:t>
            </a:r>
            <a:r>
              <a:rPr lang="he-IL" baseline="0" dirty="0" smtClean="0"/>
              <a:t> הוספנו את ההיפר-פרמטר </a:t>
            </a:r>
            <a:r>
              <a:rPr lang="en-US" baseline="0" dirty="0" err="1" smtClean="0"/>
              <a:t>class_weight</a:t>
            </a:r>
            <a:r>
              <a:rPr lang="he-IL" baseline="0" dirty="0" smtClean="0"/>
              <a:t> ונתנו לו ערך מאוזן, כך שמשקל דוגמאות השבץ שוות ערך למשקל דוגמות חוסר השבץ. </a:t>
            </a:r>
            <a:endParaRPr lang="en-US" baseline="0" dirty="0" smtClean="0"/>
          </a:p>
          <a:p>
            <a:pPr marL="0" lvl="0" indent="0" algn="r" rtl="1">
              <a:buFont typeface="Arial" panose="020B0604020202020204" pitchFamily="34" charset="0"/>
              <a:buNone/>
            </a:pPr>
            <a:endParaRPr lang="he-IL" baseline="0" dirty="0" smtClean="0"/>
          </a:p>
          <a:p>
            <a:pPr marL="0" lvl="0" indent="0" algn="r" rtl="1">
              <a:buFont typeface="Arial" panose="020B0604020202020204" pitchFamily="34" charset="0"/>
              <a:buNone/>
            </a:pPr>
            <a:r>
              <a:rPr lang="he-IL" baseline="0" dirty="0" smtClean="0"/>
              <a:t>סה"כ תוצאות מאכזבות. למה?</a:t>
            </a:r>
          </a:p>
          <a:p>
            <a:pPr marL="628650" lvl="1" indent="-171450" algn="r" rtl="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06E4A63-F575-41D7-8D34-1E772E0E6F9B}" type="slidenum">
              <a:rPr lang="en-US" smtClean="0"/>
              <a:t>14</a:t>
            </a:fld>
            <a:endParaRPr lang="en-US"/>
          </a:p>
        </p:txBody>
      </p:sp>
    </p:spTree>
    <p:extLst>
      <p:ext uri="{BB962C8B-B14F-4D97-AF65-F5344CB8AC3E}">
        <p14:creationId xmlns:p14="http://schemas.microsoft.com/office/powerpoint/2010/main" val="2510078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התמודדות</a:t>
            </a:r>
            <a:r>
              <a:rPr lang="he-IL" baseline="0" dirty="0" smtClean="0"/>
              <a:t> עם </a:t>
            </a:r>
            <a:r>
              <a:rPr lang="he-IL" baseline="0" dirty="0" err="1" smtClean="0"/>
              <a:t>דאטהסט</a:t>
            </a:r>
            <a:r>
              <a:rPr lang="he-IL" baseline="0" dirty="0" smtClean="0"/>
              <a:t> לא מאוזן</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aseline="0" dirty="0" smtClean="0"/>
              <a:t>הבעיה – יש מעט מדי רשומות עם ה"</a:t>
            </a:r>
            <a:r>
              <a:rPr lang="en-US" baseline="0" dirty="0" smtClean="0"/>
              <a:t>Minority Class</a:t>
            </a:r>
            <a:r>
              <a:rPr lang="he-IL" baseline="0" dirty="0" smtClean="0"/>
              <a:t>" במקרה שלנו מטופלים עם שבץ, ולכן המודל לא מצליח ללמוד כמו שצריך את גבול ההחלטות.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aseline="0" dirty="0" smtClean="0"/>
              <a:t>אחת הדרכים הפופולריות לפתור את הבעיה היא לדגום ביתר את הדוגמאות של מטופלים עם שבץ.</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aseline="0" dirty="0" smtClean="0"/>
              <a:t>הדרך הפשוטה ביותר היא פשוט לדגום יותר מהדוגמאות הקיימות. במקום לדגום רשומה עם שבץ פעם אחת, נדגום אותה מספר פעמים בשביל להשוות את כמות הדוגמאות בין שבץ לחוסר שבץ. החיסרון פה הוא כמובן שדוגמים אותה רשומה כמה פעמים ולא מוסיפים שום מידע חדש למודל.</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aseline="0" dirty="0" err="1" smtClean="0"/>
              <a:t>הפיתרון</a:t>
            </a:r>
            <a:r>
              <a:rPr lang="he-IL" baseline="0" dirty="0" smtClean="0"/>
              <a:t> של </a:t>
            </a:r>
            <a:r>
              <a:rPr lang="en-US" baseline="0" dirty="0" smtClean="0"/>
              <a:t>SMOTE</a:t>
            </a:r>
            <a:r>
              <a:rPr lang="he-IL" baseline="0" dirty="0" smtClean="0"/>
              <a:t> הוא להמציא רשומות "</a:t>
            </a:r>
            <a:r>
              <a:rPr lang="he-IL" baseline="0" dirty="0" err="1" smtClean="0"/>
              <a:t>סינתזיות</a:t>
            </a:r>
            <a:r>
              <a:rPr lang="he-IL" baseline="0" dirty="0" smtClean="0"/>
              <a:t>". הסוד הוא ליצור דוגמאות דומות לדוגמאות הקיימות עם שבץ. הטכניקה יודעת ליצור דוגמאות חדשות שהן "הגיוניות" למודל.</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aseline="0" dirty="0" smtClean="0"/>
              <a:t>ספציפית, מסתכלים על כל רשומה </a:t>
            </a:r>
            <a:r>
              <a:rPr lang="he-IL" baseline="0" dirty="0" err="1" smtClean="0"/>
              <a:t>אמיתית</a:t>
            </a:r>
            <a:r>
              <a:rPr lang="he-IL" baseline="0" dirty="0" smtClean="0"/>
              <a:t>, מחפשים כמה שכנים קרובים אליה ויוצרים רשומה חדשה באקראי ביניהן. מדהים.</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aseline="0" dirty="0" smtClean="0"/>
              <a:t>חיסרון שכל הזמן חוזרים עליו בדוקומנטציה הוא שיוצרים דוגמאות חדשים בלי להתחשב ב-</a:t>
            </a:r>
            <a:r>
              <a:rPr lang="en-US" baseline="0" dirty="0" smtClean="0"/>
              <a:t>majority class</a:t>
            </a:r>
            <a:r>
              <a:rPr lang="he-IL" baseline="0" dirty="0" smtClean="0"/>
              <a:t> (מטופלים בלי שבץ). לא ראינו איך זה משפיע עלינו במקרה שלנו.</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aseline="0" dirty="0" smtClean="0"/>
              <a:t>ניסינו לשחק עם ההיפר-פרמטרים אבל דווקא השימוש </a:t>
            </a:r>
            <a:r>
              <a:rPr lang="he-IL" baseline="0" dirty="0" err="1" smtClean="0"/>
              <a:t>הדיפולטיבי</a:t>
            </a:r>
            <a:r>
              <a:rPr lang="he-IL" baseline="0" dirty="0" smtClean="0"/>
              <a:t> הניב לנו את התוצאות הטובות ביותר.</a:t>
            </a:r>
            <a:endParaRPr lang="he-IL" dirty="0" smtClean="0"/>
          </a:p>
        </p:txBody>
      </p:sp>
      <p:sp>
        <p:nvSpPr>
          <p:cNvPr id="4" name="Slide Number Placeholder 3"/>
          <p:cNvSpPr>
            <a:spLocks noGrp="1"/>
          </p:cNvSpPr>
          <p:nvPr>
            <p:ph type="sldNum" sz="quarter" idx="10"/>
          </p:nvPr>
        </p:nvSpPr>
        <p:spPr/>
        <p:txBody>
          <a:bodyPr/>
          <a:lstStyle/>
          <a:p>
            <a:fld id="{206E4A63-F575-41D7-8D34-1E772E0E6F9B}" type="slidenum">
              <a:rPr lang="en-US" smtClean="0"/>
              <a:t>15</a:t>
            </a:fld>
            <a:endParaRPr lang="en-US"/>
          </a:p>
        </p:txBody>
      </p:sp>
    </p:spTree>
    <p:extLst>
      <p:ext uri="{BB962C8B-B14F-4D97-AF65-F5344CB8AC3E}">
        <p14:creationId xmlns:p14="http://schemas.microsoft.com/office/powerpoint/2010/main" val="3604721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smtClean="0"/>
              <a:t>יישמנו</a:t>
            </a:r>
            <a:r>
              <a:rPr lang="he-IL" baseline="0" dirty="0" smtClean="0"/>
              <a:t> </a:t>
            </a:r>
            <a:r>
              <a:rPr lang="en-US" baseline="0" dirty="0" smtClean="0"/>
              <a:t>SMOTE</a:t>
            </a:r>
            <a:r>
              <a:rPr lang="he-IL" baseline="0" dirty="0" smtClean="0"/>
              <a:t> על הנתונים שלנו והרצנו את המודלים</a:t>
            </a:r>
          </a:p>
          <a:p>
            <a:pPr marL="171450" indent="-171450" algn="r" rtl="1">
              <a:buFont typeface="Arial" panose="020B0604020202020204" pitchFamily="34" charset="0"/>
              <a:buChar char="•"/>
            </a:pPr>
            <a:r>
              <a:rPr lang="he-IL" baseline="0" dirty="0" smtClean="0"/>
              <a:t>העברנו את המודלים גם דרך קרוס-</a:t>
            </a:r>
            <a:r>
              <a:rPr lang="he-IL" baseline="0" dirty="0" err="1" smtClean="0"/>
              <a:t>ואלידיישן</a:t>
            </a:r>
            <a:r>
              <a:rPr lang="he-IL" baseline="0" dirty="0" smtClean="0"/>
              <a:t> עם 10 </a:t>
            </a:r>
            <a:r>
              <a:rPr lang="en-US" baseline="0" dirty="0" smtClean="0"/>
              <a:t>folds</a:t>
            </a:r>
            <a:endParaRPr lang="he-IL" baseline="0" dirty="0" smtClean="0"/>
          </a:p>
          <a:p>
            <a:pPr marL="171450" indent="-171450" algn="r" rtl="1">
              <a:buFont typeface="Arial" panose="020B0604020202020204" pitchFamily="34" charset="0"/>
              <a:buChar char="•"/>
            </a:pPr>
            <a:r>
              <a:rPr lang="he-IL" baseline="0" dirty="0" smtClean="0"/>
              <a:t>התוצאות, כמצופה, השתפרו פלאים!</a:t>
            </a:r>
          </a:p>
          <a:p>
            <a:pPr marL="171450" indent="-171450" algn="r" rtl="1">
              <a:buFont typeface="Arial" panose="020B0604020202020204" pitchFamily="34" charset="0"/>
              <a:buChar char="•"/>
            </a:pPr>
            <a:r>
              <a:rPr lang="he-IL" baseline="0" dirty="0" smtClean="0"/>
              <a:t>המנצח שלנו ללא ספק הוא </a:t>
            </a:r>
            <a:r>
              <a:rPr lang="en-US" baseline="0" dirty="0" smtClean="0"/>
              <a:t>RANDOM FOREST</a:t>
            </a:r>
            <a:endParaRPr lang="he-IL" baseline="0" dirty="0" smtClean="0"/>
          </a:p>
          <a:p>
            <a:pPr marL="171450" indent="-171450" algn="r" rtl="1">
              <a:buFont typeface="Arial" panose="020B0604020202020204" pitchFamily="34" charset="0"/>
              <a:buChar char="•"/>
            </a:pPr>
            <a:r>
              <a:rPr lang="he-IL" baseline="0" dirty="0" smtClean="0"/>
              <a:t>אבל האם אנחנו יכולים להגיע לתוצאות אפילו טובות יותר?</a:t>
            </a:r>
          </a:p>
        </p:txBody>
      </p:sp>
      <p:sp>
        <p:nvSpPr>
          <p:cNvPr id="4" name="Slide Number Placeholder 3"/>
          <p:cNvSpPr>
            <a:spLocks noGrp="1"/>
          </p:cNvSpPr>
          <p:nvPr>
            <p:ph type="sldNum" sz="quarter" idx="10"/>
          </p:nvPr>
        </p:nvSpPr>
        <p:spPr/>
        <p:txBody>
          <a:bodyPr/>
          <a:lstStyle/>
          <a:p>
            <a:fld id="{206E4A63-F575-41D7-8D34-1E772E0E6F9B}" type="slidenum">
              <a:rPr lang="en-US" smtClean="0"/>
              <a:t>16</a:t>
            </a:fld>
            <a:endParaRPr lang="en-US"/>
          </a:p>
        </p:txBody>
      </p:sp>
    </p:spTree>
    <p:extLst>
      <p:ext uri="{BB962C8B-B14F-4D97-AF65-F5344CB8AC3E}">
        <p14:creationId xmlns:p14="http://schemas.microsoft.com/office/powerpoint/2010/main" val="300081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smtClean="0"/>
              <a:t>לקחנו את מודל</a:t>
            </a:r>
            <a:r>
              <a:rPr lang="he-IL" baseline="0" dirty="0" smtClean="0"/>
              <a:t> ה-</a:t>
            </a:r>
            <a:r>
              <a:rPr lang="en-US" baseline="0" dirty="0" smtClean="0"/>
              <a:t>Random Forest</a:t>
            </a:r>
            <a:r>
              <a:rPr lang="he-IL" baseline="0" dirty="0" smtClean="0"/>
              <a:t> והחלטנו להשתמש ב-</a:t>
            </a:r>
            <a:r>
              <a:rPr lang="en-US" baseline="0" dirty="0" smtClean="0"/>
              <a:t>Grid Search</a:t>
            </a:r>
            <a:r>
              <a:rPr lang="he-IL" baseline="0" dirty="0" smtClean="0"/>
              <a:t> עם קרוס </a:t>
            </a:r>
            <a:r>
              <a:rPr lang="he-IL" baseline="0" dirty="0" err="1" smtClean="0"/>
              <a:t>ויאלידיישן</a:t>
            </a:r>
            <a:r>
              <a:rPr lang="he-IL" baseline="0" dirty="0" smtClean="0"/>
              <a:t> בשביל למצוא את ההיפר-פרמטרים הטובים ביותר.</a:t>
            </a:r>
          </a:p>
          <a:p>
            <a:pPr marL="171450" indent="-171450" algn="r" rtl="1">
              <a:buFont typeface="Arial" panose="020B0604020202020204" pitchFamily="34" charset="0"/>
              <a:buChar char="•"/>
            </a:pPr>
            <a:r>
              <a:rPr lang="he-IL" baseline="0" dirty="0" smtClean="0"/>
              <a:t>יצרנו גריד  שישנה ארבעה היפר-פרמטרים עליהם נרוץ: מספר העצים, מספר הפיצ'רים </a:t>
            </a:r>
            <a:r>
              <a:rPr lang="he-IL" baseline="0" dirty="0" err="1" smtClean="0"/>
              <a:t>המקסימלים</a:t>
            </a:r>
            <a:r>
              <a:rPr lang="he-IL" baseline="0" dirty="0" smtClean="0"/>
              <a:t> במודל, האם להשתמש בכל השורות או לא, ומספר הדוגמאות המינימלי הנדרש לפיצול עלה.</a:t>
            </a:r>
          </a:p>
          <a:p>
            <a:pPr marL="171450" indent="-171450" algn="r" rtl="1">
              <a:buFont typeface="Arial" panose="020B0604020202020204" pitchFamily="34" charset="0"/>
              <a:buChar char="•"/>
            </a:pPr>
            <a:r>
              <a:rPr lang="he-IL" baseline="0" dirty="0" smtClean="0"/>
              <a:t>מה לדעתכם התוצאות????? תופים בבקשה!!!!!!!!</a:t>
            </a:r>
          </a:p>
          <a:p>
            <a:pPr marL="171450" indent="-171450" algn="r" rtl="1">
              <a:buFont typeface="Arial" panose="020B0604020202020204" pitchFamily="34" charset="0"/>
              <a:buChar char="•"/>
            </a:pPr>
            <a:r>
              <a:rPr lang="en-US" baseline="0" dirty="0" smtClean="0"/>
              <a:t>RECALL</a:t>
            </a:r>
            <a:r>
              <a:rPr lang="he-IL" baseline="0" dirty="0" smtClean="0"/>
              <a:t> של 0.952 ו</a:t>
            </a:r>
            <a:r>
              <a:rPr lang="en-US" baseline="0" dirty="0" smtClean="0"/>
              <a:t>ACCURACY </a:t>
            </a:r>
            <a:r>
              <a:rPr lang="he-IL" baseline="0" dirty="0" smtClean="0"/>
              <a:t> של 0.963</a:t>
            </a:r>
          </a:p>
          <a:p>
            <a:pPr marL="171450" indent="-171450" algn="r" rtl="1">
              <a:buFont typeface="Arial" panose="020B0604020202020204" pitchFamily="34" charset="0"/>
              <a:buChar char="•"/>
            </a:pPr>
            <a:r>
              <a:rPr lang="he-IL" baseline="0" dirty="0" smtClean="0"/>
              <a:t>ניצחון מוחץ!</a:t>
            </a:r>
            <a:r>
              <a:rPr lang="en-US" baseline="0" dirty="0" smtClean="0"/>
              <a:t> </a:t>
            </a:r>
            <a:r>
              <a:rPr lang="he-IL" baseline="0" dirty="0" smtClean="0"/>
              <a:t>סיבה למסיבה!</a:t>
            </a:r>
          </a:p>
          <a:p>
            <a:pPr algn="r" rtl="1"/>
            <a:endParaRPr lang="en-US" dirty="0"/>
          </a:p>
        </p:txBody>
      </p:sp>
      <p:sp>
        <p:nvSpPr>
          <p:cNvPr id="4" name="Slide Number Placeholder 3"/>
          <p:cNvSpPr>
            <a:spLocks noGrp="1"/>
          </p:cNvSpPr>
          <p:nvPr>
            <p:ph type="sldNum" sz="quarter" idx="10"/>
          </p:nvPr>
        </p:nvSpPr>
        <p:spPr/>
        <p:txBody>
          <a:bodyPr/>
          <a:lstStyle/>
          <a:p>
            <a:fld id="{206E4A63-F575-41D7-8D34-1E772E0E6F9B}" type="slidenum">
              <a:rPr lang="en-US" smtClean="0"/>
              <a:t>17</a:t>
            </a:fld>
            <a:endParaRPr lang="en-US"/>
          </a:p>
        </p:txBody>
      </p:sp>
    </p:spTree>
    <p:extLst>
      <p:ext uri="{BB962C8B-B14F-4D97-AF65-F5344CB8AC3E}">
        <p14:creationId xmlns:p14="http://schemas.microsoft.com/office/powerpoint/2010/main" val="3742468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מסקנות</a:t>
            </a:r>
          </a:p>
          <a:p>
            <a:pPr marL="171450" indent="-171450" algn="r" rtl="1">
              <a:buFont typeface="Arial" panose="020B0604020202020204" pitchFamily="34" charset="0"/>
              <a:buChar char="•"/>
            </a:pPr>
            <a:r>
              <a:rPr lang="he-IL" baseline="0" dirty="0" smtClean="0"/>
              <a:t>חוויה אדירה. כיף גדול, למדנו הרבה, היינו חדורי מטרה.</a:t>
            </a:r>
          </a:p>
          <a:p>
            <a:pPr marL="171450" indent="-171450" algn="r" rtl="1">
              <a:buFont typeface="Arial" panose="020B0604020202020204" pitchFamily="34" charset="0"/>
              <a:buChar char="•"/>
            </a:pPr>
            <a:r>
              <a:rPr lang="he-IL" baseline="0" dirty="0" smtClean="0"/>
              <a:t>דברים לשים לב אליהם:</a:t>
            </a:r>
          </a:p>
          <a:p>
            <a:pPr marL="628650" lvl="1" indent="-171450" algn="r" rtl="1">
              <a:buFont typeface="Arial" panose="020B0604020202020204" pitchFamily="34" charset="0"/>
              <a:buChar char="•"/>
            </a:pPr>
            <a:r>
              <a:rPr lang="he-IL" baseline="0" dirty="0" smtClean="0"/>
              <a:t>סדר פעולות שגוי - אנחנו עשינו </a:t>
            </a:r>
            <a:r>
              <a:rPr lang="en-US" baseline="0" dirty="0" smtClean="0"/>
              <a:t>Split</a:t>
            </a:r>
            <a:r>
              <a:rPr lang="he-IL" baseline="0" dirty="0" smtClean="0"/>
              <a:t> לנתונים ואז הרצנו </a:t>
            </a:r>
            <a:r>
              <a:rPr lang="en-US" baseline="0" dirty="0" smtClean="0"/>
              <a:t>SMOTE</a:t>
            </a:r>
            <a:r>
              <a:rPr lang="he-IL" baseline="0" dirty="0" smtClean="0"/>
              <a:t>. קיבלנו תוצאות מוזרות ולכל חלק היו דוגמאות שונות.</a:t>
            </a:r>
          </a:p>
          <a:p>
            <a:pPr marL="628650" lvl="1" indent="-171450" algn="r" rtl="1">
              <a:buFont typeface="Arial" panose="020B0604020202020204" pitchFamily="34" charset="0"/>
              <a:buChar char="•"/>
            </a:pPr>
            <a:r>
              <a:rPr lang="he-IL" baseline="0" dirty="0" smtClean="0"/>
              <a:t>הגבלת אוכלוסיית המודל שלנו – עשינו הרבה </a:t>
            </a:r>
            <a:r>
              <a:rPr lang="en-US" baseline="0" dirty="0" smtClean="0"/>
              <a:t>EDA</a:t>
            </a:r>
            <a:r>
              <a:rPr lang="he-IL" baseline="0" dirty="0" smtClean="0"/>
              <a:t> ובעצם הרצנו את המודל שלנו על </a:t>
            </a:r>
            <a:r>
              <a:rPr lang="he-IL" baseline="0" dirty="0" err="1" smtClean="0"/>
              <a:t>אוכלוסיה</a:t>
            </a:r>
            <a:r>
              <a:rPr lang="he-IL" baseline="0" dirty="0" smtClean="0"/>
              <a:t> "נקייה" מאוד. משתמע מכך שהמודל שלנו עובד מצוין על... </a:t>
            </a:r>
            <a:r>
              <a:rPr lang="he-IL" baseline="0" dirty="0" err="1" smtClean="0"/>
              <a:t>אוכלוסיה</a:t>
            </a:r>
            <a:r>
              <a:rPr lang="he-IL" baseline="0" dirty="0" smtClean="0"/>
              <a:t> "נקייה מאוד"!</a:t>
            </a:r>
            <a:r>
              <a:rPr lang="en-US" baseline="0" dirty="0" smtClean="0"/>
              <a:t/>
            </a:r>
            <a:br>
              <a:rPr lang="en-US" baseline="0" dirty="0" smtClean="0"/>
            </a:br>
            <a:r>
              <a:rPr lang="he-IL" baseline="0" dirty="0" smtClean="0"/>
              <a:t>בעולם </a:t>
            </a:r>
            <a:r>
              <a:rPr lang="he-IL" baseline="0" dirty="0" err="1" smtClean="0"/>
              <a:t>האמיתי</a:t>
            </a:r>
            <a:r>
              <a:rPr lang="he-IL" baseline="0" dirty="0" smtClean="0"/>
              <a:t> יש חריגים, </a:t>
            </a:r>
            <a:r>
              <a:rPr lang="en-US" baseline="0" dirty="0" smtClean="0"/>
              <a:t>outlier</a:t>
            </a:r>
            <a:r>
              <a:rPr lang="he-IL" baseline="0" dirty="0" smtClean="0"/>
              <a:t>ים, ולכן אנחנו צריכים לזכור שהמודל שלנו אינו "מותאם" </a:t>
            </a:r>
            <a:r>
              <a:rPr lang="he-IL" baseline="0" dirty="0" err="1" smtClean="0"/>
              <a:t>לאוכלוסיה</a:t>
            </a:r>
            <a:r>
              <a:rPr lang="he-IL" baseline="0" dirty="0" smtClean="0"/>
              <a:t> הכללית.</a:t>
            </a:r>
          </a:p>
          <a:p>
            <a:pPr marL="171450" lvl="0" indent="-171450" algn="r" rtl="1">
              <a:buFont typeface="Arial" panose="020B0604020202020204" pitchFamily="34" charset="0"/>
              <a:buChar char="•"/>
            </a:pPr>
            <a:r>
              <a:rPr lang="he-IL" baseline="0" dirty="0" smtClean="0"/>
              <a:t>מה בהמשך?</a:t>
            </a:r>
          </a:p>
          <a:p>
            <a:pPr marL="628650" lvl="1" indent="-171450" algn="r" rtl="1">
              <a:buFont typeface="Arial" panose="020B0604020202020204" pitchFamily="34" charset="0"/>
              <a:buChar char="•"/>
            </a:pPr>
            <a:r>
              <a:rPr lang="he-IL" baseline="0" dirty="0" smtClean="0"/>
              <a:t>אם היינו רוצים לצאת ממישהו הקלסיפיקציה, ולשנות את השאלה כך שתהיה מורכבת אפילו יותר, היינו מנסים לחזות מדד-זמן תיאורטי "מתי מטופל יקבל שבץ, אם בכלל"</a:t>
            </a:r>
            <a:r>
              <a:rPr lang="en-US" baseline="0" dirty="0" smtClean="0"/>
              <a:t> </a:t>
            </a:r>
            <a:r>
              <a:rPr lang="he-IL" baseline="0" dirty="0" smtClean="0"/>
              <a:t>לאחר שמתקבל המידע עליו.</a:t>
            </a:r>
          </a:p>
        </p:txBody>
      </p:sp>
      <p:sp>
        <p:nvSpPr>
          <p:cNvPr id="4" name="Slide Number Placeholder 3"/>
          <p:cNvSpPr>
            <a:spLocks noGrp="1"/>
          </p:cNvSpPr>
          <p:nvPr>
            <p:ph type="sldNum" sz="quarter" idx="10"/>
          </p:nvPr>
        </p:nvSpPr>
        <p:spPr/>
        <p:txBody>
          <a:bodyPr/>
          <a:lstStyle/>
          <a:p>
            <a:fld id="{206E4A63-F575-41D7-8D34-1E772E0E6F9B}" type="slidenum">
              <a:rPr lang="en-US" smtClean="0"/>
              <a:t>18</a:t>
            </a:fld>
            <a:endParaRPr lang="en-US"/>
          </a:p>
        </p:txBody>
      </p:sp>
    </p:spTree>
    <p:extLst>
      <p:ext uri="{BB962C8B-B14F-4D97-AF65-F5344CB8AC3E}">
        <p14:creationId xmlns:p14="http://schemas.microsoft.com/office/powerpoint/2010/main" val="170525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smtClean="0"/>
              <a:t>בואו נדבר קצת</a:t>
            </a:r>
            <a:r>
              <a:rPr lang="he-IL" baseline="0" dirty="0" smtClean="0"/>
              <a:t> על </a:t>
            </a:r>
            <a:r>
              <a:rPr lang="he-IL" baseline="0" dirty="0" err="1" smtClean="0"/>
              <a:t>הדאטהסט</a:t>
            </a:r>
            <a:r>
              <a:rPr lang="he-IL" baseline="0" dirty="0" smtClean="0"/>
              <a:t> שלנו:</a:t>
            </a:r>
            <a:endParaRPr lang="he-IL" dirty="0" smtClean="0"/>
          </a:p>
          <a:p>
            <a:pPr marL="171450" indent="-171450" algn="r" rtl="1">
              <a:buFont typeface="Arial" panose="020B0604020202020204" pitchFamily="34" charset="0"/>
              <a:buChar char="•"/>
            </a:pPr>
            <a:r>
              <a:rPr lang="he-IL" dirty="0" smtClean="0"/>
              <a:t>לפי </a:t>
            </a:r>
            <a:r>
              <a:rPr lang="he-IL" dirty="0"/>
              <a:t>ה-</a:t>
            </a:r>
            <a:r>
              <a:rPr lang="en-US" dirty="0"/>
              <a:t>WHO</a:t>
            </a:r>
            <a:r>
              <a:rPr lang="he-IL" dirty="0"/>
              <a:t>, שבץ הוא הגורם מספר 2 למוות. ב-2019 ו-2020 מתו בערך שישה </a:t>
            </a:r>
            <a:r>
              <a:rPr lang="he-IL" dirty="0" err="1"/>
              <a:t>מליון</a:t>
            </a:r>
            <a:r>
              <a:rPr lang="he-IL" dirty="0"/>
              <a:t> אנשים בכל העולם, בכל שנה.</a:t>
            </a:r>
          </a:p>
          <a:p>
            <a:pPr marL="171450" indent="-171450" algn="r" rtl="1">
              <a:buFont typeface="Arial" panose="020B0604020202020204" pitchFamily="34" charset="0"/>
              <a:buChar char="•"/>
            </a:pPr>
            <a:r>
              <a:rPr lang="he-IL" dirty="0"/>
              <a:t>מטרת </a:t>
            </a:r>
            <a:r>
              <a:rPr lang="he-IL" dirty="0" err="1"/>
              <a:t>הדאטהסט</a:t>
            </a:r>
            <a:r>
              <a:rPr lang="he-IL" dirty="0"/>
              <a:t> שלנו היא לחזות האם מטופל יקבל שבץ בהתבסס על מגוון נתונים כמו מין, גיל, ורמת סוכר בדם. כל רשומה מייצגת מידע רלוונטי </a:t>
            </a:r>
            <a:r>
              <a:rPr lang="he-IL" dirty="0" smtClean="0"/>
              <a:t>למטופל </a:t>
            </a:r>
            <a:r>
              <a:rPr lang="he-IL" dirty="0"/>
              <a:t>בודד.</a:t>
            </a:r>
            <a:endParaRPr lang="en-US" dirty="0"/>
          </a:p>
        </p:txBody>
      </p:sp>
      <p:sp>
        <p:nvSpPr>
          <p:cNvPr id="4" name="Slide Number Placeholder 3"/>
          <p:cNvSpPr>
            <a:spLocks noGrp="1"/>
          </p:cNvSpPr>
          <p:nvPr>
            <p:ph type="sldNum" sz="quarter" idx="5"/>
          </p:nvPr>
        </p:nvSpPr>
        <p:spPr/>
        <p:txBody>
          <a:bodyPr/>
          <a:lstStyle/>
          <a:p>
            <a:fld id="{206E4A63-F575-41D7-8D34-1E772E0E6F9B}" type="slidenum">
              <a:rPr lang="en-US" smtClean="0"/>
              <a:t>3</a:t>
            </a:fld>
            <a:endParaRPr lang="en-US"/>
          </a:p>
        </p:txBody>
      </p:sp>
    </p:spTree>
    <p:extLst>
      <p:ext uri="{BB962C8B-B14F-4D97-AF65-F5344CB8AC3E}">
        <p14:creationId xmlns:p14="http://schemas.microsoft.com/office/powerpoint/2010/main" val="3859172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מתחילים </a:t>
            </a:r>
            <a:r>
              <a:rPr lang="en-US" dirty="0"/>
              <a:t>EDA</a:t>
            </a:r>
            <a:r>
              <a:rPr lang="he-IL" dirty="0"/>
              <a:t>!</a:t>
            </a:r>
          </a:p>
          <a:p>
            <a:pPr marL="171450" indent="-171450" algn="r" rtl="1">
              <a:buFont typeface="Arial" panose="020B0604020202020204" pitchFamily="34" charset="0"/>
              <a:buChar char="•"/>
            </a:pPr>
            <a:r>
              <a:rPr lang="he-IL" dirty="0"/>
              <a:t>חייבים להבין את הדאטה כדי לנתח ולחזות אותו. רצינו לוודא שאנחנו מבינים לעומק את הנתונים שלנו.</a:t>
            </a:r>
          </a:p>
          <a:p>
            <a:pPr marL="171450" indent="-171450" algn="r" rtl="1">
              <a:buFont typeface="Arial" panose="020B0604020202020204" pitchFamily="34" charset="0"/>
              <a:buChar char="•"/>
            </a:pPr>
            <a:r>
              <a:rPr lang="he-IL" dirty="0"/>
              <a:t>בילינו הרבה זמן בניסיון להבין את הדאטה:</a:t>
            </a:r>
          </a:p>
          <a:p>
            <a:pPr marL="628650" lvl="1" indent="-171450" algn="r" rtl="1">
              <a:buFont typeface="Arial" panose="020B0604020202020204" pitchFamily="34" charset="0"/>
              <a:buChar char="•"/>
            </a:pPr>
            <a:r>
              <a:rPr lang="he-IL" dirty="0"/>
              <a:t>התייעצנו עם גורמים מקצועיים בעולם הרפואה +</a:t>
            </a:r>
            <a:r>
              <a:rPr lang="en-US" dirty="0"/>
              <a:t> </a:t>
            </a:r>
            <a:r>
              <a:rPr lang="he-IL" dirty="0"/>
              <a:t>רופאים</a:t>
            </a:r>
          </a:p>
          <a:p>
            <a:pPr marL="628650" lvl="1" indent="-171450" algn="r" rtl="1">
              <a:buFont typeface="Arial" panose="020B0604020202020204" pitchFamily="34" charset="0"/>
              <a:buChar char="•"/>
            </a:pPr>
            <a:r>
              <a:rPr lang="he-IL" dirty="0"/>
              <a:t>בדקנו וחקרנו כל מיני מושגים רפואיים והגדרות, חיפשנו יחידות מידה ומדדים שונים</a:t>
            </a:r>
          </a:p>
          <a:p>
            <a:pPr marL="628650" lvl="1" indent="-171450" algn="r" rtl="1">
              <a:buFont typeface="Arial" panose="020B0604020202020204" pitchFamily="34" charset="0"/>
              <a:buChar char="•"/>
            </a:pPr>
            <a:r>
              <a:rPr lang="he-IL" dirty="0"/>
              <a:t>ככל שההבנה שלנו של הדאטה השתפרה, כך גם צצו לנו יותר שאלות. לחלקן מצאנו מענה, ולחלק לא.</a:t>
            </a:r>
          </a:p>
          <a:p>
            <a:pPr marL="628650" lvl="1" indent="-171450" algn="r" rtl="1">
              <a:buFont typeface="Arial" panose="020B0604020202020204" pitchFamily="34" charset="0"/>
              <a:buChar char="•"/>
            </a:pPr>
            <a:r>
              <a:rPr lang="he-IL" dirty="0"/>
              <a:t>סה"כ חוויה מלמדת ומעשירה מאוד</a:t>
            </a:r>
          </a:p>
        </p:txBody>
      </p:sp>
      <p:sp>
        <p:nvSpPr>
          <p:cNvPr id="4" name="Slide Number Placeholder 3"/>
          <p:cNvSpPr>
            <a:spLocks noGrp="1"/>
          </p:cNvSpPr>
          <p:nvPr>
            <p:ph type="sldNum" sz="quarter" idx="5"/>
          </p:nvPr>
        </p:nvSpPr>
        <p:spPr/>
        <p:txBody>
          <a:bodyPr/>
          <a:lstStyle/>
          <a:p>
            <a:fld id="{206E4A63-F575-41D7-8D34-1E772E0E6F9B}" type="slidenum">
              <a:rPr lang="en-US" smtClean="0"/>
              <a:t>4</a:t>
            </a:fld>
            <a:endParaRPr lang="en-US"/>
          </a:p>
        </p:txBody>
      </p:sp>
    </p:spTree>
    <p:extLst>
      <p:ext uri="{BB962C8B-B14F-4D97-AF65-F5344CB8AC3E}">
        <p14:creationId xmlns:p14="http://schemas.microsoft.com/office/powerpoint/2010/main" val="16352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smtClean="0"/>
              <a:t>איך נראה </a:t>
            </a:r>
            <a:r>
              <a:rPr lang="he-IL" dirty="0" err="1" smtClean="0"/>
              <a:t>הדאטהסט</a:t>
            </a:r>
            <a:r>
              <a:rPr lang="he-IL" dirty="0" smtClean="0"/>
              <a:t> עצמו?</a:t>
            </a:r>
          </a:p>
          <a:p>
            <a:pPr marL="171450" indent="-171450" algn="r" rtl="1">
              <a:buFont typeface="Arial" panose="020B0604020202020204" pitchFamily="34" charset="0"/>
              <a:buChar char="•"/>
            </a:pPr>
            <a:r>
              <a:rPr lang="he-IL" dirty="0" err="1" smtClean="0"/>
              <a:t>הדאטהסט</a:t>
            </a:r>
            <a:r>
              <a:rPr lang="he-IL" dirty="0" smtClean="0"/>
              <a:t> </a:t>
            </a:r>
            <a:r>
              <a:rPr lang="he-IL" dirty="0"/>
              <a:t>המקורי שלנו כלל 5,110 שורות ו-12 עמודות שונות.</a:t>
            </a:r>
          </a:p>
          <a:p>
            <a:pPr marL="171450" indent="-171450" algn="r" rtl="1">
              <a:buFont typeface="Arial" panose="020B0604020202020204" pitchFamily="34" charset="0"/>
              <a:buChar char="•"/>
            </a:pPr>
            <a:r>
              <a:rPr lang="he-IL" dirty="0"/>
              <a:t>מבחינת העמודות, חילקנו לשני קבוצות שונות. הראשונה היא עמודות "רגילות" ועוסקת במגוון נתונים כמו...</a:t>
            </a:r>
            <a:endParaRPr lang="en-US" dirty="0"/>
          </a:p>
        </p:txBody>
      </p:sp>
      <p:sp>
        <p:nvSpPr>
          <p:cNvPr id="4" name="Slide Number Placeholder 3"/>
          <p:cNvSpPr>
            <a:spLocks noGrp="1"/>
          </p:cNvSpPr>
          <p:nvPr>
            <p:ph type="sldNum" sz="quarter" idx="5"/>
          </p:nvPr>
        </p:nvSpPr>
        <p:spPr/>
        <p:txBody>
          <a:bodyPr/>
          <a:lstStyle/>
          <a:p>
            <a:fld id="{206E4A63-F575-41D7-8D34-1E772E0E6F9B}" type="slidenum">
              <a:rPr lang="en-US" smtClean="0"/>
              <a:t>5</a:t>
            </a:fld>
            <a:endParaRPr lang="en-US"/>
          </a:p>
        </p:txBody>
      </p:sp>
    </p:spTree>
    <p:extLst>
      <p:ext uri="{BB962C8B-B14F-4D97-AF65-F5344CB8AC3E}">
        <p14:creationId xmlns:p14="http://schemas.microsoft.com/office/powerpoint/2010/main" val="306847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הקבוצה </a:t>
            </a:r>
            <a:r>
              <a:rPr lang="he-IL" dirty="0" err="1"/>
              <a:t>השניה</a:t>
            </a:r>
            <a:r>
              <a:rPr lang="he-IL" dirty="0"/>
              <a:t> היא עמודות עם מידע רפואי כלשהו. </a:t>
            </a:r>
          </a:p>
          <a:p>
            <a:pPr marL="171450" indent="-171450" algn="r" rtl="1">
              <a:buFont typeface="Arial" panose="020B0604020202020204" pitchFamily="34" charset="0"/>
              <a:buChar char="•"/>
            </a:pPr>
            <a:r>
              <a:rPr lang="he-IL" dirty="0" err="1"/>
              <a:t>היפרטנשן</a:t>
            </a:r>
            <a:r>
              <a:rPr lang="he-IL" dirty="0"/>
              <a:t> = לחץ דם </a:t>
            </a:r>
            <a:r>
              <a:rPr lang="he-IL" dirty="0" smtClean="0"/>
              <a:t>גבוה</a:t>
            </a:r>
          </a:p>
          <a:p>
            <a:pPr marL="171450" indent="-171450" algn="r" rtl="1">
              <a:buFont typeface="Arial" panose="020B0604020202020204" pitchFamily="34" charset="0"/>
              <a:buChar char="•"/>
            </a:pPr>
            <a:r>
              <a:rPr lang="he-IL" dirty="0" smtClean="0"/>
              <a:t>מחלות</a:t>
            </a:r>
            <a:r>
              <a:rPr lang="he-IL" baseline="0" dirty="0" smtClean="0"/>
              <a:t> לב – שדה בינארי ודי כללי.</a:t>
            </a:r>
          </a:p>
          <a:p>
            <a:pPr marL="171450" indent="-171450" algn="r" rtl="1">
              <a:buFont typeface="Arial" panose="020B0604020202020204" pitchFamily="34" charset="0"/>
              <a:buChar char="•"/>
            </a:pPr>
            <a:r>
              <a:rPr lang="he-IL" baseline="0" dirty="0" smtClean="0"/>
              <a:t>רמת סוכר ממוצעת בדם, יחידת מידה היא "מיליגרם פר דציליטר". מתחת ל-140 זה טוב, עד 200 זה טרום-סכרת ומעל 200 זה מוגדר </a:t>
            </a:r>
            <a:r>
              <a:rPr lang="he-IL" baseline="0" dirty="0" err="1" smtClean="0"/>
              <a:t>כסכרת</a:t>
            </a:r>
            <a:endParaRPr lang="he-IL" dirty="0"/>
          </a:p>
          <a:p>
            <a:pPr marL="171450" indent="-171450" algn="r" rtl="1">
              <a:buFont typeface="Arial" panose="020B0604020202020204" pitchFamily="34" charset="0"/>
              <a:buChar char="•"/>
            </a:pPr>
            <a:r>
              <a:rPr lang="en-US" dirty="0"/>
              <a:t>BMI</a:t>
            </a:r>
            <a:r>
              <a:rPr lang="he-IL" dirty="0"/>
              <a:t> </a:t>
            </a:r>
            <a:r>
              <a:rPr lang="he-IL" dirty="0" smtClean="0"/>
              <a:t>– </a:t>
            </a:r>
            <a:r>
              <a:rPr lang="en-US" dirty="0" smtClean="0"/>
              <a:t>Body Mass Index</a:t>
            </a:r>
            <a:r>
              <a:rPr lang="he-IL" dirty="0" smtClean="0"/>
              <a:t> - מחושב </a:t>
            </a:r>
            <a:r>
              <a:rPr lang="he-IL" dirty="0"/>
              <a:t>כמשקל בק"ג חלקי הגובה במטרים בריבוע</a:t>
            </a:r>
            <a:endParaRPr lang="en-US" dirty="0"/>
          </a:p>
          <a:p>
            <a:pPr marL="628650" lvl="1" indent="-171450" algn="r" rtl="1">
              <a:buFont typeface="Arial" panose="020B0604020202020204" pitchFamily="34" charset="0"/>
              <a:buChar char="•"/>
            </a:pPr>
            <a:r>
              <a:rPr lang="he-IL" dirty="0"/>
              <a:t>הרבה אנשים טוענים שמדד ה-</a:t>
            </a:r>
            <a:r>
              <a:rPr lang="en-US" dirty="0"/>
              <a:t>BMI</a:t>
            </a:r>
            <a:r>
              <a:rPr lang="he-IL" dirty="0"/>
              <a:t> אינו מושלם מכיוון שאינו מתחשב באחוזי שומן, כך שגם אנשים מאוד בריאים בעלי מסת שריר גבוהה הם בעלי </a:t>
            </a:r>
            <a:r>
              <a:rPr lang="en-US" dirty="0"/>
              <a:t>BMI</a:t>
            </a:r>
            <a:r>
              <a:rPr lang="he-IL" dirty="0"/>
              <a:t> גבוה, אבל זה לא היה העיקר בפרויקט שלנו וכמובן שזה נתון שיש לנו, ולכן נשתמש בו.</a:t>
            </a:r>
          </a:p>
          <a:p>
            <a:pPr marL="171450" lvl="0" indent="-171450" algn="r" rtl="1">
              <a:buFont typeface="Arial" panose="020B0604020202020204" pitchFamily="34" charset="0"/>
              <a:buChar char="•"/>
            </a:pPr>
            <a:r>
              <a:rPr lang="he-IL" dirty="0"/>
              <a:t>בסופו של דבר התחזית שלנו היא בינארית, 0 או 1 אם היה שבץ או לא היה שבץ.</a:t>
            </a:r>
          </a:p>
        </p:txBody>
      </p:sp>
      <p:sp>
        <p:nvSpPr>
          <p:cNvPr id="4" name="Slide Number Placeholder 3"/>
          <p:cNvSpPr>
            <a:spLocks noGrp="1"/>
          </p:cNvSpPr>
          <p:nvPr>
            <p:ph type="sldNum" sz="quarter" idx="5"/>
          </p:nvPr>
        </p:nvSpPr>
        <p:spPr/>
        <p:txBody>
          <a:bodyPr/>
          <a:lstStyle/>
          <a:p>
            <a:fld id="{206E4A63-F575-41D7-8D34-1E772E0E6F9B}" type="slidenum">
              <a:rPr lang="en-US" smtClean="0"/>
              <a:t>6</a:t>
            </a:fld>
            <a:endParaRPr lang="en-US"/>
          </a:p>
        </p:txBody>
      </p:sp>
    </p:spTree>
    <p:extLst>
      <p:ext uri="{BB962C8B-B14F-4D97-AF65-F5344CB8AC3E}">
        <p14:creationId xmlns:p14="http://schemas.microsoft.com/office/powerpoint/2010/main" val="39319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היה</a:t>
            </a:r>
            <a:r>
              <a:rPr lang="he-IL" baseline="0" dirty="0" smtClean="0"/>
              <a:t> חשוב לנו לראות מה הפיזור\ התפלגות </a:t>
            </a:r>
            <a:r>
              <a:rPr lang="he-IL" baseline="0" dirty="0" err="1" smtClean="0"/>
              <a:t>הדאטה</a:t>
            </a:r>
            <a:r>
              <a:rPr lang="he-IL" baseline="0" dirty="0" smtClean="0"/>
              <a:t> על פני המשתנים השונים.</a:t>
            </a:r>
          </a:p>
          <a:p>
            <a:pPr marL="171450" indent="-171450" algn="r" rtl="1">
              <a:buFont typeface="Arial" panose="020B0604020202020204" pitchFamily="34" charset="0"/>
              <a:buChar char="•"/>
            </a:pPr>
            <a:r>
              <a:rPr lang="en-US" baseline="0" dirty="0" smtClean="0"/>
              <a:t>BMI</a:t>
            </a:r>
            <a:r>
              <a:rPr lang="he-IL" baseline="0" dirty="0" smtClean="0"/>
              <a:t> - התפלגות די נורמלית, זנב קטן ימינה</a:t>
            </a:r>
          </a:p>
          <a:p>
            <a:pPr marL="171450" indent="-171450" algn="r" rtl="1">
              <a:buFont typeface="Arial" panose="020B0604020202020204" pitchFamily="34" charset="0"/>
              <a:buChar char="•"/>
            </a:pPr>
            <a:r>
              <a:rPr lang="en-US" baseline="0" dirty="0" smtClean="0"/>
              <a:t>AGE</a:t>
            </a:r>
            <a:r>
              <a:rPr lang="he-IL" baseline="0" dirty="0" smtClean="0"/>
              <a:t> – התפלגות די אחידה, מגוון דוגמאות מכל הגילאים</a:t>
            </a:r>
          </a:p>
          <a:p>
            <a:pPr marL="171450" indent="-171450" algn="r" rtl="1">
              <a:buFont typeface="Arial" panose="020B0604020202020204" pitchFamily="34" charset="0"/>
              <a:buChar char="•"/>
            </a:pPr>
            <a:r>
              <a:rPr lang="en-US" baseline="0" dirty="0" smtClean="0"/>
              <a:t>AGL</a:t>
            </a:r>
            <a:r>
              <a:rPr lang="he-IL" baseline="0" dirty="0" smtClean="0"/>
              <a:t> – הרבה ערכים בריאים, מעט ערכים של סכרת</a:t>
            </a:r>
            <a:endParaRPr lang="en-US" dirty="0"/>
          </a:p>
        </p:txBody>
      </p:sp>
      <p:sp>
        <p:nvSpPr>
          <p:cNvPr id="4" name="Slide Number Placeholder 3"/>
          <p:cNvSpPr>
            <a:spLocks noGrp="1"/>
          </p:cNvSpPr>
          <p:nvPr>
            <p:ph type="sldNum" sz="quarter" idx="10"/>
          </p:nvPr>
        </p:nvSpPr>
        <p:spPr/>
        <p:txBody>
          <a:bodyPr/>
          <a:lstStyle/>
          <a:p>
            <a:fld id="{206E4A63-F575-41D7-8D34-1E772E0E6F9B}" type="slidenum">
              <a:rPr lang="en-US" smtClean="0"/>
              <a:t>7</a:t>
            </a:fld>
            <a:endParaRPr lang="en-US"/>
          </a:p>
        </p:txBody>
      </p:sp>
    </p:spTree>
    <p:extLst>
      <p:ext uri="{BB962C8B-B14F-4D97-AF65-F5344CB8AC3E}">
        <p14:creationId xmlns:p14="http://schemas.microsoft.com/office/powerpoint/2010/main" val="119528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פה אנחנו רואים</a:t>
            </a:r>
            <a:r>
              <a:rPr lang="he-IL" baseline="0" dirty="0" smtClean="0"/>
              <a:t> בדיוק אותו דבר, אבל עם הפרדה בין מטופלים שהיה להם שבץ לבין כאלו שלו.</a:t>
            </a:r>
          </a:p>
          <a:p>
            <a:pPr marL="171450" indent="-171450" algn="r" rtl="1">
              <a:buFont typeface="Arial" panose="020B0604020202020204" pitchFamily="34" charset="0"/>
              <a:buChar char="•"/>
            </a:pPr>
            <a:r>
              <a:rPr lang="he-IL" baseline="0" dirty="0" smtClean="0"/>
              <a:t>מבחינת </a:t>
            </a:r>
            <a:r>
              <a:rPr lang="en-US" baseline="0" dirty="0" smtClean="0"/>
              <a:t>BMI</a:t>
            </a:r>
            <a:r>
              <a:rPr lang="he-IL" baseline="0" dirty="0" smtClean="0"/>
              <a:t> – אנחנו לא רואים שום קשר סביר. אנשים מקבלים שבץ בלי קשר ל-</a:t>
            </a:r>
            <a:r>
              <a:rPr lang="en-US" baseline="0" dirty="0" smtClean="0"/>
              <a:t>BMI</a:t>
            </a:r>
            <a:r>
              <a:rPr lang="he-IL" baseline="0" dirty="0" smtClean="0"/>
              <a:t> שלהם.</a:t>
            </a:r>
          </a:p>
          <a:p>
            <a:pPr marL="171450" indent="-171450" algn="r" rtl="1">
              <a:buFont typeface="Arial" panose="020B0604020202020204" pitchFamily="34" charset="0"/>
              <a:buChar char="•"/>
            </a:pPr>
            <a:r>
              <a:rPr lang="he-IL" baseline="0" dirty="0" smtClean="0"/>
              <a:t>מבחינת גיל – אפשר לראות בצורה מאוד ברורה שאנשים מבוגרים יותר מקבלים יותר שבץ.</a:t>
            </a:r>
          </a:p>
          <a:p>
            <a:pPr marL="171450" indent="-171450" algn="r" rtl="1">
              <a:buFont typeface="Arial" panose="020B0604020202020204" pitchFamily="34" charset="0"/>
              <a:buChar char="•"/>
            </a:pPr>
            <a:r>
              <a:rPr lang="he-IL" dirty="0" smtClean="0"/>
              <a:t>מבחינת</a:t>
            </a:r>
            <a:r>
              <a:rPr lang="he-IL" baseline="0" dirty="0" smtClean="0"/>
              <a:t> רמות סוכר בדם – אפשר לראות שלאנשים שקיבלו שבץ היו רמות סוכר גבוהות יותר בדם</a:t>
            </a:r>
          </a:p>
          <a:p>
            <a:pPr marL="171450" indent="-171450" algn="r" rtl="1">
              <a:buFont typeface="Arial" panose="020B0604020202020204" pitchFamily="34" charset="0"/>
              <a:buChar char="•"/>
            </a:pPr>
            <a:endParaRPr lang="he-IL" baseline="0" dirty="0" smtClean="0"/>
          </a:p>
          <a:p>
            <a:pPr marL="0" indent="0" algn="r" rtl="1">
              <a:buFont typeface="Arial" panose="020B0604020202020204" pitchFamily="34" charset="0"/>
              <a:buNone/>
            </a:pPr>
            <a:r>
              <a:rPr lang="he-IL" baseline="0" dirty="0" smtClean="0"/>
              <a:t>אלו תוצאות שאנחנו יכולים לראות בצורה פשוטה יחסית, מעניין אם גם המודלים שלנו ישתמשו בהם</a:t>
            </a:r>
            <a:endParaRPr lang="en-US" dirty="0"/>
          </a:p>
        </p:txBody>
      </p:sp>
      <p:sp>
        <p:nvSpPr>
          <p:cNvPr id="4" name="Slide Number Placeholder 3"/>
          <p:cNvSpPr>
            <a:spLocks noGrp="1"/>
          </p:cNvSpPr>
          <p:nvPr>
            <p:ph type="sldNum" sz="quarter" idx="10"/>
          </p:nvPr>
        </p:nvSpPr>
        <p:spPr/>
        <p:txBody>
          <a:bodyPr/>
          <a:lstStyle/>
          <a:p>
            <a:fld id="{206E4A63-F575-41D7-8D34-1E772E0E6F9B}" type="slidenum">
              <a:rPr lang="en-US" smtClean="0"/>
              <a:t>8</a:t>
            </a:fld>
            <a:endParaRPr lang="en-US"/>
          </a:p>
        </p:txBody>
      </p:sp>
    </p:spTree>
    <p:extLst>
      <p:ext uri="{BB962C8B-B14F-4D97-AF65-F5344CB8AC3E}">
        <p14:creationId xmlns:p14="http://schemas.microsoft.com/office/powerpoint/2010/main" val="120531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כשאנחנו</a:t>
            </a:r>
            <a:r>
              <a:rPr lang="he-IL" baseline="0" dirty="0" smtClean="0"/>
              <a:t> מנסים לנתח את המשתנים השונים ולחפש קשרים ביניהם, אנחנו יכולים לראות בכחול מקרים של שבץ מול מקרים שלא היה שבץ. (יש יותר מקרים כחולים לאורך הצירים)</a:t>
            </a:r>
          </a:p>
          <a:p>
            <a:pPr marL="171450" indent="-171450" algn="r" rtl="1">
              <a:buFont typeface="Arial" panose="020B0604020202020204" pitchFamily="34" charset="0"/>
              <a:buChar char="•"/>
            </a:pPr>
            <a:r>
              <a:rPr lang="he-IL" baseline="0" dirty="0" smtClean="0"/>
              <a:t>בצד שמאל רואים שגיל משפיע הרבה יותר מאשר </a:t>
            </a:r>
            <a:r>
              <a:rPr lang="en-US" baseline="0" dirty="0" smtClean="0"/>
              <a:t>BMI</a:t>
            </a:r>
            <a:endParaRPr lang="he-IL" baseline="0" dirty="0" smtClean="0"/>
          </a:p>
          <a:p>
            <a:pPr marL="171450" indent="-171450" algn="r" rtl="1">
              <a:buFont typeface="Arial" panose="020B0604020202020204" pitchFamily="34" charset="0"/>
              <a:buChar char="•"/>
            </a:pPr>
            <a:r>
              <a:rPr lang="he-IL" baseline="0" dirty="0" smtClean="0"/>
              <a:t>בצד ימין רואים שגם גיל וגם רמת סוכר גבוהה בדם משפיעים</a:t>
            </a:r>
          </a:p>
          <a:p>
            <a:pPr marL="171450" indent="-171450" algn="r" rtl="1">
              <a:buFont typeface="Arial" panose="020B0604020202020204" pitchFamily="34" charset="0"/>
              <a:buChar char="•"/>
            </a:pPr>
            <a:r>
              <a:rPr lang="he-IL" baseline="0" dirty="0" smtClean="0"/>
              <a:t>למטה אנחנו יכולים לראות שהקשר עם מדד ה-</a:t>
            </a:r>
            <a:r>
              <a:rPr lang="en-US" baseline="0" dirty="0" smtClean="0"/>
              <a:t>BMI</a:t>
            </a:r>
            <a:r>
              <a:rPr lang="he-IL" baseline="0" dirty="0" smtClean="0"/>
              <a:t> אינו </a:t>
            </a:r>
            <a:r>
              <a:rPr lang="he-IL" baseline="0" dirty="0" err="1" smtClean="0"/>
              <a:t>כלכך</a:t>
            </a:r>
            <a:r>
              <a:rPr lang="he-IL" baseline="0" dirty="0" smtClean="0"/>
              <a:t> ברור</a:t>
            </a:r>
          </a:p>
          <a:p>
            <a:pPr marL="171450" indent="-171450" algn="r" rtl="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06E4A63-F575-41D7-8D34-1E772E0E6F9B}" type="slidenum">
              <a:rPr lang="en-US" smtClean="0"/>
              <a:t>9</a:t>
            </a:fld>
            <a:endParaRPr lang="en-US"/>
          </a:p>
        </p:txBody>
      </p:sp>
    </p:spTree>
    <p:extLst>
      <p:ext uri="{BB962C8B-B14F-4D97-AF65-F5344CB8AC3E}">
        <p14:creationId xmlns:p14="http://schemas.microsoft.com/office/powerpoint/2010/main" val="359304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מטריקות</a:t>
            </a:r>
          </a:p>
          <a:p>
            <a:pPr marL="171450" indent="-171450" algn="r" rtl="1">
              <a:buFont typeface="Arial" panose="020B0604020202020204" pitchFamily="34" charset="0"/>
              <a:buChar char="•"/>
            </a:pPr>
            <a:r>
              <a:rPr lang="he-IL" dirty="0"/>
              <a:t>הדאטה שלנו מאוד לא מאוזן, רק 4.8%</a:t>
            </a:r>
            <a:r>
              <a:rPr lang="en-US" dirty="0"/>
              <a:t> </a:t>
            </a:r>
            <a:r>
              <a:rPr lang="he-IL" dirty="0"/>
              <a:t>מהמטופלים קיבלו שבץ, 95.2% לא.</a:t>
            </a:r>
          </a:p>
          <a:p>
            <a:pPr marL="171450" indent="-171450" algn="r" rtl="1">
              <a:buFont typeface="Arial" panose="020B0604020202020204" pitchFamily="34" charset="0"/>
              <a:buChar char="•"/>
            </a:pPr>
            <a:r>
              <a:rPr lang="he-IL" dirty="0" err="1"/>
              <a:t>המטריקה</a:t>
            </a:r>
            <a:r>
              <a:rPr lang="he-IL" dirty="0"/>
              <a:t> ההגיונית במקרה בו אנחנו צריכים את היכולת למצוא מקרים </a:t>
            </a:r>
            <a:r>
              <a:rPr lang="he-IL" dirty="0" err="1"/>
              <a:t>רלוונטים</a:t>
            </a:r>
            <a:r>
              <a:rPr lang="he-IL" dirty="0"/>
              <a:t> בדאטה שלנו היא </a:t>
            </a:r>
            <a:r>
              <a:rPr lang="en-US" dirty="0"/>
              <a:t>RECALL</a:t>
            </a:r>
            <a:r>
              <a:rPr lang="he-IL" dirty="0"/>
              <a:t>!</a:t>
            </a:r>
          </a:p>
          <a:p>
            <a:pPr marL="628650" lvl="1" indent="-171450" algn="r" rtl="1">
              <a:buFont typeface="Arial" panose="020B0604020202020204" pitchFamily="34" charset="0"/>
              <a:buChar char="•"/>
            </a:pPr>
            <a:r>
              <a:rPr lang="he-IL" dirty="0"/>
              <a:t>יותר רלוונטית מ-</a:t>
            </a:r>
            <a:r>
              <a:rPr lang="en-US" dirty="0"/>
              <a:t>Accuracy</a:t>
            </a:r>
            <a:r>
              <a:rPr lang="he-IL" dirty="0"/>
              <a:t> כי אפשר תמיד לחזות שאין שבץ ואז להיות צודקים יותר מ-90%</a:t>
            </a:r>
            <a:r>
              <a:rPr lang="en-US" dirty="0"/>
              <a:t> </a:t>
            </a:r>
            <a:r>
              <a:rPr lang="he-IL" dirty="0"/>
              <a:t>מהזמן.</a:t>
            </a:r>
          </a:p>
          <a:p>
            <a:pPr marL="628650" lvl="1" indent="-171450" algn="r" rtl="1">
              <a:buFont typeface="Arial" panose="020B0604020202020204" pitchFamily="34" charset="0"/>
              <a:buChar char="•"/>
            </a:pPr>
            <a:r>
              <a:rPr lang="en-US" dirty="0"/>
              <a:t>Recall</a:t>
            </a:r>
            <a:r>
              <a:rPr lang="he-IL" dirty="0"/>
              <a:t> גבוה </a:t>
            </a:r>
            <a:r>
              <a:rPr lang="he-IL" dirty="0" err="1"/>
              <a:t>בדר"כ</a:t>
            </a:r>
            <a:r>
              <a:rPr lang="he-IL" dirty="0"/>
              <a:t> מעיד גם על </a:t>
            </a:r>
            <a:r>
              <a:rPr lang="en-US" dirty="0"/>
              <a:t>Precision</a:t>
            </a:r>
            <a:r>
              <a:rPr lang="he-IL" dirty="0"/>
              <a:t> נמוך – כלומר נקבל הרבה </a:t>
            </a:r>
            <a:r>
              <a:rPr lang="en-US" dirty="0"/>
              <a:t>False-positives</a:t>
            </a:r>
            <a:r>
              <a:rPr lang="he-IL" dirty="0"/>
              <a:t> (מקרים שאין שבץ ואמרנו שכן)</a:t>
            </a:r>
          </a:p>
          <a:p>
            <a:pPr marL="171450" lvl="0" indent="-171450" algn="r" rtl="1">
              <a:buFont typeface="Arial" panose="020B0604020202020204" pitchFamily="34" charset="0"/>
              <a:buChar char="•"/>
            </a:pPr>
            <a:r>
              <a:rPr lang="he-IL" dirty="0"/>
              <a:t>שקלנו להשתמש ב-</a:t>
            </a:r>
            <a:r>
              <a:rPr lang="en-US" dirty="0"/>
              <a:t>F1 Score</a:t>
            </a:r>
            <a:r>
              <a:rPr lang="he-IL" dirty="0"/>
              <a:t> – למה לא בעצם?</a:t>
            </a:r>
            <a:r>
              <a:rPr lang="en-US" dirty="0"/>
              <a:t> </a:t>
            </a:r>
            <a:r>
              <a:rPr lang="he-IL" dirty="0"/>
              <a:t>היא הרי הממוצע ההרמוני ובעצם "הטוב משני העולמות".</a:t>
            </a:r>
          </a:p>
          <a:p>
            <a:pPr marL="628650" lvl="1" indent="-171450" algn="r" rtl="1">
              <a:buFont typeface="Arial" panose="020B0604020202020204" pitchFamily="34" charset="0"/>
              <a:buChar char="•"/>
            </a:pPr>
            <a:r>
              <a:rPr lang="he-IL" dirty="0"/>
              <a:t>התייעצנו עם רופאים ורובם מאמינים שהיתרון שאנחנו מקבלים בלמצוא שבץ אמיתי גבוה בהרבה </a:t>
            </a:r>
            <a:r>
              <a:rPr lang="he-IL" dirty="0" err="1"/>
              <a:t>מה"מחיר</a:t>
            </a:r>
            <a:r>
              <a:rPr lang="he-IL" dirty="0"/>
              <a:t>" שנשלם אם נחזה שבץ למישהו שלא יקבל שבץ. כלומר הרבה יותר כדאי לתפוס את המקרים האמיתיים מאשר לפספס במקרים הלא נכונים</a:t>
            </a:r>
            <a:r>
              <a:rPr lang="he-IL" dirty="0" smtClean="0"/>
              <a:t>.</a:t>
            </a:r>
          </a:p>
          <a:p>
            <a:pPr marL="628650" lvl="1" indent="-171450" algn="r" rtl="1">
              <a:buFont typeface="Arial" panose="020B0604020202020204" pitchFamily="34" charset="0"/>
              <a:buChar char="•"/>
            </a:pPr>
            <a:r>
              <a:rPr lang="he-IL" dirty="0" smtClean="0"/>
              <a:t>בסופו של דבר אנחנו נשאף למקסם את מטריקת ה-</a:t>
            </a:r>
            <a:r>
              <a:rPr lang="en-US" dirty="0" smtClean="0"/>
              <a:t>recall</a:t>
            </a:r>
            <a:r>
              <a:rPr lang="he-IL" dirty="0" smtClean="0"/>
              <a:t>, אבל נהיה</a:t>
            </a:r>
            <a:r>
              <a:rPr lang="he-IL" baseline="0" dirty="0" smtClean="0"/>
              <a:t> עם יד על הדופק גם על </a:t>
            </a:r>
            <a:r>
              <a:rPr lang="en-US" baseline="0" dirty="0" smtClean="0"/>
              <a:t>f1</a:t>
            </a:r>
            <a:endParaRPr lang="he-IL" dirty="0"/>
          </a:p>
          <a:p>
            <a:pPr marL="171450" lvl="0" indent="-171450" algn="r" rtl="1">
              <a:buFont typeface="Arial" panose="020B0604020202020204" pitchFamily="34" charset="0"/>
              <a:buChar char="•"/>
            </a:pPr>
            <a:r>
              <a:rPr lang="he-IL" dirty="0"/>
              <a:t>היעד שלנו – </a:t>
            </a:r>
          </a:p>
          <a:p>
            <a:pPr marL="628650" lvl="1" indent="-171450" algn="r" rtl="1">
              <a:buFont typeface="Arial" panose="020B0604020202020204" pitchFamily="34" charset="0"/>
              <a:buChar char="•"/>
            </a:pPr>
            <a:r>
              <a:rPr lang="he-IL" dirty="0"/>
              <a:t>מודל ה-</a:t>
            </a:r>
            <a:r>
              <a:rPr lang="en-US" dirty="0"/>
              <a:t>recall</a:t>
            </a:r>
            <a:r>
              <a:rPr lang="he-IL" dirty="0"/>
              <a:t> הכי טוב שהוא הגיע אליו היה רגרסיה לוגיסטית וקיבל ציון של כמעט 60%.</a:t>
            </a:r>
          </a:p>
          <a:p>
            <a:pPr marL="628650" lvl="1" indent="-171450" algn="r" rtl="1">
              <a:buFont typeface="Arial" panose="020B0604020202020204" pitchFamily="34" charset="0"/>
              <a:buChar char="•"/>
            </a:pPr>
            <a:r>
              <a:rPr lang="he-IL" dirty="0"/>
              <a:t>מודל ה-</a:t>
            </a:r>
            <a:r>
              <a:rPr lang="en-US" dirty="0"/>
              <a:t>accuracy</a:t>
            </a:r>
            <a:r>
              <a:rPr lang="he-IL" dirty="0"/>
              <a:t> הכי טוב שהוא הגיע אליו היה מודל </a:t>
            </a:r>
            <a:r>
              <a:rPr lang="he-IL" dirty="0" err="1"/>
              <a:t>רנדום</a:t>
            </a:r>
            <a:r>
              <a:rPr lang="he-IL" dirty="0"/>
              <a:t> </a:t>
            </a:r>
            <a:r>
              <a:rPr lang="he-IL" dirty="0" err="1"/>
              <a:t>פורסט</a:t>
            </a:r>
            <a:r>
              <a:rPr lang="he-IL" dirty="0"/>
              <a:t> וקיבל את הציון 87.6%.</a:t>
            </a:r>
            <a:endParaRPr lang="en-US" dirty="0"/>
          </a:p>
        </p:txBody>
      </p:sp>
      <p:sp>
        <p:nvSpPr>
          <p:cNvPr id="4" name="Slide Number Placeholder 3"/>
          <p:cNvSpPr>
            <a:spLocks noGrp="1"/>
          </p:cNvSpPr>
          <p:nvPr>
            <p:ph type="sldNum" sz="quarter" idx="5"/>
          </p:nvPr>
        </p:nvSpPr>
        <p:spPr/>
        <p:txBody>
          <a:bodyPr/>
          <a:lstStyle/>
          <a:p>
            <a:fld id="{206E4A63-F575-41D7-8D34-1E772E0E6F9B}" type="slidenum">
              <a:rPr lang="en-US" smtClean="0"/>
              <a:t>10</a:t>
            </a:fld>
            <a:endParaRPr lang="en-US"/>
          </a:p>
        </p:txBody>
      </p:sp>
    </p:spTree>
    <p:extLst>
      <p:ext uri="{BB962C8B-B14F-4D97-AF65-F5344CB8AC3E}">
        <p14:creationId xmlns:p14="http://schemas.microsoft.com/office/powerpoint/2010/main" val="71817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D7CFB4-CDF6-4340-A6C7-2886D8C3A80F}"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375551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D7CFB4-CDF6-4340-A6C7-2886D8C3A80F}"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86281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D7CFB4-CDF6-4340-A6C7-2886D8C3A80F}"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238120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D7CFB4-CDF6-4340-A6C7-2886D8C3A80F}"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217274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D7CFB4-CDF6-4340-A6C7-2886D8C3A80F}"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220872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D7CFB4-CDF6-4340-A6C7-2886D8C3A80F}"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164566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D7CFB4-CDF6-4340-A6C7-2886D8C3A80F}" type="datetimeFigureOut">
              <a:rPr lang="en-US" smtClean="0"/>
              <a:t>12/31/2021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108791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D7CFB4-CDF6-4340-A6C7-2886D8C3A80F}" type="datetimeFigureOut">
              <a:rPr lang="en-US" smtClean="0"/>
              <a:t>12/31/2021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285721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7CFB4-CDF6-4340-A6C7-2886D8C3A80F}" type="datetimeFigureOut">
              <a:rPr lang="en-US" smtClean="0"/>
              <a:t>12/31/2021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265774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D7CFB4-CDF6-4340-A6C7-2886D8C3A80F}"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315091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D7CFB4-CDF6-4340-A6C7-2886D8C3A80F}"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43F9F-290E-4085-AFDB-76EC511A2596}" type="slidenum">
              <a:rPr lang="en-US" smtClean="0"/>
              <a:t>‹#›</a:t>
            </a:fld>
            <a:endParaRPr lang="en-US"/>
          </a:p>
        </p:txBody>
      </p:sp>
    </p:spTree>
    <p:extLst>
      <p:ext uri="{BB962C8B-B14F-4D97-AF65-F5344CB8AC3E}">
        <p14:creationId xmlns:p14="http://schemas.microsoft.com/office/powerpoint/2010/main" val="16291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7CFB4-CDF6-4340-A6C7-2886D8C3A80F}" type="datetimeFigureOut">
              <a:rPr lang="en-US" smtClean="0"/>
              <a:t>12/31/2021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3F9F-290E-4085-AFDB-76EC511A2596}" type="slidenum">
              <a:rPr lang="en-US" smtClean="0"/>
              <a:t>‹#›</a:t>
            </a:fld>
            <a:endParaRPr lang="en-US"/>
          </a:p>
        </p:txBody>
      </p:sp>
    </p:spTree>
    <p:extLst>
      <p:ext uri="{BB962C8B-B14F-4D97-AF65-F5344CB8AC3E}">
        <p14:creationId xmlns:p14="http://schemas.microsoft.com/office/powerpoint/2010/main" val="753473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fedesoriano/stroke-prediction-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What everyone needs to know about strokes">
            <a:extLst>
              <a:ext uri="{FF2B5EF4-FFF2-40B4-BE49-F238E27FC236}">
                <a16:creationId xmlns="" xmlns:a16="http://schemas.microsoft.com/office/drawing/2014/main" id="{B5152122-AE22-4E83-A6BC-57B1D536B6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108" b="9790"/>
          <a:stretch/>
        </p:blipFill>
        <p:spPr bwMode="auto">
          <a:xfrm>
            <a:off x="20" y="1281"/>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8346ADB2-3EBA-4FBB-9604-E347883BA023}"/>
              </a:ext>
            </a:extLst>
          </p:cNvPr>
          <p:cNvSpPr txBox="1"/>
          <p:nvPr/>
        </p:nvSpPr>
        <p:spPr>
          <a:xfrm>
            <a:off x="3524419" y="412093"/>
            <a:ext cx="4922373" cy="1569660"/>
          </a:xfrm>
          <a:prstGeom prst="rect">
            <a:avLst/>
          </a:prstGeom>
          <a:noFill/>
          <a:ln>
            <a:noFill/>
          </a:ln>
        </p:spPr>
        <p:txBody>
          <a:bodyPr wrap="none" rtlCol="0">
            <a:spAutoFit/>
          </a:bodyPr>
          <a:lstStyle/>
          <a:p>
            <a:pPr algn="ctr"/>
            <a:r>
              <a:rPr lang="en-US" sz="6000" dirty="0">
                <a:ln w="19050">
                  <a:solidFill>
                    <a:schemeClr val="bg1"/>
                  </a:solidFill>
                </a:ln>
              </a:rPr>
              <a:t>Final Project</a:t>
            </a:r>
          </a:p>
          <a:p>
            <a:pPr algn="ctr"/>
            <a:r>
              <a:rPr lang="en-US" sz="3600" dirty="0">
                <a:ln w="19050">
                  <a:solidFill>
                    <a:schemeClr val="bg1"/>
                  </a:solidFill>
                </a:ln>
              </a:rPr>
              <a:t>Stroke Prediction Dataset</a:t>
            </a:r>
          </a:p>
        </p:txBody>
      </p:sp>
      <p:sp>
        <p:nvSpPr>
          <p:cNvPr id="5" name="TextBox 4"/>
          <p:cNvSpPr txBox="1"/>
          <p:nvPr/>
        </p:nvSpPr>
        <p:spPr>
          <a:xfrm>
            <a:off x="4523581" y="2367171"/>
            <a:ext cx="3144836" cy="2123658"/>
          </a:xfrm>
          <a:prstGeom prst="rect">
            <a:avLst/>
          </a:prstGeom>
          <a:noFill/>
        </p:spPr>
        <p:txBody>
          <a:bodyPr wrap="none" rtlCol="0">
            <a:spAutoFit/>
          </a:bodyPr>
          <a:lstStyle/>
          <a:p>
            <a:pPr algn="ctr"/>
            <a:r>
              <a:rPr lang="en-US" sz="4400" dirty="0">
                <a:ln w="19050">
                  <a:solidFill>
                    <a:schemeClr val="bg1"/>
                  </a:solidFill>
                </a:ln>
              </a:rPr>
              <a:t>Eliran Refaeli</a:t>
            </a:r>
          </a:p>
          <a:p>
            <a:pPr algn="ctr"/>
            <a:r>
              <a:rPr lang="en-US" sz="4400" dirty="0">
                <a:ln w="19050">
                  <a:solidFill>
                    <a:schemeClr val="bg1"/>
                  </a:solidFill>
                </a:ln>
              </a:rPr>
              <a:t>&amp;</a:t>
            </a:r>
          </a:p>
          <a:p>
            <a:pPr algn="ctr"/>
            <a:r>
              <a:rPr lang="en-US" sz="4400" dirty="0">
                <a:ln w="19050">
                  <a:solidFill>
                    <a:schemeClr val="bg1"/>
                  </a:solidFill>
                </a:ln>
              </a:rPr>
              <a:t>Guy Dinar</a:t>
            </a:r>
          </a:p>
        </p:txBody>
      </p:sp>
      <p:sp>
        <p:nvSpPr>
          <p:cNvPr id="6" name="TextBox 5"/>
          <p:cNvSpPr txBox="1"/>
          <p:nvPr/>
        </p:nvSpPr>
        <p:spPr>
          <a:xfrm>
            <a:off x="4182655" y="5404070"/>
            <a:ext cx="3826689" cy="769441"/>
          </a:xfrm>
          <a:prstGeom prst="rect">
            <a:avLst/>
          </a:prstGeom>
          <a:noFill/>
        </p:spPr>
        <p:txBody>
          <a:bodyPr wrap="none" rtlCol="0">
            <a:spAutoFit/>
          </a:bodyPr>
          <a:lstStyle/>
          <a:p>
            <a:r>
              <a:rPr lang="en-US" sz="4400" dirty="0">
                <a:ln w="19050">
                  <a:solidFill>
                    <a:schemeClr val="bg1"/>
                  </a:solidFill>
                </a:ln>
              </a:rPr>
              <a:t>December 2021</a:t>
            </a:r>
          </a:p>
        </p:txBody>
      </p:sp>
    </p:spTree>
    <p:extLst>
      <p:ext uri="{BB962C8B-B14F-4D97-AF65-F5344CB8AC3E}">
        <p14:creationId xmlns:p14="http://schemas.microsoft.com/office/powerpoint/2010/main" val="307129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lstStyle/>
          <a:p>
            <a:r>
              <a:rPr lang="en-US" dirty="0"/>
              <a:t>Exploratory Data Analysis</a:t>
            </a:r>
            <a:r>
              <a:rPr lang="he-IL" dirty="0"/>
              <a:t> - </a:t>
            </a:r>
            <a:r>
              <a:rPr lang="en-US" dirty="0"/>
              <a:t>Metrics</a:t>
            </a:r>
          </a:p>
        </p:txBody>
      </p:sp>
      <p:sp>
        <p:nvSpPr>
          <p:cNvPr id="5" name="Content Placeholder 2"/>
          <p:cNvSpPr>
            <a:spLocks noGrp="1"/>
          </p:cNvSpPr>
          <p:nvPr>
            <p:ph idx="1"/>
          </p:nvPr>
        </p:nvSpPr>
        <p:spPr>
          <a:xfrm>
            <a:off x="838199" y="1168400"/>
            <a:ext cx="11235268" cy="4952999"/>
          </a:xfrm>
        </p:spPr>
        <p:txBody>
          <a:bodyPr>
            <a:normAutofit/>
          </a:bodyPr>
          <a:lstStyle/>
          <a:p>
            <a:r>
              <a:rPr lang="en-US" sz="2400" dirty="0"/>
              <a:t>The data is very imbalanced – only 4.8% of patients had a stroke, 95.2% didn’t</a:t>
            </a:r>
          </a:p>
          <a:p>
            <a:r>
              <a:rPr lang="en-US" sz="2400" dirty="0"/>
              <a:t>The ability to find the relevant cases in the dataset – Recall!</a:t>
            </a:r>
          </a:p>
          <a:p>
            <a:pPr lvl="1"/>
            <a:r>
              <a:rPr lang="en-US" sz="2000" dirty="0"/>
              <a:t>More relevant than accuracy (just predict no stroke!)</a:t>
            </a:r>
          </a:p>
          <a:p>
            <a:pPr lvl="1"/>
            <a:r>
              <a:rPr lang="en-US" sz="2000" dirty="0"/>
              <a:t>Usually means low Precision (get high false-positives)</a:t>
            </a:r>
          </a:p>
          <a:p>
            <a:r>
              <a:rPr lang="en-US" sz="2400" dirty="0"/>
              <a:t>Should we consider the F1 score?</a:t>
            </a:r>
          </a:p>
          <a:p>
            <a:pPr lvl="1"/>
            <a:r>
              <a:rPr lang="en-US" sz="2000" dirty="0"/>
              <a:t>Medical professionals believe the medical benefit of finding a true positive outweighs the “cost” of predicting a patient to have a stroke when they don’t – better safe than sorry!</a:t>
            </a:r>
          </a:p>
          <a:p>
            <a:pPr lvl="1"/>
            <a:r>
              <a:rPr lang="en-US" sz="2000" dirty="0"/>
              <a:t>Recall is our chosen </a:t>
            </a:r>
            <a:r>
              <a:rPr lang="en-US" sz="2000" dirty="0" smtClean="0"/>
              <a:t>score for our models</a:t>
            </a:r>
            <a:r>
              <a:rPr lang="en-US" sz="2000" dirty="0" smtClean="0"/>
              <a:t>, </a:t>
            </a:r>
            <a:r>
              <a:rPr lang="en-US" sz="2000" dirty="0"/>
              <a:t>but we will also acknowledge F1 score</a:t>
            </a:r>
          </a:p>
          <a:p>
            <a:r>
              <a:rPr lang="en-US" dirty="0"/>
              <a:t>Benchmark to beat</a:t>
            </a:r>
          </a:p>
          <a:p>
            <a:pPr lvl="1"/>
            <a:r>
              <a:rPr lang="en-US" sz="2000" dirty="0"/>
              <a:t>Our competitor’s best recall model was a tuned logistic regression model, scoring </a:t>
            </a:r>
            <a:r>
              <a:rPr lang="en-US" sz="2000" u="sng" dirty="0"/>
              <a:t>59.5% recall</a:t>
            </a:r>
          </a:p>
          <a:p>
            <a:pPr lvl="1"/>
            <a:r>
              <a:rPr lang="en-US" sz="2000" dirty="0"/>
              <a:t>Our competitor’s best accuracy model was a random forest model, scoring </a:t>
            </a:r>
            <a:r>
              <a:rPr lang="en-US" sz="2000" u="sng" dirty="0"/>
              <a:t>87.6% accuracy</a:t>
            </a:r>
          </a:p>
        </p:txBody>
      </p:sp>
    </p:spTree>
    <p:extLst>
      <p:ext uri="{BB962C8B-B14F-4D97-AF65-F5344CB8AC3E}">
        <p14:creationId xmlns:p14="http://schemas.microsoft.com/office/powerpoint/2010/main" val="1665948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lstStyle/>
          <a:p>
            <a:r>
              <a:rPr lang="en-US" dirty="0"/>
              <a:t>Exploratory Data Analysis – Cleaning the data</a:t>
            </a:r>
          </a:p>
        </p:txBody>
      </p:sp>
      <p:sp>
        <p:nvSpPr>
          <p:cNvPr id="3" name="Content Placeholder 2"/>
          <p:cNvSpPr>
            <a:spLocks noGrp="1"/>
          </p:cNvSpPr>
          <p:nvPr>
            <p:ph idx="1"/>
          </p:nvPr>
        </p:nvSpPr>
        <p:spPr>
          <a:xfrm>
            <a:off x="838199" y="1168400"/>
            <a:ext cx="11235268" cy="4952999"/>
          </a:xfrm>
        </p:spPr>
        <p:txBody>
          <a:bodyPr>
            <a:normAutofit/>
          </a:bodyPr>
          <a:lstStyle/>
          <a:p>
            <a:r>
              <a:rPr lang="en-US" sz="2400" dirty="0"/>
              <a:t>We found no meaningful correlation between the input variables</a:t>
            </a:r>
          </a:p>
          <a:p>
            <a:r>
              <a:rPr lang="en-US" sz="2400" dirty="0"/>
              <a:t>There are 201 records (9.5%) that have a null BMI</a:t>
            </a:r>
          </a:p>
          <a:p>
            <a:pPr lvl="1"/>
            <a:r>
              <a:rPr lang="en-US" sz="2000" dirty="0"/>
              <a:t>We filled the null BMI with the average BMI for the same Gender and Smoking Status group because these are the two main factors that affect BMI in adults</a:t>
            </a:r>
          </a:p>
          <a:p>
            <a:r>
              <a:rPr lang="en-US" sz="2400" dirty="0" smtClean="0"/>
              <a:t>There </a:t>
            </a:r>
            <a:r>
              <a:rPr lang="en-US" sz="2400" dirty="0"/>
              <a:t>is just a single record with gender “other”</a:t>
            </a:r>
          </a:p>
          <a:p>
            <a:pPr lvl="1"/>
            <a:r>
              <a:rPr lang="en-US" sz="2000" dirty="0"/>
              <a:t>We removed the record</a:t>
            </a:r>
          </a:p>
          <a:p>
            <a:r>
              <a:rPr lang="en-US" sz="2400" dirty="0"/>
              <a:t>Calculating outliers</a:t>
            </a:r>
          </a:p>
          <a:p>
            <a:pPr lvl="1"/>
            <a:r>
              <a:rPr lang="en-US" sz="2000" dirty="0"/>
              <a:t>Outlier = more than 1.5 times the Interquartile Range (IQR) for </a:t>
            </a:r>
            <a:r>
              <a:rPr lang="en-US" sz="2000" i="1" dirty="0"/>
              <a:t>both</a:t>
            </a:r>
            <a:r>
              <a:rPr lang="en-US" sz="2000" dirty="0"/>
              <a:t> BMI and Average Glucose Level</a:t>
            </a:r>
            <a:endParaRPr lang="he-IL" sz="2000" dirty="0"/>
          </a:p>
          <a:p>
            <a:pPr lvl="1"/>
            <a:r>
              <a:rPr lang="en-US" sz="2000" dirty="0"/>
              <a:t>We removed 34 records we defined as </a:t>
            </a:r>
            <a:r>
              <a:rPr lang="en-US" sz="2000" dirty="0" smtClean="0"/>
              <a:t>outliers</a:t>
            </a:r>
          </a:p>
          <a:p>
            <a:pPr lvl="1"/>
            <a:r>
              <a:rPr lang="en-US" sz="2000" dirty="0" smtClean="0"/>
              <a:t>We removed 11 more records with BMI &gt; 60</a:t>
            </a:r>
            <a:endParaRPr lang="en-US" sz="2000" dirty="0"/>
          </a:p>
          <a:p>
            <a:r>
              <a:rPr lang="en-US" sz="2400" dirty="0"/>
              <a:t>Other manipulations</a:t>
            </a:r>
          </a:p>
          <a:p>
            <a:pPr lvl="1"/>
            <a:r>
              <a:rPr lang="en-US" sz="2000" dirty="0"/>
              <a:t>We removed the ID column, it is irrelevant</a:t>
            </a:r>
            <a:endParaRPr lang="he-IL" sz="2000" dirty="0"/>
          </a:p>
          <a:p>
            <a:pPr lvl="1"/>
            <a:r>
              <a:rPr lang="en-US" sz="2000" dirty="0"/>
              <a:t>We removed </a:t>
            </a:r>
            <a:r>
              <a:rPr lang="en-US" sz="2000" dirty="0" smtClean="0"/>
              <a:t>855 records </a:t>
            </a:r>
            <a:r>
              <a:rPr lang="en-US" sz="2000" dirty="0"/>
              <a:t>that are </a:t>
            </a:r>
            <a:r>
              <a:rPr lang="en-US" sz="2000" dirty="0" smtClean="0"/>
              <a:t>children</a:t>
            </a:r>
            <a:endParaRPr lang="en-US" sz="2000" dirty="0"/>
          </a:p>
        </p:txBody>
      </p:sp>
    </p:spTree>
    <p:extLst>
      <p:ext uri="{BB962C8B-B14F-4D97-AF65-F5344CB8AC3E}">
        <p14:creationId xmlns:p14="http://schemas.microsoft.com/office/powerpoint/2010/main" val="4042642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lstStyle/>
          <a:p>
            <a:r>
              <a:rPr lang="en-US" dirty="0"/>
              <a:t>Exploratory Data Analysis – Encoding</a:t>
            </a:r>
          </a:p>
        </p:txBody>
      </p:sp>
      <p:sp>
        <p:nvSpPr>
          <p:cNvPr id="3" name="Content Placeholder 2"/>
          <p:cNvSpPr>
            <a:spLocks noGrp="1"/>
          </p:cNvSpPr>
          <p:nvPr>
            <p:ph idx="1"/>
          </p:nvPr>
        </p:nvSpPr>
        <p:spPr>
          <a:xfrm>
            <a:off x="838199" y="1168400"/>
            <a:ext cx="11235268" cy="4952999"/>
          </a:xfrm>
        </p:spPr>
        <p:txBody>
          <a:bodyPr>
            <a:normAutofit/>
          </a:bodyPr>
          <a:lstStyle/>
          <a:p>
            <a:r>
              <a:rPr lang="en-US" sz="2400" dirty="0"/>
              <a:t>Label Encoding – values of 0s and 1s</a:t>
            </a:r>
          </a:p>
          <a:p>
            <a:pPr lvl="1"/>
            <a:r>
              <a:rPr lang="en-US" sz="2000" dirty="0"/>
              <a:t>Ever Married</a:t>
            </a:r>
          </a:p>
          <a:p>
            <a:pPr lvl="1"/>
            <a:r>
              <a:rPr lang="en-US" sz="2000" dirty="0"/>
              <a:t>Residence</a:t>
            </a:r>
          </a:p>
          <a:p>
            <a:pPr lvl="1"/>
            <a:r>
              <a:rPr lang="en-US" sz="2000" dirty="0"/>
              <a:t>Gender</a:t>
            </a:r>
          </a:p>
          <a:p>
            <a:r>
              <a:rPr lang="en-US" sz="2400" dirty="0"/>
              <a:t>One-Hot Encoding – transformed using </a:t>
            </a:r>
            <a:r>
              <a:rPr lang="en-US" sz="2400" dirty="0" err="1"/>
              <a:t>get_dummies</a:t>
            </a:r>
            <a:endParaRPr lang="en-US" sz="2400" dirty="0"/>
          </a:p>
          <a:p>
            <a:pPr lvl="1"/>
            <a:r>
              <a:rPr lang="en-US" sz="2000" dirty="0"/>
              <a:t>Smoking Status </a:t>
            </a:r>
            <a:r>
              <a:rPr lang="en-US" sz="2000" dirty="0" smtClean="0"/>
              <a:t>(4 values - Never smoked, </a:t>
            </a:r>
            <a:r>
              <a:rPr lang="en-US" sz="2000" dirty="0" smtClean="0"/>
              <a:t>Formerly smoked, Smokes, Unknown</a:t>
            </a:r>
            <a:r>
              <a:rPr lang="en-US" sz="2000" dirty="0" smtClean="0"/>
              <a:t>)</a:t>
            </a:r>
            <a:endParaRPr lang="en-US" sz="2000" dirty="0"/>
          </a:p>
          <a:p>
            <a:pPr lvl="1"/>
            <a:r>
              <a:rPr lang="en-US" sz="2000" dirty="0"/>
              <a:t>Working status </a:t>
            </a:r>
            <a:r>
              <a:rPr lang="en-US" sz="2000" dirty="0" smtClean="0"/>
              <a:t>(4 values – Never worked, Private, Government, Self-employed)</a:t>
            </a:r>
            <a:endParaRPr lang="en-US" sz="2000" dirty="0"/>
          </a:p>
        </p:txBody>
      </p:sp>
    </p:spTree>
    <p:extLst>
      <p:ext uri="{BB962C8B-B14F-4D97-AF65-F5344CB8AC3E}">
        <p14:creationId xmlns:p14="http://schemas.microsoft.com/office/powerpoint/2010/main" val="851004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a:bodyPr>
          <a:lstStyle/>
          <a:p>
            <a:r>
              <a:rPr lang="en-US" dirty="0"/>
              <a:t>Exploratory Data Analysis – Summary</a:t>
            </a:r>
          </a:p>
        </p:txBody>
      </p:sp>
      <p:sp>
        <p:nvSpPr>
          <p:cNvPr id="3" name="Content Placeholder 2"/>
          <p:cNvSpPr>
            <a:spLocks noGrp="1"/>
          </p:cNvSpPr>
          <p:nvPr>
            <p:ph idx="1"/>
          </p:nvPr>
        </p:nvSpPr>
        <p:spPr>
          <a:xfrm>
            <a:off x="838199" y="1168400"/>
            <a:ext cx="11235268" cy="4952999"/>
          </a:xfrm>
        </p:spPr>
        <p:txBody>
          <a:bodyPr>
            <a:normAutofit/>
          </a:bodyPr>
          <a:lstStyle/>
          <a:p>
            <a:r>
              <a:rPr lang="en-US" sz="2400" dirty="0" smtClean="0"/>
              <a:t>After all cleanups and manipulations…</a:t>
            </a:r>
          </a:p>
          <a:p>
            <a:pPr lvl="1"/>
            <a:r>
              <a:rPr lang="en-US" sz="2000" dirty="0" smtClean="0"/>
              <a:t>We added 5 columns and removed 901 rows</a:t>
            </a:r>
            <a:endParaRPr lang="he-IL" sz="2000" dirty="0" smtClean="0"/>
          </a:p>
          <a:p>
            <a:r>
              <a:rPr lang="en-US" sz="2400" dirty="0" smtClean="0"/>
              <a:t>Our </a:t>
            </a:r>
            <a:r>
              <a:rPr lang="en-US" sz="2400" dirty="0"/>
              <a:t>prepared dataset consists of </a:t>
            </a:r>
            <a:r>
              <a:rPr lang="en-US" sz="2400" dirty="0" smtClean="0"/>
              <a:t>4209 </a:t>
            </a:r>
            <a:r>
              <a:rPr lang="en-US" sz="2400" dirty="0"/>
              <a:t>records and 17 columns</a:t>
            </a:r>
          </a:p>
        </p:txBody>
      </p:sp>
      <p:pic>
        <p:nvPicPr>
          <p:cNvPr id="4" name="Picture 3"/>
          <p:cNvPicPr>
            <a:picLocks noChangeAspect="1"/>
          </p:cNvPicPr>
          <p:nvPr/>
        </p:nvPicPr>
        <p:blipFill>
          <a:blip r:embed="rId3"/>
          <a:stretch>
            <a:fillRect/>
          </a:stretch>
        </p:blipFill>
        <p:spPr>
          <a:xfrm>
            <a:off x="225972" y="3364230"/>
            <a:ext cx="11740055" cy="2014884"/>
          </a:xfrm>
          <a:prstGeom prst="rect">
            <a:avLst/>
          </a:prstGeom>
        </p:spPr>
      </p:pic>
    </p:spTree>
    <p:extLst>
      <p:ext uri="{BB962C8B-B14F-4D97-AF65-F5344CB8AC3E}">
        <p14:creationId xmlns:p14="http://schemas.microsoft.com/office/powerpoint/2010/main" val="2337608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a:bodyPr>
          <a:lstStyle/>
          <a:p>
            <a:r>
              <a:rPr lang="en-US" dirty="0"/>
              <a:t>Using the models – First </a:t>
            </a:r>
            <a:r>
              <a:rPr lang="en-US" dirty="0" smtClean="0"/>
              <a:t>Run</a:t>
            </a:r>
            <a:r>
              <a:rPr lang="en-US" dirty="0" smtClean="0"/>
              <a:t>s</a:t>
            </a:r>
            <a:endParaRPr lang="en-US" dirty="0"/>
          </a:p>
        </p:txBody>
      </p:sp>
      <p:sp>
        <p:nvSpPr>
          <p:cNvPr id="3" name="Content Placeholder 2"/>
          <p:cNvSpPr>
            <a:spLocks noGrp="1"/>
          </p:cNvSpPr>
          <p:nvPr>
            <p:ph idx="1"/>
          </p:nvPr>
        </p:nvSpPr>
        <p:spPr>
          <a:xfrm>
            <a:off x="838199" y="1168400"/>
            <a:ext cx="11235268" cy="4952999"/>
          </a:xfrm>
        </p:spPr>
        <p:txBody>
          <a:bodyPr>
            <a:normAutofit/>
          </a:bodyPr>
          <a:lstStyle/>
          <a:p>
            <a:r>
              <a:rPr lang="en-US" sz="2400" dirty="0"/>
              <a:t>We ran five popular models with their default hyper-parameters</a:t>
            </a:r>
          </a:p>
          <a:p>
            <a:pPr lvl="1"/>
            <a:r>
              <a:rPr lang="en-US" sz="2000" dirty="0"/>
              <a:t>Logistic Regression</a:t>
            </a:r>
          </a:p>
          <a:p>
            <a:pPr lvl="1"/>
            <a:r>
              <a:rPr lang="en-US" sz="2000" dirty="0"/>
              <a:t>Random Forest Classifier</a:t>
            </a:r>
          </a:p>
          <a:p>
            <a:pPr lvl="1"/>
            <a:r>
              <a:rPr lang="en-US" sz="2000" dirty="0"/>
              <a:t>SVC</a:t>
            </a:r>
          </a:p>
          <a:p>
            <a:pPr lvl="1"/>
            <a:r>
              <a:rPr lang="en-US" sz="2000" dirty="0"/>
              <a:t>Decision Tree</a:t>
            </a:r>
          </a:p>
          <a:p>
            <a:pPr lvl="1"/>
            <a:r>
              <a:rPr lang="en-US" sz="2000" dirty="0"/>
              <a:t>Gradient Boosting </a:t>
            </a:r>
            <a:r>
              <a:rPr lang="en-US" sz="2000" dirty="0" smtClean="0"/>
              <a:t>Classifier</a:t>
            </a:r>
          </a:p>
          <a:p>
            <a:r>
              <a:rPr lang="en-US" sz="2400" dirty="0"/>
              <a:t>We </a:t>
            </a:r>
            <a:r>
              <a:rPr lang="en-US" sz="2400" dirty="0" smtClean="0"/>
              <a:t>ran </a:t>
            </a:r>
            <a:r>
              <a:rPr lang="en-US" sz="2400" dirty="0"/>
              <a:t>the models again, but added the </a:t>
            </a:r>
            <a:r>
              <a:rPr lang="en-US" sz="2400" dirty="0" smtClean="0"/>
              <a:t>hyper-parameter </a:t>
            </a:r>
            <a:r>
              <a:rPr lang="en-US" sz="2400" dirty="0"/>
              <a:t>for a balanced class weight</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34591523"/>
              </p:ext>
            </p:extLst>
          </p:nvPr>
        </p:nvGraphicFramePr>
        <p:xfrm>
          <a:off x="266262" y="3799197"/>
          <a:ext cx="5146566" cy="2225040"/>
        </p:xfrm>
        <a:graphic>
          <a:graphicData uri="http://schemas.openxmlformats.org/drawingml/2006/table">
            <a:tbl>
              <a:tblPr firstRow="1" bandRow="1">
                <a:tableStyleId>{5C22544A-7EE6-4342-B048-85BDC9FD1C3A}</a:tableStyleId>
              </a:tblPr>
              <a:tblGrid>
                <a:gridCol w="1772745"/>
                <a:gridCol w="693683"/>
                <a:gridCol w="945931"/>
                <a:gridCol w="1040524"/>
                <a:gridCol w="693683"/>
              </a:tblGrid>
              <a:tr h="370840">
                <a:tc>
                  <a:txBody>
                    <a:bodyPr/>
                    <a:lstStyle/>
                    <a:p>
                      <a:r>
                        <a:rPr lang="en-US" sz="1600" dirty="0" smtClean="0"/>
                        <a:t>Model</a:t>
                      </a:r>
                      <a:endParaRPr lang="en-US" sz="1600" dirty="0"/>
                    </a:p>
                  </a:txBody>
                  <a:tcPr/>
                </a:tc>
                <a:tc>
                  <a:txBody>
                    <a:bodyPr/>
                    <a:lstStyle/>
                    <a:p>
                      <a:r>
                        <a:rPr lang="en-US" sz="1600" dirty="0" smtClean="0"/>
                        <a:t>Recall</a:t>
                      </a:r>
                      <a:endParaRPr lang="en-US" sz="1600" dirty="0"/>
                    </a:p>
                  </a:txBody>
                  <a:tcPr/>
                </a:tc>
                <a:tc>
                  <a:txBody>
                    <a:bodyPr/>
                    <a:lstStyle/>
                    <a:p>
                      <a:r>
                        <a:rPr lang="en-US" sz="1600" dirty="0" smtClean="0"/>
                        <a:t>Accuracy</a:t>
                      </a:r>
                      <a:endParaRPr lang="en-US" sz="1600" dirty="0"/>
                    </a:p>
                  </a:txBody>
                  <a:tcPr/>
                </a:tc>
                <a:tc>
                  <a:txBody>
                    <a:bodyPr/>
                    <a:lstStyle/>
                    <a:p>
                      <a:r>
                        <a:rPr lang="en-US" sz="1600" dirty="0" smtClean="0"/>
                        <a:t>Precision</a:t>
                      </a:r>
                      <a:endParaRPr lang="en-US" sz="1600" dirty="0"/>
                    </a:p>
                  </a:txBody>
                  <a:tcPr/>
                </a:tc>
                <a:tc>
                  <a:txBody>
                    <a:bodyPr/>
                    <a:lstStyle/>
                    <a:p>
                      <a:r>
                        <a:rPr lang="en-US" sz="1600" dirty="0" smtClean="0"/>
                        <a:t>F1</a:t>
                      </a:r>
                      <a:endParaRPr lang="en-US" sz="1600" dirty="0"/>
                    </a:p>
                  </a:txBody>
                  <a:tcPr/>
                </a:tc>
              </a:tr>
              <a:tr h="370840">
                <a:tc>
                  <a:txBody>
                    <a:bodyPr/>
                    <a:lstStyle/>
                    <a:p>
                      <a:r>
                        <a:rPr lang="en-US" sz="1600" dirty="0" smtClean="0"/>
                        <a:t>Logistic Regression</a:t>
                      </a:r>
                      <a:endParaRPr lang="en-US" sz="1600" dirty="0"/>
                    </a:p>
                  </a:txBody>
                  <a:tcPr/>
                </a:tc>
                <a:tc>
                  <a:txBody>
                    <a:bodyPr/>
                    <a:lstStyle/>
                    <a:p>
                      <a:r>
                        <a:rPr lang="en-US" sz="1600" dirty="0" smtClean="0"/>
                        <a:t>0</a:t>
                      </a:r>
                      <a:endParaRPr lang="en-US" sz="1600" dirty="0"/>
                    </a:p>
                  </a:txBody>
                  <a:tcPr/>
                </a:tc>
                <a:tc>
                  <a:txBody>
                    <a:bodyPr/>
                    <a:lstStyle/>
                    <a:p>
                      <a:r>
                        <a:rPr lang="en-US" sz="1600" dirty="0" smtClean="0"/>
                        <a:t>0.941</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70840">
                <a:tc>
                  <a:txBody>
                    <a:bodyPr/>
                    <a:lstStyle/>
                    <a:p>
                      <a:r>
                        <a:rPr lang="en-US" sz="1600" dirty="0" smtClean="0"/>
                        <a:t>Random Forest</a:t>
                      </a:r>
                      <a:endParaRPr lang="en-US" sz="1600" dirty="0"/>
                    </a:p>
                  </a:txBody>
                  <a:tcPr/>
                </a:tc>
                <a:tc>
                  <a:txBody>
                    <a:bodyPr/>
                    <a:lstStyle/>
                    <a:p>
                      <a:r>
                        <a:rPr lang="en-US" sz="1600" dirty="0" smtClean="0"/>
                        <a:t>0</a:t>
                      </a:r>
                      <a:endParaRPr lang="en-US" sz="1600" dirty="0"/>
                    </a:p>
                  </a:txBody>
                  <a:tcPr/>
                </a:tc>
                <a:tc>
                  <a:txBody>
                    <a:bodyPr/>
                    <a:lstStyle/>
                    <a:p>
                      <a:r>
                        <a:rPr lang="en-US" sz="1600" dirty="0" smtClean="0"/>
                        <a:t>0.939</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70840">
                <a:tc>
                  <a:txBody>
                    <a:bodyPr/>
                    <a:lstStyle/>
                    <a:p>
                      <a:r>
                        <a:rPr lang="en-US" sz="1600" dirty="0" smtClean="0"/>
                        <a:t>SVC</a:t>
                      </a:r>
                      <a:endParaRPr lang="en-US" sz="1600" dirty="0"/>
                    </a:p>
                  </a:txBody>
                  <a:tcPr/>
                </a:tc>
                <a:tc>
                  <a:txBody>
                    <a:bodyPr/>
                    <a:lstStyle/>
                    <a:p>
                      <a:r>
                        <a:rPr lang="en-US" sz="1600" dirty="0" smtClean="0"/>
                        <a:t>0</a:t>
                      </a:r>
                      <a:endParaRPr lang="en-US" sz="1600" dirty="0"/>
                    </a:p>
                  </a:txBody>
                  <a:tcPr/>
                </a:tc>
                <a:tc>
                  <a:txBody>
                    <a:bodyPr/>
                    <a:lstStyle/>
                    <a:p>
                      <a:r>
                        <a:rPr lang="en-US" sz="1600" dirty="0" smtClean="0"/>
                        <a:t>0.942</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70840">
                <a:tc>
                  <a:txBody>
                    <a:bodyPr/>
                    <a:lstStyle/>
                    <a:p>
                      <a:r>
                        <a:rPr lang="en-US" sz="1600" dirty="0" smtClean="0"/>
                        <a:t>Decision Tree</a:t>
                      </a:r>
                      <a:endParaRPr lang="en-US" sz="1600" dirty="0"/>
                    </a:p>
                  </a:txBody>
                  <a:tcPr/>
                </a:tc>
                <a:tc>
                  <a:txBody>
                    <a:bodyPr/>
                    <a:lstStyle/>
                    <a:p>
                      <a:r>
                        <a:rPr lang="en-US" sz="1600" dirty="0" smtClean="0"/>
                        <a:t>0.178</a:t>
                      </a:r>
                      <a:endParaRPr lang="en-US" sz="1600" dirty="0"/>
                    </a:p>
                  </a:txBody>
                  <a:tcPr/>
                </a:tc>
                <a:tc>
                  <a:txBody>
                    <a:bodyPr/>
                    <a:lstStyle/>
                    <a:p>
                      <a:r>
                        <a:rPr lang="en-US" sz="1600" dirty="0" smtClean="0"/>
                        <a:t>0.893</a:t>
                      </a:r>
                      <a:endParaRPr lang="en-US" sz="1600" dirty="0"/>
                    </a:p>
                  </a:txBody>
                  <a:tcPr/>
                </a:tc>
                <a:tc>
                  <a:txBody>
                    <a:bodyPr/>
                    <a:lstStyle/>
                    <a:p>
                      <a:r>
                        <a:rPr lang="en-US" sz="1600" dirty="0" smtClean="0"/>
                        <a:t>0.147</a:t>
                      </a:r>
                      <a:endParaRPr lang="en-US" sz="1600" dirty="0"/>
                    </a:p>
                  </a:txBody>
                  <a:tcPr/>
                </a:tc>
                <a:tc>
                  <a:txBody>
                    <a:bodyPr/>
                    <a:lstStyle/>
                    <a:p>
                      <a:r>
                        <a:rPr lang="en-US" sz="1600" dirty="0" smtClean="0"/>
                        <a:t>0.161</a:t>
                      </a:r>
                      <a:endParaRPr lang="en-US" sz="1600" dirty="0"/>
                    </a:p>
                  </a:txBody>
                  <a:tcPr/>
                </a:tc>
              </a:tr>
              <a:tr h="370840">
                <a:tc>
                  <a:txBody>
                    <a:bodyPr/>
                    <a:lstStyle/>
                    <a:p>
                      <a:r>
                        <a:rPr lang="en-US" sz="1600" dirty="0" smtClean="0"/>
                        <a:t>Gradient Boosting</a:t>
                      </a:r>
                      <a:endParaRPr lang="en-US" sz="1600" dirty="0"/>
                    </a:p>
                  </a:txBody>
                  <a:tcPr/>
                </a:tc>
                <a:tc>
                  <a:txBody>
                    <a:bodyPr/>
                    <a:lstStyle/>
                    <a:p>
                      <a:r>
                        <a:rPr lang="en-US" sz="1600" dirty="0" smtClean="0"/>
                        <a:t>0.013</a:t>
                      </a:r>
                      <a:endParaRPr lang="en-US" sz="1600" dirty="0"/>
                    </a:p>
                  </a:txBody>
                  <a:tcPr/>
                </a:tc>
                <a:tc>
                  <a:txBody>
                    <a:bodyPr/>
                    <a:lstStyle/>
                    <a:p>
                      <a:r>
                        <a:rPr lang="en-US" sz="1600" dirty="0" smtClean="0"/>
                        <a:t>0.936</a:t>
                      </a:r>
                      <a:endParaRPr lang="en-US" sz="1600" dirty="0"/>
                    </a:p>
                  </a:txBody>
                  <a:tcPr/>
                </a:tc>
                <a:tc>
                  <a:txBody>
                    <a:bodyPr/>
                    <a:lstStyle/>
                    <a:p>
                      <a:r>
                        <a:rPr lang="en-US" sz="1600" dirty="0" smtClean="0"/>
                        <a:t>0.111</a:t>
                      </a:r>
                      <a:endParaRPr lang="en-US" sz="1600" dirty="0"/>
                    </a:p>
                  </a:txBody>
                  <a:tcPr/>
                </a:tc>
                <a:tc>
                  <a:txBody>
                    <a:bodyPr/>
                    <a:lstStyle/>
                    <a:p>
                      <a:r>
                        <a:rPr lang="en-US" sz="1600" dirty="0" smtClean="0"/>
                        <a:t>0.024</a:t>
                      </a:r>
                      <a:endParaRPr lang="en-US" sz="16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96540254"/>
              </p:ext>
            </p:extLst>
          </p:nvPr>
        </p:nvGraphicFramePr>
        <p:xfrm>
          <a:off x="6840482" y="3799197"/>
          <a:ext cx="5146566" cy="2225040"/>
        </p:xfrm>
        <a:graphic>
          <a:graphicData uri="http://schemas.openxmlformats.org/drawingml/2006/table">
            <a:tbl>
              <a:tblPr firstRow="1" bandRow="1">
                <a:tableStyleId>{5C22544A-7EE6-4342-B048-85BDC9FD1C3A}</a:tableStyleId>
              </a:tblPr>
              <a:tblGrid>
                <a:gridCol w="1772745"/>
                <a:gridCol w="693683"/>
                <a:gridCol w="945931"/>
                <a:gridCol w="1040524"/>
                <a:gridCol w="693683"/>
              </a:tblGrid>
              <a:tr h="370840">
                <a:tc>
                  <a:txBody>
                    <a:bodyPr/>
                    <a:lstStyle/>
                    <a:p>
                      <a:r>
                        <a:rPr lang="en-US" sz="1600" dirty="0" smtClean="0"/>
                        <a:t>Model</a:t>
                      </a:r>
                      <a:endParaRPr lang="en-US" sz="1600" dirty="0"/>
                    </a:p>
                  </a:txBody>
                  <a:tcPr/>
                </a:tc>
                <a:tc>
                  <a:txBody>
                    <a:bodyPr/>
                    <a:lstStyle/>
                    <a:p>
                      <a:r>
                        <a:rPr lang="en-US" sz="1600" dirty="0" smtClean="0"/>
                        <a:t>Recall</a:t>
                      </a:r>
                      <a:endParaRPr lang="en-US" sz="1600" dirty="0"/>
                    </a:p>
                  </a:txBody>
                  <a:tcPr/>
                </a:tc>
                <a:tc>
                  <a:txBody>
                    <a:bodyPr/>
                    <a:lstStyle/>
                    <a:p>
                      <a:r>
                        <a:rPr lang="en-US" sz="1600" dirty="0" smtClean="0"/>
                        <a:t>Accuracy</a:t>
                      </a:r>
                      <a:endParaRPr lang="en-US" sz="1600" dirty="0"/>
                    </a:p>
                  </a:txBody>
                  <a:tcPr/>
                </a:tc>
                <a:tc>
                  <a:txBody>
                    <a:bodyPr/>
                    <a:lstStyle/>
                    <a:p>
                      <a:r>
                        <a:rPr lang="en-US" sz="1600" dirty="0" smtClean="0"/>
                        <a:t>Precision</a:t>
                      </a:r>
                      <a:endParaRPr lang="en-US" sz="1600" dirty="0"/>
                    </a:p>
                  </a:txBody>
                  <a:tcPr/>
                </a:tc>
                <a:tc>
                  <a:txBody>
                    <a:bodyPr/>
                    <a:lstStyle/>
                    <a:p>
                      <a:r>
                        <a:rPr lang="en-US" sz="1600" dirty="0" smtClean="0"/>
                        <a:t>F1</a:t>
                      </a:r>
                      <a:endParaRPr lang="en-US" sz="1600" dirty="0"/>
                    </a:p>
                  </a:txBody>
                  <a:tcPr/>
                </a:tc>
              </a:tr>
              <a:tr h="370840">
                <a:tc>
                  <a:txBody>
                    <a:bodyPr/>
                    <a:lstStyle/>
                    <a:p>
                      <a:r>
                        <a:rPr lang="en-US" sz="1600" dirty="0" smtClean="0"/>
                        <a:t>Logistic Regression</a:t>
                      </a:r>
                      <a:endParaRPr lang="en-US" sz="1600" dirty="0"/>
                    </a:p>
                  </a:txBody>
                  <a:tcPr/>
                </a:tc>
                <a:tc>
                  <a:txBody>
                    <a:bodyPr/>
                    <a:lstStyle/>
                    <a:p>
                      <a:r>
                        <a:rPr lang="en-US" sz="1600" dirty="0" smtClean="0"/>
                        <a:t>0.753</a:t>
                      </a:r>
                      <a:endParaRPr lang="en-US" sz="1600" dirty="0"/>
                    </a:p>
                  </a:txBody>
                  <a:tcPr/>
                </a:tc>
                <a:tc>
                  <a:txBody>
                    <a:bodyPr/>
                    <a:lstStyle/>
                    <a:p>
                      <a:r>
                        <a:rPr lang="en-US" sz="1600" dirty="0" smtClean="0"/>
                        <a:t>0.718</a:t>
                      </a:r>
                      <a:endParaRPr lang="en-US" sz="1600" dirty="0"/>
                    </a:p>
                  </a:txBody>
                  <a:tcPr/>
                </a:tc>
                <a:tc>
                  <a:txBody>
                    <a:bodyPr/>
                    <a:lstStyle/>
                    <a:p>
                      <a:r>
                        <a:rPr lang="en-US" sz="1600" dirty="0" smtClean="0"/>
                        <a:t>0.140</a:t>
                      </a:r>
                      <a:endParaRPr lang="en-US" sz="1600" dirty="0"/>
                    </a:p>
                  </a:txBody>
                  <a:tcPr/>
                </a:tc>
                <a:tc>
                  <a:txBody>
                    <a:bodyPr/>
                    <a:lstStyle/>
                    <a:p>
                      <a:r>
                        <a:rPr lang="en-US" sz="1600" dirty="0" smtClean="0"/>
                        <a:t>0.236</a:t>
                      </a:r>
                      <a:endParaRPr lang="en-US" sz="1600" dirty="0"/>
                    </a:p>
                  </a:txBody>
                  <a:tcPr/>
                </a:tc>
              </a:tr>
              <a:tr h="370840">
                <a:tc>
                  <a:txBody>
                    <a:bodyPr/>
                    <a:lstStyle/>
                    <a:p>
                      <a:r>
                        <a:rPr lang="en-US" sz="1600" dirty="0" smtClean="0"/>
                        <a:t>Random Forest</a:t>
                      </a:r>
                      <a:endParaRPr lang="en-US" sz="1600" dirty="0"/>
                    </a:p>
                  </a:txBody>
                  <a:tcPr/>
                </a:tc>
                <a:tc>
                  <a:txBody>
                    <a:bodyPr/>
                    <a:lstStyle/>
                    <a:p>
                      <a:r>
                        <a:rPr lang="en-US" sz="1600" dirty="0" smtClean="0"/>
                        <a:t>0</a:t>
                      </a:r>
                      <a:endParaRPr lang="en-US" sz="1600" dirty="0"/>
                    </a:p>
                  </a:txBody>
                  <a:tcPr/>
                </a:tc>
                <a:tc>
                  <a:txBody>
                    <a:bodyPr/>
                    <a:lstStyle/>
                    <a:p>
                      <a:r>
                        <a:rPr lang="en-US" sz="1600" dirty="0" smtClean="0"/>
                        <a:t>0.935</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70840">
                <a:tc>
                  <a:txBody>
                    <a:bodyPr/>
                    <a:lstStyle/>
                    <a:p>
                      <a:r>
                        <a:rPr lang="en-US" sz="1600" dirty="0" smtClean="0"/>
                        <a:t>SVC</a:t>
                      </a:r>
                      <a:endParaRPr lang="en-US" sz="1600" dirty="0"/>
                    </a:p>
                  </a:txBody>
                  <a:tcPr/>
                </a:tc>
                <a:tc>
                  <a:txBody>
                    <a:bodyPr/>
                    <a:lstStyle/>
                    <a:p>
                      <a:r>
                        <a:rPr lang="en-US" sz="1600" dirty="0" smtClean="0"/>
                        <a:t>0.767</a:t>
                      </a:r>
                      <a:endParaRPr lang="en-US" sz="1600" dirty="0"/>
                    </a:p>
                  </a:txBody>
                  <a:tcPr/>
                </a:tc>
                <a:tc>
                  <a:txBody>
                    <a:bodyPr/>
                    <a:lstStyle/>
                    <a:p>
                      <a:r>
                        <a:rPr lang="en-US" sz="1600" dirty="0" smtClean="0"/>
                        <a:t>0.684</a:t>
                      </a:r>
                      <a:endParaRPr lang="en-US" sz="1600" dirty="0"/>
                    </a:p>
                  </a:txBody>
                  <a:tcPr/>
                </a:tc>
                <a:tc>
                  <a:txBody>
                    <a:bodyPr/>
                    <a:lstStyle/>
                    <a:p>
                      <a:r>
                        <a:rPr lang="en-US" sz="1600" dirty="0" smtClean="0"/>
                        <a:t>0.012</a:t>
                      </a:r>
                      <a:endParaRPr lang="en-US" sz="1600" dirty="0"/>
                    </a:p>
                  </a:txBody>
                  <a:tcPr/>
                </a:tc>
                <a:tc>
                  <a:txBody>
                    <a:bodyPr/>
                    <a:lstStyle/>
                    <a:p>
                      <a:r>
                        <a:rPr lang="en-US" sz="1600" dirty="0" smtClean="0"/>
                        <a:t>0.219</a:t>
                      </a:r>
                      <a:endParaRPr lang="en-US" sz="1600" dirty="0"/>
                    </a:p>
                  </a:txBody>
                  <a:tcPr/>
                </a:tc>
              </a:tr>
              <a:tr h="370840">
                <a:tc>
                  <a:txBody>
                    <a:bodyPr/>
                    <a:lstStyle/>
                    <a:p>
                      <a:r>
                        <a:rPr lang="en-US" sz="1600" dirty="0" smtClean="0"/>
                        <a:t>Decision Tree</a:t>
                      </a:r>
                      <a:endParaRPr lang="en-US" sz="1600" dirty="0"/>
                    </a:p>
                  </a:txBody>
                  <a:tcPr/>
                </a:tc>
                <a:tc>
                  <a:txBody>
                    <a:bodyPr/>
                    <a:lstStyle/>
                    <a:p>
                      <a:r>
                        <a:rPr lang="en-US" sz="1600" dirty="0" smtClean="0"/>
                        <a:t>0.150</a:t>
                      </a:r>
                      <a:endParaRPr lang="en-US" sz="1600" dirty="0"/>
                    </a:p>
                  </a:txBody>
                  <a:tcPr/>
                </a:tc>
                <a:tc>
                  <a:txBody>
                    <a:bodyPr/>
                    <a:lstStyle/>
                    <a:p>
                      <a:r>
                        <a:rPr lang="en-US" sz="1600" dirty="0" smtClean="0"/>
                        <a:t>0.903</a:t>
                      </a:r>
                      <a:endParaRPr lang="en-US" sz="1600" dirty="0"/>
                    </a:p>
                  </a:txBody>
                  <a:tcPr/>
                </a:tc>
                <a:tc>
                  <a:txBody>
                    <a:bodyPr/>
                    <a:lstStyle/>
                    <a:p>
                      <a:r>
                        <a:rPr lang="en-US" sz="1600" dirty="0" smtClean="0"/>
                        <a:t>0.154</a:t>
                      </a:r>
                      <a:endParaRPr lang="en-US" sz="1600" dirty="0"/>
                    </a:p>
                  </a:txBody>
                  <a:tcPr/>
                </a:tc>
                <a:tc>
                  <a:txBody>
                    <a:bodyPr/>
                    <a:lstStyle/>
                    <a:p>
                      <a:r>
                        <a:rPr lang="en-US" sz="1600" dirty="0" smtClean="0"/>
                        <a:t>0.152</a:t>
                      </a:r>
                      <a:endParaRPr lang="en-US" sz="1600" dirty="0"/>
                    </a:p>
                  </a:txBody>
                  <a:tcPr/>
                </a:tc>
              </a:tr>
              <a:tr h="370840">
                <a:tc>
                  <a:txBody>
                    <a:bodyPr/>
                    <a:lstStyle/>
                    <a:p>
                      <a:r>
                        <a:rPr lang="en-US" sz="1600" dirty="0" smtClean="0"/>
                        <a:t>Gradient Boosting</a:t>
                      </a:r>
                      <a:endParaRPr lang="en-US" sz="1600" dirty="0"/>
                    </a:p>
                  </a:txBody>
                  <a:tcPr/>
                </a:tc>
                <a:tc>
                  <a:txBody>
                    <a:bodyPr/>
                    <a:lstStyle/>
                    <a:p>
                      <a:r>
                        <a:rPr lang="en-US" sz="1600" dirty="0" smtClean="0"/>
                        <a:t>0.013</a:t>
                      </a:r>
                      <a:endParaRPr lang="en-US" sz="1600" dirty="0"/>
                    </a:p>
                  </a:txBody>
                  <a:tcPr/>
                </a:tc>
                <a:tc>
                  <a:txBody>
                    <a:bodyPr/>
                    <a:lstStyle/>
                    <a:p>
                      <a:r>
                        <a:rPr lang="en-US" sz="1600" dirty="0" smtClean="0"/>
                        <a:t>0.936</a:t>
                      </a:r>
                      <a:endParaRPr lang="en-US" sz="1600" dirty="0"/>
                    </a:p>
                  </a:txBody>
                  <a:tcPr/>
                </a:tc>
                <a:tc>
                  <a:txBody>
                    <a:bodyPr/>
                    <a:lstStyle/>
                    <a:p>
                      <a:r>
                        <a:rPr lang="en-US" sz="1600" dirty="0" smtClean="0"/>
                        <a:t>0.111</a:t>
                      </a:r>
                      <a:endParaRPr lang="en-US" sz="1600" dirty="0"/>
                    </a:p>
                  </a:txBody>
                  <a:tcPr/>
                </a:tc>
                <a:tc>
                  <a:txBody>
                    <a:bodyPr/>
                    <a:lstStyle/>
                    <a:p>
                      <a:r>
                        <a:rPr lang="en-US" sz="1600" dirty="0" smtClean="0"/>
                        <a:t>0.024</a:t>
                      </a:r>
                      <a:endParaRPr lang="en-US" sz="1600" dirty="0"/>
                    </a:p>
                  </a:txBody>
                  <a:tcPr/>
                </a:tc>
              </a:tr>
            </a:tbl>
          </a:graphicData>
        </a:graphic>
      </p:graphicFrame>
      <p:sp>
        <p:nvSpPr>
          <p:cNvPr id="6" name="TextBox 5"/>
          <p:cNvSpPr txBox="1"/>
          <p:nvPr/>
        </p:nvSpPr>
        <p:spPr>
          <a:xfrm>
            <a:off x="229250" y="6018105"/>
            <a:ext cx="1217898" cy="461665"/>
          </a:xfrm>
          <a:prstGeom prst="rect">
            <a:avLst/>
          </a:prstGeom>
          <a:noFill/>
        </p:spPr>
        <p:txBody>
          <a:bodyPr wrap="none" rtlCol="0">
            <a:spAutoFit/>
          </a:bodyPr>
          <a:lstStyle/>
          <a:p>
            <a:r>
              <a:rPr lang="en-US" sz="2400" dirty="0" smtClean="0"/>
              <a:t>First run</a:t>
            </a:r>
            <a:endParaRPr lang="en-US" sz="2400" dirty="0"/>
          </a:p>
        </p:txBody>
      </p:sp>
      <p:sp>
        <p:nvSpPr>
          <p:cNvPr id="7" name="TextBox 6"/>
          <p:cNvSpPr txBox="1"/>
          <p:nvPr/>
        </p:nvSpPr>
        <p:spPr>
          <a:xfrm>
            <a:off x="6840482" y="6018105"/>
            <a:ext cx="1592744" cy="461665"/>
          </a:xfrm>
          <a:prstGeom prst="rect">
            <a:avLst/>
          </a:prstGeom>
          <a:noFill/>
        </p:spPr>
        <p:txBody>
          <a:bodyPr wrap="none" rtlCol="0">
            <a:spAutoFit/>
          </a:bodyPr>
          <a:lstStyle/>
          <a:p>
            <a:r>
              <a:rPr lang="en-US" sz="2400" dirty="0" smtClean="0"/>
              <a:t>Second run</a:t>
            </a:r>
            <a:endParaRPr lang="en-US" sz="2400" dirty="0"/>
          </a:p>
        </p:txBody>
      </p:sp>
    </p:spTree>
    <p:extLst>
      <p:ext uri="{BB962C8B-B14F-4D97-AF65-F5344CB8AC3E}">
        <p14:creationId xmlns:p14="http://schemas.microsoft.com/office/powerpoint/2010/main" val="2882349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a:bodyPr>
          <a:lstStyle/>
          <a:p>
            <a:r>
              <a:rPr lang="en-US" dirty="0"/>
              <a:t>Using the models – Imbalanced Data</a:t>
            </a:r>
          </a:p>
        </p:txBody>
      </p:sp>
      <p:sp>
        <p:nvSpPr>
          <p:cNvPr id="3" name="Content Placeholder 2"/>
          <p:cNvSpPr>
            <a:spLocks noGrp="1"/>
          </p:cNvSpPr>
          <p:nvPr>
            <p:ph idx="1"/>
          </p:nvPr>
        </p:nvSpPr>
        <p:spPr>
          <a:xfrm>
            <a:off x="838199" y="1168401"/>
            <a:ext cx="11235268" cy="2783490"/>
          </a:xfrm>
        </p:spPr>
        <p:txBody>
          <a:bodyPr>
            <a:normAutofit/>
          </a:bodyPr>
          <a:lstStyle/>
          <a:p>
            <a:r>
              <a:rPr lang="en-US" sz="2400" dirty="0"/>
              <a:t>Problem – too few samples of the minority class (stroke)</a:t>
            </a:r>
          </a:p>
          <a:p>
            <a:r>
              <a:rPr lang="en-US" sz="2400" dirty="0"/>
              <a:t>Solution – Synthetic Minority Oversampling TEchnique (SMOTE)</a:t>
            </a:r>
          </a:p>
          <a:p>
            <a:pPr lvl="1"/>
            <a:r>
              <a:rPr lang="en-US" sz="2000" dirty="0"/>
              <a:t>Synthetic = Create new samples from the minority class</a:t>
            </a:r>
          </a:p>
          <a:p>
            <a:pPr lvl="1"/>
            <a:r>
              <a:rPr lang="en-US" sz="2000" dirty="0"/>
              <a:t>Effective because new synthetic samples from the minority class are plausible</a:t>
            </a:r>
          </a:p>
          <a:p>
            <a:pPr lvl="1"/>
            <a:r>
              <a:rPr lang="en-US" sz="2000" dirty="0"/>
              <a:t>Downside – samples are created without considering the majority class</a:t>
            </a:r>
          </a:p>
          <a:p>
            <a:pPr lvl="1"/>
            <a:r>
              <a:rPr lang="en-US" sz="2000" dirty="0"/>
              <a:t>Tried to tweak hyper-parameters – default provided the best results</a:t>
            </a:r>
            <a:endParaRPr lang="en-US" dirty="0"/>
          </a:p>
          <a:p>
            <a:r>
              <a:rPr lang="en-US" sz="2400" dirty="0" smtClean="0"/>
              <a:t>Our data before &amp; after SMOTE</a:t>
            </a:r>
            <a:endParaRPr lang="en-US" sz="2400" dirty="0"/>
          </a:p>
        </p:txBody>
      </p:sp>
      <p:pic>
        <p:nvPicPr>
          <p:cNvPr id="4" name="Picture 3"/>
          <p:cNvPicPr>
            <a:picLocks noChangeAspect="1"/>
          </p:cNvPicPr>
          <p:nvPr/>
        </p:nvPicPr>
        <p:blipFill>
          <a:blip r:embed="rId3"/>
          <a:stretch>
            <a:fillRect/>
          </a:stretch>
        </p:blipFill>
        <p:spPr>
          <a:xfrm>
            <a:off x="1308537" y="3951892"/>
            <a:ext cx="3221421" cy="2114058"/>
          </a:xfrm>
          <a:prstGeom prst="rect">
            <a:avLst/>
          </a:prstGeom>
        </p:spPr>
      </p:pic>
      <p:pic>
        <p:nvPicPr>
          <p:cNvPr id="5" name="Picture 4"/>
          <p:cNvPicPr>
            <a:picLocks noChangeAspect="1"/>
          </p:cNvPicPr>
          <p:nvPr/>
        </p:nvPicPr>
        <p:blipFill>
          <a:blip r:embed="rId4"/>
          <a:stretch>
            <a:fillRect/>
          </a:stretch>
        </p:blipFill>
        <p:spPr>
          <a:xfrm>
            <a:off x="7672553" y="3951891"/>
            <a:ext cx="3247204" cy="2110293"/>
          </a:xfrm>
          <a:prstGeom prst="rect">
            <a:avLst/>
          </a:prstGeom>
        </p:spPr>
      </p:pic>
      <p:sp>
        <p:nvSpPr>
          <p:cNvPr id="6" name="TextBox 5"/>
          <p:cNvSpPr txBox="1"/>
          <p:nvPr/>
        </p:nvSpPr>
        <p:spPr>
          <a:xfrm>
            <a:off x="1217223" y="6062184"/>
            <a:ext cx="1979388" cy="461665"/>
          </a:xfrm>
          <a:prstGeom prst="rect">
            <a:avLst/>
          </a:prstGeom>
          <a:noFill/>
        </p:spPr>
        <p:txBody>
          <a:bodyPr wrap="none" rtlCol="0">
            <a:spAutoFit/>
          </a:bodyPr>
          <a:lstStyle/>
          <a:p>
            <a:r>
              <a:rPr lang="en-US" sz="2400" dirty="0" smtClean="0"/>
              <a:t>Before SMOTE</a:t>
            </a:r>
            <a:endParaRPr lang="en-US" sz="2400" dirty="0"/>
          </a:p>
        </p:txBody>
      </p:sp>
      <p:sp>
        <p:nvSpPr>
          <p:cNvPr id="7" name="TextBox 6"/>
          <p:cNvSpPr txBox="1"/>
          <p:nvPr/>
        </p:nvSpPr>
        <p:spPr>
          <a:xfrm>
            <a:off x="7641023" y="6062183"/>
            <a:ext cx="1787284" cy="461665"/>
          </a:xfrm>
          <a:prstGeom prst="rect">
            <a:avLst/>
          </a:prstGeom>
          <a:noFill/>
        </p:spPr>
        <p:txBody>
          <a:bodyPr wrap="none" rtlCol="0">
            <a:spAutoFit/>
          </a:bodyPr>
          <a:lstStyle/>
          <a:p>
            <a:r>
              <a:rPr lang="en-US" sz="2400" dirty="0" smtClean="0"/>
              <a:t>After SMOTE</a:t>
            </a:r>
            <a:endParaRPr lang="en-US" sz="2400" dirty="0"/>
          </a:p>
        </p:txBody>
      </p:sp>
    </p:spTree>
    <p:extLst>
      <p:ext uri="{BB962C8B-B14F-4D97-AF65-F5344CB8AC3E}">
        <p14:creationId xmlns:p14="http://schemas.microsoft.com/office/powerpoint/2010/main" val="2552336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a:bodyPr>
          <a:lstStyle/>
          <a:p>
            <a:r>
              <a:rPr lang="en-US" dirty="0"/>
              <a:t>Using the models – </a:t>
            </a:r>
            <a:r>
              <a:rPr lang="en-US" dirty="0" smtClean="0"/>
              <a:t>SMOTE &amp; Cross Validation</a:t>
            </a:r>
            <a:endParaRPr lang="en-US" dirty="0"/>
          </a:p>
        </p:txBody>
      </p:sp>
      <p:sp>
        <p:nvSpPr>
          <p:cNvPr id="3" name="Content Placeholder 2"/>
          <p:cNvSpPr>
            <a:spLocks noGrp="1"/>
          </p:cNvSpPr>
          <p:nvPr>
            <p:ph idx="1"/>
          </p:nvPr>
        </p:nvSpPr>
        <p:spPr>
          <a:xfrm>
            <a:off x="838199" y="1168400"/>
            <a:ext cx="11235268" cy="4948621"/>
          </a:xfrm>
        </p:spPr>
        <p:txBody>
          <a:bodyPr>
            <a:normAutofit/>
          </a:bodyPr>
          <a:lstStyle/>
          <a:p>
            <a:r>
              <a:rPr lang="en-US" sz="2400" dirty="0" smtClean="0"/>
              <a:t>We ran the models again after applying SMOTE</a:t>
            </a:r>
          </a:p>
          <a:p>
            <a:r>
              <a:rPr lang="en-US" sz="2400" dirty="0" smtClean="0"/>
              <a:t>We ran all models again and applied Cross Validation with 10 folds</a:t>
            </a:r>
            <a:endParaRPr lang="en-US" sz="2000" dirty="0"/>
          </a:p>
          <a:p>
            <a:r>
              <a:rPr lang="en-US" sz="2400" dirty="0" smtClean="0"/>
              <a:t>Results improved greatly! </a:t>
            </a:r>
          </a:p>
          <a:p>
            <a:endParaRPr lang="en-US" sz="2400" dirty="0"/>
          </a:p>
          <a:p>
            <a:endParaRPr lang="en-US" sz="2400" dirty="0" smtClean="0"/>
          </a:p>
          <a:p>
            <a:endParaRPr lang="en-US" sz="2400" dirty="0"/>
          </a:p>
          <a:p>
            <a:endParaRPr lang="en-US" sz="2400" dirty="0" smtClean="0"/>
          </a:p>
          <a:p>
            <a:pPr marL="0" indent="0">
              <a:buNone/>
            </a:pPr>
            <a:endParaRPr lang="en-US" sz="2400" dirty="0" smtClean="0"/>
          </a:p>
          <a:p>
            <a:pPr marL="0" indent="0">
              <a:buNone/>
            </a:pPr>
            <a:endParaRPr lang="en-US" sz="2400" dirty="0"/>
          </a:p>
          <a:p>
            <a:r>
              <a:rPr lang="en-US" sz="2400" dirty="0" smtClean="0"/>
              <a:t>We have a definite winner! But can we do even </a:t>
            </a:r>
            <a:r>
              <a:rPr lang="en-US" sz="2400" i="1" dirty="0" smtClean="0"/>
              <a:t>better</a:t>
            </a:r>
            <a:r>
              <a:rPr lang="en-US" sz="2400" dirty="0" smtClean="0"/>
              <a:t>?</a:t>
            </a:r>
            <a:endParaRPr lang="en-US" sz="24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7130203"/>
              </p:ext>
            </p:extLst>
          </p:nvPr>
        </p:nvGraphicFramePr>
        <p:xfrm>
          <a:off x="3522717" y="2530190"/>
          <a:ext cx="5146566" cy="2225040"/>
        </p:xfrm>
        <a:graphic>
          <a:graphicData uri="http://schemas.openxmlformats.org/drawingml/2006/table">
            <a:tbl>
              <a:tblPr firstRow="1" bandRow="1">
                <a:tableStyleId>{5C22544A-7EE6-4342-B048-85BDC9FD1C3A}</a:tableStyleId>
              </a:tblPr>
              <a:tblGrid>
                <a:gridCol w="1772745"/>
                <a:gridCol w="693683"/>
                <a:gridCol w="945931"/>
                <a:gridCol w="1040524"/>
                <a:gridCol w="693683"/>
              </a:tblGrid>
              <a:tr h="370840">
                <a:tc>
                  <a:txBody>
                    <a:bodyPr/>
                    <a:lstStyle/>
                    <a:p>
                      <a:r>
                        <a:rPr lang="en-US" sz="1600" dirty="0" smtClean="0"/>
                        <a:t>Model</a:t>
                      </a:r>
                      <a:endParaRPr lang="en-US" sz="1600" dirty="0"/>
                    </a:p>
                  </a:txBody>
                  <a:tcPr/>
                </a:tc>
                <a:tc>
                  <a:txBody>
                    <a:bodyPr/>
                    <a:lstStyle/>
                    <a:p>
                      <a:r>
                        <a:rPr lang="en-US" sz="1600" dirty="0" smtClean="0"/>
                        <a:t>Recall</a:t>
                      </a:r>
                      <a:endParaRPr lang="en-US" sz="1600" dirty="0"/>
                    </a:p>
                  </a:txBody>
                  <a:tcPr/>
                </a:tc>
                <a:tc>
                  <a:txBody>
                    <a:bodyPr/>
                    <a:lstStyle/>
                    <a:p>
                      <a:r>
                        <a:rPr lang="en-US" sz="1600" dirty="0" smtClean="0"/>
                        <a:t>Accuracy</a:t>
                      </a:r>
                      <a:endParaRPr lang="en-US" sz="1600" dirty="0"/>
                    </a:p>
                  </a:txBody>
                  <a:tcPr/>
                </a:tc>
                <a:tc>
                  <a:txBody>
                    <a:bodyPr/>
                    <a:lstStyle/>
                    <a:p>
                      <a:r>
                        <a:rPr lang="en-US" sz="1600" dirty="0" smtClean="0"/>
                        <a:t>Precision</a:t>
                      </a:r>
                      <a:endParaRPr lang="en-US" sz="1600" dirty="0"/>
                    </a:p>
                  </a:txBody>
                  <a:tcPr/>
                </a:tc>
                <a:tc>
                  <a:txBody>
                    <a:bodyPr/>
                    <a:lstStyle/>
                    <a:p>
                      <a:r>
                        <a:rPr lang="en-US" sz="1600" dirty="0" smtClean="0"/>
                        <a:t>F1</a:t>
                      </a:r>
                      <a:endParaRPr lang="en-US" sz="1600" dirty="0"/>
                    </a:p>
                  </a:txBody>
                  <a:tcPr/>
                </a:tc>
              </a:tr>
              <a:tr h="370840">
                <a:tc>
                  <a:txBody>
                    <a:bodyPr/>
                    <a:lstStyle/>
                    <a:p>
                      <a:r>
                        <a:rPr lang="en-US" sz="1600" dirty="0" smtClean="0"/>
                        <a:t>Logistic Regression</a:t>
                      </a:r>
                      <a:endParaRPr lang="en-US" sz="1600" dirty="0"/>
                    </a:p>
                  </a:txBody>
                  <a:tcPr/>
                </a:tc>
                <a:tc>
                  <a:txBody>
                    <a:bodyPr/>
                    <a:lstStyle/>
                    <a:p>
                      <a:r>
                        <a:rPr lang="en-US" sz="1600" dirty="0" smtClean="0"/>
                        <a:t>0.881</a:t>
                      </a:r>
                      <a:endParaRPr lang="en-US" sz="1600" dirty="0"/>
                    </a:p>
                  </a:txBody>
                  <a:tcPr/>
                </a:tc>
                <a:tc>
                  <a:txBody>
                    <a:bodyPr/>
                    <a:lstStyle/>
                    <a:p>
                      <a:r>
                        <a:rPr lang="en-US" sz="1600" dirty="0" smtClean="0"/>
                        <a:t>0.915</a:t>
                      </a:r>
                      <a:endParaRPr lang="en-US" sz="1600" dirty="0"/>
                    </a:p>
                  </a:txBody>
                  <a:tcPr/>
                </a:tc>
                <a:tc>
                  <a:txBody>
                    <a:bodyPr/>
                    <a:lstStyle/>
                    <a:p>
                      <a:r>
                        <a:rPr lang="en-US" sz="1600" dirty="0" smtClean="0"/>
                        <a:t>0.945</a:t>
                      </a:r>
                      <a:endParaRPr lang="en-US" sz="1600" dirty="0"/>
                    </a:p>
                  </a:txBody>
                  <a:tcPr/>
                </a:tc>
                <a:tc>
                  <a:txBody>
                    <a:bodyPr/>
                    <a:lstStyle/>
                    <a:p>
                      <a:r>
                        <a:rPr lang="en-US" sz="1600" dirty="0" smtClean="0"/>
                        <a:t>0.912</a:t>
                      </a:r>
                      <a:endParaRPr lang="en-US" sz="1600" dirty="0"/>
                    </a:p>
                  </a:txBody>
                  <a:tcPr/>
                </a:tc>
              </a:tr>
              <a:tr h="370840">
                <a:tc>
                  <a:txBody>
                    <a:bodyPr/>
                    <a:lstStyle/>
                    <a:p>
                      <a:r>
                        <a:rPr lang="en-US" sz="1600" dirty="0" smtClean="0"/>
                        <a:t>Random Forest</a:t>
                      </a:r>
                      <a:endParaRPr lang="en-US" sz="1600" dirty="0"/>
                    </a:p>
                  </a:txBody>
                  <a:tcPr/>
                </a:tc>
                <a:tc>
                  <a:txBody>
                    <a:bodyPr/>
                    <a:lstStyle/>
                    <a:p>
                      <a:r>
                        <a:rPr lang="en-US" sz="1600" dirty="0" smtClean="0"/>
                        <a:t>0.951</a:t>
                      </a:r>
                      <a:endParaRPr lang="en-US" sz="1600" dirty="0"/>
                    </a:p>
                  </a:txBody>
                  <a:tcPr>
                    <a:solidFill>
                      <a:srgbClr val="92D050"/>
                    </a:solidFill>
                  </a:tcPr>
                </a:tc>
                <a:tc>
                  <a:txBody>
                    <a:bodyPr/>
                    <a:lstStyle/>
                    <a:p>
                      <a:r>
                        <a:rPr lang="en-US" sz="1600" dirty="0" smtClean="0"/>
                        <a:t>0.958</a:t>
                      </a:r>
                      <a:endParaRPr lang="en-US" sz="1600" dirty="0"/>
                    </a:p>
                  </a:txBody>
                  <a:tcPr>
                    <a:solidFill>
                      <a:srgbClr val="92D050"/>
                    </a:solidFill>
                  </a:tcPr>
                </a:tc>
                <a:tc>
                  <a:txBody>
                    <a:bodyPr/>
                    <a:lstStyle/>
                    <a:p>
                      <a:r>
                        <a:rPr lang="en-US" sz="1600" dirty="0" smtClean="0"/>
                        <a:t>0.965</a:t>
                      </a:r>
                      <a:endParaRPr lang="en-US" sz="1600" dirty="0"/>
                    </a:p>
                  </a:txBody>
                  <a:tcPr/>
                </a:tc>
                <a:tc>
                  <a:txBody>
                    <a:bodyPr/>
                    <a:lstStyle/>
                    <a:p>
                      <a:r>
                        <a:rPr lang="en-US" sz="1600" dirty="0" smtClean="0"/>
                        <a:t>0.958</a:t>
                      </a:r>
                      <a:endParaRPr lang="en-US" sz="1600" dirty="0"/>
                    </a:p>
                  </a:txBody>
                  <a:tcPr/>
                </a:tc>
              </a:tr>
              <a:tr h="370840">
                <a:tc>
                  <a:txBody>
                    <a:bodyPr/>
                    <a:lstStyle/>
                    <a:p>
                      <a:r>
                        <a:rPr lang="en-US" sz="1600" dirty="0" smtClean="0"/>
                        <a:t>SVC</a:t>
                      </a:r>
                      <a:endParaRPr lang="en-US" sz="1600" dirty="0"/>
                    </a:p>
                  </a:txBody>
                  <a:tcPr/>
                </a:tc>
                <a:tc>
                  <a:txBody>
                    <a:bodyPr/>
                    <a:lstStyle/>
                    <a:p>
                      <a:r>
                        <a:rPr lang="en-US" sz="1600" dirty="0" smtClean="0"/>
                        <a:t>0.790</a:t>
                      </a:r>
                      <a:endParaRPr lang="en-US" sz="1600" dirty="0"/>
                    </a:p>
                  </a:txBody>
                  <a:tcPr/>
                </a:tc>
                <a:tc>
                  <a:txBody>
                    <a:bodyPr/>
                    <a:lstStyle/>
                    <a:p>
                      <a:r>
                        <a:rPr lang="en-US" sz="1600" dirty="0" smtClean="0"/>
                        <a:t>0.740</a:t>
                      </a:r>
                      <a:endParaRPr lang="en-US" sz="1600" dirty="0"/>
                    </a:p>
                  </a:txBody>
                  <a:tcPr/>
                </a:tc>
                <a:tc>
                  <a:txBody>
                    <a:bodyPr/>
                    <a:lstStyle/>
                    <a:p>
                      <a:r>
                        <a:rPr lang="en-US" sz="1600" dirty="0" smtClean="0"/>
                        <a:t>0.717</a:t>
                      </a:r>
                      <a:endParaRPr lang="en-US" sz="1600" dirty="0"/>
                    </a:p>
                  </a:txBody>
                  <a:tcPr/>
                </a:tc>
                <a:tc>
                  <a:txBody>
                    <a:bodyPr/>
                    <a:lstStyle/>
                    <a:p>
                      <a:r>
                        <a:rPr lang="en-US" sz="1600" dirty="0" smtClean="0"/>
                        <a:t>0.752</a:t>
                      </a:r>
                      <a:endParaRPr lang="en-US" sz="1600" dirty="0"/>
                    </a:p>
                  </a:txBody>
                  <a:tcPr/>
                </a:tc>
              </a:tr>
              <a:tr h="370840">
                <a:tc>
                  <a:txBody>
                    <a:bodyPr/>
                    <a:lstStyle/>
                    <a:p>
                      <a:r>
                        <a:rPr lang="en-US" sz="1600" dirty="0" smtClean="0"/>
                        <a:t>Decision Tree</a:t>
                      </a:r>
                      <a:endParaRPr lang="en-US" sz="1600" dirty="0"/>
                    </a:p>
                  </a:txBody>
                  <a:tcPr/>
                </a:tc>
                <a:tc>
                  <a:txBody>
                    <a:bodyPr/>
                    <a:lstStyle/>
                    <a:p>
                      <a:r>
                        <a:rPr lang="en-US" sz="1600" dirty="0" smtClean="0"/>
                        <a:t>0.942</a:t>
                      </a:r>
                      <a:endParaRPr lang="en-US" sz="1600" dirty="0"/>
                    </a:p>
                  </a:txBody>
                  <a:tcPr/>
                </a:tc>
                <a:tc>
                  <a:txBody>
                    <a:bodyPr/>
                    <a:lstStyle/>
                    <a:p>
                      <a:r>
                        <a:rPr lang="en-US" sz="1600" dirty="0" smtClean="0"/>
                        <a:t>0.928</a:t>
                      </a:r>
                      <a:endParaRPr lang="en-US" sz="1600" dirty="0"/>
                    </a:p>
                  </a:txBody>
                  <a:tcPr/>
                </a:tc>
                <a:tc>
                  <a:txBody>
                    <a:bodyPr/>
                    <a:lstStyle/>
                    <a:p>
                      <a:r>
                        <a:rPr lang="en-US" sz="1600" dirty="0" smtClean="0"/>
                        <a:t>0.917</a:t>
                      </a:r>
                      <a:endParaRPr lang="en-US" sz="1600" dirty="0"/>
                    </a:p>
                  </a:txBody>
                  <a:tcPr/>
                </a:tc>
                <a:tc>
                  <a:txBody>
                    <a:bodyPr/>
                    <a:lstStyle/>
                    <a:p>
                      <a:r>
                        <a:rPr lang="en-US" sz="1600" dirty="0" smtClean="0"/>
                        <a:t>0.929</a:t>
                      </a:r>
                      <a:endParaRPr lang="en-US" sz="1600" dirty="0"/>
                    </a:p>
                  </a:txBody>
                  <a:tcPr/>
                </a:tc>
              </a:tr>
              <a:tr h="370840">
                <a:tc>
                  <a:txBody>
                    <a:bodyPr/>
                    <a:lstStyle/>
                    <a:p>
                      <a:r>
                        <a:rPr lang="en-US" sz="1600" dirty="0" smtClean="0"/>
                        <a:t>Gradient Boosting</a:t>
                      </a:r>
                      <a:endParaRPr lang="en-US" sz="1600" dirty="0"/>
                    </a:p>
                  </a:txBody>
                  <a:tcPr/>
                </a:tc>
                <a:tc>
                  <a:txBody>
                    <a:bodyPr/>
                    <a:lstStyle/>
                    <a:p>
                      <a:r>
                        <a:rPr lang="en-US" sz="1600" dirty="0" smtClean="0"/>
                        <a:t>0.910</a:t>
                      </a:r>
                      <a:endParaRPr lang="en-US" sz="1600" dirty="0"/>
                    </a:p>
                  </a:txBody>
                  <a:tcPr/>
                </a:tc>
                <a:tc>
                  <a:txBody>
                    <a:bodyPr/>
                    <a:lstStyle/>
                    <a:p>
                      <a:r>
                        <a:rPr lang="en-US" sz="1600" dirty="0" smtClean="0"/>
                        <a:t>0.928</a:t>
                      </a:r>
                      <a:endParaRPr lang="en-US" sz="1600" dirty="0"/>
                    </a:p>
                  </a:txBody>
                  <a:tcPr/>
                </a:tc>
                <a:tc>
                  <a:txBody>
                    <a:bodyPr/>
                    <a:lstStyle/>
                    <a:p>
                      <a:r>
                        <a:rPr lang="en-US" sz="1600" dirty="0" smtClean="0"/>
                        <a:t>0.944</a:t>
                      </a:r>
                      <a:endParaRPr lang="en-US" sz="1600" dirty="0"/>
                    </a:p>
                  </a:txBody>
                  <a:tcPr/>
                </a:tc>
                <a:tc>
                  <a:txBody>
                    <a:bodyPr/>
                    <a:lstStyle/>
                    <a:p>
                      <a:r>
                        <a:rPr lang="en-US" sz="1600" dirty="0" smtClean="0"/>
                        <a:t>0.927</a:t>
                      </a:r>
                      <a:endParaRPr lang="en-US" sz="1600" dirty="0"/>
                    </a:p>
                  </a:txBody>
                  <a:tcPr/>
                </a:tc>
              </a:tr>
            </a:tbl>
          </a:graphicData>
        </a:graphic>
      </p:graphicFrame>
    </p:spTree>
    <p:extLst>
      <p:ext uri="{BB962C8B-B14F-4D97-AF65-F5344CB8AC3E}">
        <p14:creationId xmlns:p14="http://schemas.microsoft.com/office/powerpoint/2010/main" val="349482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a:bodyPr>
          <a:lstStyle/>
          <a:p>
            <a:r>
              <a:rPr lang="en-US" dirty="0"/>
              <a:t>Using the models </a:t>
            </a:r>
            <a:r>
              <a:rPr lang="en-US" dirty="0" smtClean="0"/>
              <a:t>– </a:t>
            </a:r>
            <a:r>
              <a:rPr lang="en-US" dirty="0" err="1" smtClean="0"/>
              <a:t>GridSearchCV</a:t>
            </a:r>
            <a:r>
              <a:rPr lang="en-US" dirty="0" smtClean="0"/>
              <a:t> Fine-tuning</a:t>
            </a:r>
            <a:endParaRPr lang="en-US" dirty="0"/>
          </a:p>
        </p:txBody>
      </p:sp>
      <p:sp>
        <p:nvSpPr>
          <p:cNvPr id="3" name="Content Placeholder 2"/>
          <p:cNvSpPr>
            <a:spLocks noGrp="1"/>
          </p:cNvSpPr>
          <p:nvPr>
            <p:ph idx="1"/>
          </p:nvPr>
        </p:nvSpPr>
        <p:spPr>
          <a:xfrm>
            <a:off x="838199" y="1168400"/>
            <a:ext cx="11235268" cy="4948621"/>
          </a:xfrm>
        </p:spPr>
        <p:txBody>
          <a:bodyPr>
            <a:normAutofit/>
          </a:bodyPr>
          <a:lstStyle/>
          <a:p>
            <a:r>
              <a:rPr lang="en-US" sz="2400" dirty="0" smtClean="0"/>
              <a:t>We took our winning horse and used GridSearch to fine-tune the results</a:t>
            </a:r>
          </a:p>
          <a:p>
            <a:r>
              <a:rPr lang="en-US" sz="2400" dirty="0" smtClean="0"/>
              <a:t>We created a parameter grid that includes four parameters</a:t>
            </a:r>
          </a:p>
          <a:p>
            <a:pPr lvl="1"/>
            <a:r>
              <a:rPr lang="en-US" sz="2000" dirty="0" smtClean="0"/>
              <a:t>Number of trees in the forest</a:t>
            </a:r>
          </a:p>
          <a:p>
            <a:pPr lvl="1"/>
            <a:r>
              <a:rPr lang="en-US" sz="2000" dirty="0" smtClean="0"/>
              <a:t>Max features for each tree</a:t>
            </a:r>
          </a:p>
          <a:p>
            <a:pPr lvl="1"/>
            <a:r>
              <a:rPr lang="en-US" sz="2000" dirty="0" smtClean="0"/>
              <a:t>Bootstrap method (use all records or not)</a:t>
            </a:r>
          </a:p>
          <a:p>
            <a:pPr lvl="1"/>
            <a:r>
              <a:rPr lang="en-US" sz="2000" dirty="0" smtClean="0"/>
              <a:t>Minimum samples needed for a leaf split</a:t>
            </a:r>
          </a:p>
          <a:p>
            <a:r>
              <a:rPr lang="en-US" dirty="0" smtClean="0"/>
              <a:t>This was the longest step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87399">
            <a:off x="8351293" y="2669628"/>
            <a:ext cx="3280699" cy="1944414"/>
          </a:xfrm>
          <a:prstGeom prst="rect">
            <a:avLst/>
          </a:prstGeom>
        </p:spPr>
      </p:pic>
      <p:sp>
        <p:nvSpPr>
          <p:cNvPr id="6" name="Rectangle 5"/>
          <p:cNvSpPr/>
          <p:nvPr/>
        </p:nvSpPr>
        <p:spPr>
          <a:xfrm>
            <a:off x="1877124" y="4362695"/>
            <a:ext cx="1879296" cy="1754326"/>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Recall</a:t>
            </a:r>
          </a:p>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0.952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7"/>
          <p:cNvSpPr/>
          <p:nvPr/>
        </p:nvSpPr>
        <p:spPr>
          <a:xfrm>
            <a:off x="5081482" y="4362695"/>
            <a:ext cx="2748702" cy="1754326"/>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Accuracy</a:t>
            </a:r>
          </a:p>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0.963</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13" y="1734206"/>
            <a:ext cx="3448184" cy="2628489"/>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0637" y="1996473"/>
            <a:ext cx="3601466" cy="2366222"/>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0564" y="1996473"/>
            <a:ext cx="2102155" cy="461324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694" y="194462"/>
            <a:ext cx="10431025" cy="1447800"/>
          </a:xfrm>
          <a:prstGeom prst="rect">
            <a:avLst/>
          </a:prstGeom>
        </p:spPr>
      </p:pic>
      <p:sp>
        <p:nvSpPr>
          <p:cNvPr id="14" name="TextBox 13"/>
          <p:cNvSpPr txBox="1"/>
          <p:nvPr/>
        </p:nvSpPr>
        <p:spPr>
          <a:xfrm>
            <a:off x="1773377" y="5942282"/>
            <a:ext cx="2086790" cy="400110"/>
          </a:xfrm>
          <a:prstGeom prst="rect">
            <a:avLst/>
          </a:prstGeom>
          <a:noFill/>
        </p:spPr>
        <p:txBody>
          <a:bodyPr wrap="none" rtlCol="0">
            <a:spAutoFit/>
          </a:bodyPr>
          <a:lstStyle/>
          <a:p>
            <a:r>
              <a:rPr lang="en-US" sz="2000" dirty="0" smtClean="0"/>
              <a:t>Competitor: 0.595</a:t>
            </a:r>
            <a:endParaRPr lang="en-US" sz="2000" dirty="0"/>
          </a:p>
        </p:txBody>
      </p:sp>
      <p:sp>
        <p:nvSpPr>
          <p:cNvPr id="15" name="TextBox 14"/>
          <p:cNvSpPr txBox="1"/>
          <p:nvPr/>
        </p:nvSpPr>
        <p:spPr>
          <a:xfrm>
            <a:off x="5412438" y="5945210"/>
            <a:ext cx="2086790" cy="400110"/>
          </a:xfrm>
          <a:prstGeom prst="rect">
            <a:avLst/>
          </a:prstGeom>
          <a:noFill/>
        </p:spPr>
        <p:txBody>
          <a:bodyPr wrap="none" rtlCol="0">
            <a:spAutoFit/>
          </a:bodyPr>
          <a:lstStyle/>
          <a:p>
            <a:r>
              <a:rPr lang="en-US" sz="2000" dirty="0" smtClean="0"/>
              <a:t>Competitor: 0.876</a:t>
            </a:r>
            <a:endParaRPr lang="en-US" sz="2000" dirty="0"/>
          </a:p>
        </p:txBody>
      </p:sp>
    </p:spTree>
    <p:extLst>
      <p:ext uri="{BB962C8B-B14F-4D97-AF65-F5344CB8AC3E}">
        <p14:creationId xmlns:p14="http://schemas.microsoft.com/office/powerpoint/2010/main" val="196929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838199" y="1168400"/>
            <a:ext cx="11235268" cy="4952999"/>
          </a:xfrm>
        </p:spPr>
        <p:txBody>
          <a:bodyPr>
            <a:normAutofit/>
          </a:bodyPr>
          <a:lstStyle/>
          <a:p>
            <a:r>
              <a:rPr lang="en-US" sz="2400" dirty="0" smtClean="0"/>
              <a:t>This was a great experience!</a:t>
            </a:r>
            <a:endParaRPr lang="en-US" sz="2400" dirty="0" smtClean="0"/>
          </a:p>
          <a:p>
            <a:r>
              <a:rPr lang="en-US" sz="2400" dirty="0" smtClean="0"/>
              <a:t>Things to note:</a:t>
            </a:r>
            <a:endParaRPr lang="en-US" sz="2400" dirty="0"/>
          </a:p>
          <a:p>
            <a:pPr lvl="1"/>
            <a:r>
              <a:rPr lang="en-US" sz="2000" u="sng" dirty="0"/>
              <a:t>Wrong order of operations </a:t>
            </a:r>
            <a:r>
              <a:rPr lang="en-US" sz="2000" dirty="0"/>
              <a:t>– W</a:t>
            </a:r>
            <a:r>
              <a:rPr lang="en-US" sz="2000" dirty="0" smtClean="0"/>
              <a:t>e </a:t>
            </a:r>
            <a:r>
              <a:rPr lang="en-US" sz="2000" dirty="0"/>
              <a:t>split the data and then </a:t>
            </a:r>
            <a:r>
              <a:rPr lang="en-US" sz="2000" dirty="0" smtClean="0"/>
              <a:t>applied SMOTE. We got weird results because the different parts had different samples.</a:t>
            </a:r>
            <a:br>
              <a:rPr lang="en-US" sz="2000" dirty="0" smtClean="0"/>
            </a:br>
            <a:r>
              <a:rPr lang="en-US" sz="2000" dirty="0" smtClean="0"/>
              <a:t>The </a:t>
            </a:r>
            <a:r>
              <a:rPr lang="en-US" sz="2000" dirty="0"/>
              <a:t>correct </a:t>
            </a:r>
            <a:r>
              <a:rPr lang="en-US" sz="2000" dirty="0" smtClean="0"/>
              <a:t>order of operations is to apply </a:t>
            </a:r>
            <a:r>
              <a:rPr lang="en-US" sz="2000" dirty="0"/>
              <a:t>SMOTE and then split the </a:t>
            </a:r>
            <a:r>
              <a:rPr lang="en-US" sz="2000" dirty="0" smtClean="0"/>
              <a:t>data. This makes more sense because the number of samples is equal.</a:t>
            </a:r>
          </a:p>
          <a:p>
            <a:pPr lvl="1"/>
            <a:r>
              <a:rPr lang="en-US" sz="2000" u="sng" dirty="0" smtClean="0"/>
              <a:t>Limiting the model’s population </a:t>
            </a:r>
            <a:r>
              <a:rPr lang="en-US" sz="2000" dirty="0" smtClean="0"/>
              <a:t>– Our EDA included removing a lot of outliers. Testing on such “clean” data creates our model to…. Do well on clean data!</a:t>
            </a:r>
            <a:br>
              <a:rPr lang="en-US" sz="2000" dirty="0" smtClean="0"/>
            </a:br>
            <a:r>
              <a:rPr lang="en-US" sz="2000" dirty="0" smtClean="0"/>
              <a:t>Real world data has outliers. We need to remember our model is not optimized for a general population, but rather a specific population.</a:t>
            </a:r>
          </a:p>
          <a:p>
            <a:r>
              <a:rPr lang="en-US" sz="2400" dirty="0" smtClean="0"/>
              <a:t>What’s next?</a:t>
            </a:r>
          </a:p>
          <a:p>
            <a:pPr lvl="1"/>
            <a:r>
              <a:rPr lang="en-US" sz="2000" dirty="0"/>
              <a:t>Instead of a binary representation of a stroke, we would like to </a:t>
            </a:r>
            <a:r>
              <a:rPr lang="en-US" sz="2000" dirty="0" smtClean="0"/>
              <a:t>answer a new question: “When will a patient have a stroke”? Can we predict the TTS (Time To Stroke) given a set of data?</a:t>
            </a:r>
            <a:endParaRPr lang="en-US" dirty="0"/>
          </a:p>
        </p:txBody>
      </p:sp>
    </p:spTree>
    <p:extLst>
      <p:ext uri="{BB962C8B-B14F-4D97-AF65-F5344CB8AC3E}">
        <p14:creationId xmlns:p14="http://schemas.microsoft.com/office/powerpoint/2010/main" val="2402315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241" y="2425153"/>
            <a:ext cx="10515600" cy="1999702"/>
          </a:xfrm>
        </p:spPr>
        <p:txBody>
          <a:bodyPr>
            <a:noAutofit/>
          </a:bodyPr>
          <a:lstStyle/>
          <a:p>
            <a:pPr algn="ctr"/>
            <a:r>
              <a:rPr lang="en-US" sz="13800" dirty="0" smtClean="0"/>
              <a:t>THANK YOU!</a:t>
            </a:r>
            <a:endParaRPr lang="en-US" sz="13800" dirty="0"/>
          </a:p>
        </p:txBody>
      </p:sp>
    </p:spTree>
    <p:extLst>
      <p:ext uri="{BB962C8B-B14F-4D97-AF65-F5344CB8AC3E}">
        <p14:creationId xmlns:p14="http://schemas.microsoft.com/office/powerpoint/2010/main" val="963709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lstStyle/>
          <a:p>
            <a:r>
              <a:rPr lang="en-US" dirty="0"/>
              <a:t>The Challenge</a:t>
            </a:r>
          </a:p>
        </p:txBody>
      </p:sp>
      <p:sp>
        <p:nvSpPr>
          <p:cNvPr id="3" name="Content Placeholder 2"/>
          <p:cNvSpPr>
            <a:spLocks noGrp="1"/>
          </p:cNvSpPr>
          <p:nvPr>
            <p:ph idx="1"/>
          </p:nvPr>
        </p:nvSpPr>
        <p:spPr>
          <a:xfrm>
            <a:off x="838200" y="1168400"/>
            <a:ext cx="10515600" cy="3022599"/>
          </a:xfrm>
        </p:spPr>
        <p:txBody>
          <a:bodyPr>
            <a:normAutofit/>
          </a:bodyPr>
          <a:lstStyle/>
          <a:p>
            <a:r>
              <a:rPr lang="en-US" sz="2400" dirty="0"/>
              <a:t>We wanted to find a good dataset to test our skills</a:t>
            </a:r>
          </a:p>
          <a:p>
            <a:pPr lvl="1"/>
            <a:r>
              <a:rPr lang="en-US" sz="2000" dirty="0"/>
              <a:t>Stroke Prediction</a:t>
            </a:r>
          </a:p>
          <a:p>
            <a:pPr marL="0" indent="0">
              <a:buNone/>
            </a:pPr>
            <a:endParaRPr lang="en-US" sz="2400" dirty="0"/>
          </a:p>
          <a:p>
            <a:r>
              <a:rPr lang="en-US" sz="2400" dirty="0"/>
              <a:t>The third most voted notebook associated with the dataset dealt with machine learning – a classification project that received a gold medal and was written by a data scientist at AWS who earned the rank of “notebook expert”</a:t>
            </a:r>
          </a:p>
          <a:p>
            <a:pPr marL="0" indent="0">
              <a:buNone/>
            </a:pPr>
            <a:endParaRPr lang="en-US" sz="2400" dirty="0"/>
          </a:p>
        </p:txBody>
      </p:sp>
      <p:sp>
        <p:nvSpPr>
          <p:cNvPr id="4" name="Rectangle 3"/>
          <p:cNvSpPr/>
          <p:nvPr/>
        </p:nvSpPr>
        <p:spPr>
          <a:xfrm>
            <a:off x="1122587" y="4641335"/>
            <a:ext cx="9946826" cy="923330"/>
          </a:xfrm>
          <a:prstGeom prst="rect">
            <a:avLst/>
          </a:prstGeom>
        </p:spPr>
        <p:txBody>
          <a:bodyPr wrap="none">
            <a:spAutoFit/>
          </a:bodyPr>
          <a:lstStyle/>
          <a:p>
            <a:r>
              <a:rPr lang="en-US" sz="5400" dirty="0"/>
              <a:t>Our objective is to beat his results!</a:t>
            </a:r>
          </a:p>
        </p:txBody>
      </p:sp>
    </p:spTree>
    <p:extLst>
      <p:ext uri="{BB962C8B-B14F-4D97-AF65-F5344CB8AC3E}">
        <p14:creationId xmlns:p14="http://schemas.microsoft.com/office/powerpoint/2010/main" val="3344930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lstStyle/>
          <a:p>
            <a:r>
              <a:rPr lang="en-US" dirty="0"/>
              <a:t>The Dataset</a:t>
            </a:r>
          </a:p>
        </p:txBody>
      </p:sp>
      <p:sp>
        <p:nvSpPr>
          <p:cNvPr id="3" name="Content Placeholder 2"/>
          <p:cNvSpPr>
            <a:spLocks noGrp="1"/>
          </p:cNvSpPr>
          <p:nvPr>
            <p:ph idx="1"/>
          </p:nvPr>
        </p:nvSpPr>
        <p:spPr>
          <a:xfrm>
            <a:off x="838200" y="1168400"/>
            <a:ext cx="6841067" cy="4952999"/>
          </a:xfrm>
        </p:spPr>
        <p:txBody>
          <a:bodyPr>
            <a:normAutofit/>
          </a:bodyPr>
          <a:lstStyle/>
          <a:p>
            <a:r>
              <a:rPr lang="en-US" sz="2400" dirty="0"/>
              <a:t>According to the WHO, strokes are the 2</a:t>
            </a:r>
            <a:r>
              <a:rPr lang="en-US" sz="2400" baseline="30000" dirty="0"/>
              <a:t>nd</a:t>
            </a:r>
            <a:r>
              <a:rPr lang="en-US" sz="2400" dirty="0"/>
              <a:t> leading cause of death, responsible for about six million deaths globally in both 2019 and 2020</a:t>
            </a:r>
          </a:p>
          <a:p>
            <a:pPr marL="0" indent="0">
              <a:buNone/>
            </a:pPr>
            <a:endParaRPr lang="en-US" sz="2400" dirty="0"/>
          </a:p>
          <a:p>
            <a:r>
              <a:rPr lang="en-US" sz="2400" dirty="0"/>
              <a:t>The dataset is used to predict whether a patient is likely to get a stroke based on input data like gender, age and average glucose level. Each row provides relevant information about a single patient</a:t>
            </a:r>
          </a:p>
          <a:p>
            <a:pPr marL="0" indent="0">
              <a:buNone/>
            </a:pPr>
            <a:endParaRPr lang="en-US" sz="2400" dirty="0"/>
          </a:p>
        </p:txBody>
      </p:sp>
      <p:pic>
        <p:nvPicPr>
          <p:cNvPr id="6" name="Picture 5"/>
          <p:cNvPicPr>
            <a:picLocks noChangeAspect="1"/>
          </p:cNvPicPr>
          <p:nvPr/>
        </p:nvPicPr>
        <p:blipFill>
          <a:blip r:embed="rId3"/>
          <a:stretch>
            <a:fillRect/>
          </a:stretch>
        </p:blipFill>
        <p:spPr>
          <a:xfrm>
            <a:off x="7809476" y="1167343"/>
            <a:ext cx="4221127" cy="4310592"/>
          </a:xfrm>
          <a:prstGeom prst="rect">
            <a:avLst/>
          </a:prstGeom>
        </p:spPr>
      </p:pic>
    </p:spTree>
    <p:extLst>
      <p:ext uri="{BB962C8B-B14F-4D97-AF65-F5344CB8AC3E}">
        <p14:creationId xmlns:p14="http://schemas.microsoft.com/office/powerpoint/2010/main" val="11652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lstStyle/>
          <a:p>
            <a:r>
              <a:rPr lang="en-US" dirty="0"/>
              <a:t>Exploratory Data Analysis</a:t>
            </a:r>
          </a:p>
        </p:txBody>
      </p:sp>
      <p:sp>
        <p:nvSpPr>
          <p:cNvPr id="3" name="Content Placeholder 2"/>
          <p:cNvSpPr>
            <a:spLocks noGrp="1"/>
          </p:cNvSpPr>
          <p:nvPr>
            <p:ph idx="1"/>
          </p:nvPr>
        </p:nvSpPr>
        <p:spPr>
          <a:xfrm>
            <a:off x="838200" y="1168400"/>
            <a:ext cx="10261600" cy="4952999"/>
          </a:xfrm>
        </p:spPr>
        <p:txBody>
          <a:bodyPr>
            <a:normAutofit/>
          </a:bodyPr>
          <a:lstStyle/>
          <a:p>
            <a:r>
              <a:rPr lang="en-US" sz="2400" dirty="0"/>
              <a:t>One must understand data in order to analyze and predict it! We wanted to make sure we understand the data in front of us</a:t>
            </a:r>
          </a:p>
          <a:p>
            <a:r>
              <a:rPr lang="en-US" sz="2400" dirty="0"/>
              <a:t>We spent a long time understanding the dataset </a:t>
            </a:r>
          </a:p>
          <a:p>
            <a:pPr lvl="1"/>
            <a:r>
              <a:rPr lang="en-US" sz="2000" dirty="0"/>
              <a:t>We consulted medical professionals and M.D.s</a:t>
            </a:r>
          </a:p>
          <a:p>
            <a:pPr lvl="1"/>
            <a:r>
              <a:rPr lang="en-US" sz="2000" dirty="0"/>
              <a:t>Researched medical terms and definitions and looked up units of scale and measurements</a:t>
            </a:r>
          </a:p>
          <a:p>
            <a:pPr lvl="1"/>
            <a:r>
              <a:rPr lang="en-US" sz="2000" dirty="0"/>
              <a:t>As our understanding of the medical data increased, so did the number of questions we had. We found answers to some, but not all</a:t>
            </a:r>
            <a:endParaRPr lang="he-IL" sz="2000" dirty="0"/>
          </a:p>
          <a:p>
            <a:pPr lvl="1"/>
            <a:r>
              <a:rPr lang="en-US" sz="2000" dirty="0"/>
              <a:t>Overall, a great learning experience</a:t>
            </a:r>
          </a:p>
          <a:p>
            <a:pPr marL="457200" lvl="1" indent="0">
              <a:buNone/>
            </a:pPr>
            <a:endParaRPr lang="en-US" sz="2000" dirty="0"/>
          </a:p>
          <a:p>
            <a:r>
              <a:rPr lang="en-US" sz="2400" dirty="0"/>
              <a:t>You can find our dataset </a:t>
            </a:r>
            <a:r>
              <a:rPr lang="en-US" sz="2400" dirty="0">
                <a:hlinkClick r:id="rId3"/>
              </a:rPr>
              <a:t>here</a:t>
            </a:r>
            <a:endParaRPr lang="en-US" sz="2400" dirty="0"/>
          </a:p>
          <a:p>
            <a:pPr marL="0" indent="0">
              <a:buNone/>
            </a:pPr>
            <a:endParaRPr lang="en-US" sz="2400" dirty="0"/>
          </a:p>
        </p:txBody>
      </p:sp>
    </p:spTree>
    <p:extLst>
      <p:ext uri="{BB962C8B-B14F-4D97-AF65-F5344CB8AC3E}">
        <p14:creationId xmlns:p14="http://schemas.microsoft.com/office/powerpoint/2010/main" val="1400081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lstStyle/>
          <a:p>
            <a:r>
              <a:rPr lang="en-US" dirty="0"/>
              <a:t>Exploratory Data Analysis</a:t>
            </a:r>
          </a:p>
        </p:txBody>
      </p:sp>
      <p:sp>
        <p:nvSpPr>
          <p:cNvPr id="3" name="Content Placeholder 2"/>
          <p:cNvSpPr>
            <a:spLocks noGrp="1"/>
          </p:cNvSpPr>
          <p:nvPr>
            <p:ph idx="1"/>
          </p:nvPr>
        </p:nvSpPr>
        <p:spPr>
          <a:xfrm>
            <a:off x="838199" y="1168400"/>
            <a:ext cx="11235268" cy="4952999"/>
          </a:xfrm>
        </p:spPr>
        <p:txBody>
          <a:bodyPr>
            <a:normAutofit/>
          </a:bodyPr>
          <a:lstStyle/>
          <a:p>
            <a:r>
              <a:rPr lang="en-US" sz="2400" dirty="0"/>
              <a:t>Our initial dataset includes 5,110 rows and 12 different columns.</a:t>
            </a:r>
          </a:p>
          <a:p>
            <a:r>
              <a:rPr lang="en-US" sz="2400" dirty="0"/>
              <a:t>Standard columns</a:t>
            </a:r>
          </a:p>
          <a:p>
            <a:pPr lvl="1"/>
            <a:r>
              <a:rPr lang="en-US" sz="2000" dirty="0"/>
              <a:t>ID – The unique patient identifier</a:t>
            </a:r>
          </a:p>
          <a:p>
            <a:pPr lvl="1"/>
            <a:r>
              <a:rPr lang="en-US" sz="2000" dirty="0"/>
              <a:t>Gender – “Male”, “Female”, or “Other”</a:t>
            </a:r>
          </a:p>
          <a:p>
            <a:pPr lvl="1"/>
            <a:r>
              <a:rPr lang="en-US" sz="2000" dirty="0"/>
              <a:t>Age – The patient’s age</a:t>
            </a:r>
          </a:p>
          <a:p>
            <a:pPr lvl="1"/>
            <a:r>
              <a:rPr lang="en-US" sz="2000" dirty="0"/>
              <a:t>Ever Married – Binary. Either “yes” or “no”</a:t>
            </a:r>
          </a:p>
          <a:p>
            <a:pPr lvl="1"/>
            <a:r>
              <a:rPr lang="en-US" sz="2000" dirty="0"/>
              <a:t>Work Type – Five different values, describing the sector of the patient’s work</a:t>
            </a:r>
          </a:p>
          <a:p>
            <a:pPr lvl="1"/>
            <a:r>
              <a:rPr lang="en-US" sz="2000" dirty="0"/>
              <a:t>Residence Type – Binary. Either “Rural” or “Urban”</a:t>
            </a:r>
          </a:p>
          <a:p>
            <a:pPr lvl="1"/>
            <a:r>
              <a:rPr lang="en-US" sz="2000" dirty="0"/>
              <a:t>Smoking Status – Four different values</a:t>
            </a:r>
          </a:p>
          <a:p>
            <a:pPr lvl="1"/>
            <a:endParaRPr lang="en-US" sz="2000" dirty="0"/>
          </a:p>
        </p:txBody>
      </p:sp>
    </p:spTree>
    <p:extLst>
      <p:ext uri="{BB962C8B-B14F-4D97-AF65-F5344CB8AC3E}">
        <p14:creationId xmlns:p14="http://schemas.microsoft.com/office/powerpoint/2010/main" val="3528828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lstStyle/>
          <a:p>
            <a:r>
              <a:rPr lang="en-US" dirty="0"/>
              <a:t>Exploratory Data Analysis</a:t>
            </a:r>
          </a:p>
        </p:txBody>
      </p:sp>
      <p:sp>
        <p:nvSpPr>
          <p:cNvPr id="3" name="Content Placeholder 2"/>
          <p:cNvSpPr>
            <a:spLocks noGrp="1"/>
          </p:cNvSpPr>
          <p:nvPr>
            <p:ph idx="1"/>
          </p:nvPr>
        </p:nvSpPr>
        <p:spPr>
          <a:xfrm>
            <a:off x="838200" y="1167612"/>
            <a:ext cx="11235268" cy="2591585"/>
          </a:xfrm>
        </p:spPr>
        <p:txBody>
          <a:bodyPr>
            <a:normAutofit/>
          </a:bodyPr>
          <a:lstStyle/>
          <a:p>
            <a:r>
              <a:rPr lang="en-US" sz="2400" dirty="0"/>
              <a:t>Medical columns</a:t>
            </a:r>
          </a:p>
          <a:p>
            <a:pPr lvl="1"/>
            <a:r>
              <a:rPr lang="en-US" sz="2000" dirty="0"/>
              <a:t>Hypertension – Binary. Whether the patient has hypertension (high blood pressure)</a:t>
            </a:r>
          </a:p>
          <a:p>
            <a:pPr lvl="1"/>
            <a:r>
              <a:rPr lang="en-US" sz="2000" dirty="0"/>
              <a:t>Heart Disease – Binary. Whether the patient has heart disease</a:t>
            </a:r>
          </a:p>
          <a:p>
            <a:pPr lvl="1"/>
            <a:r>
              <a:rPr lang="en-US" sz="2000" dirty="0"/>
              <a:t>Average Glucose Level – Decimal. The average of random blood sugar tests</a:t>
            </a:r>
            <a:endParaRPr lang="he-IL" sz="2000" dirty="0"/>
          </a:p>
          <a:p>
            <a:pPr lvl="1"/>
            <a:r>
              <a:rPr lang="en-US" sz="2000" dirty="0"/>
              <a:t>BMI – Decimal. Body Mass Index, calculated as the weight (kg) divided by height</a:t>
            </a:r>
            <a:r>
              <a:rPr lang="en-US" sz="2000" baseline="30000" dirty="0"/>
              <a:t>2</a:t>
            </a:r>
          </a:p>
          <a:p>
            <a:pPr lvl="1"/>
            <a:r>
              <a:rPr lang="en-US" sz="2000" dirty="0"/>
              <a:t>Stroke – Our target. Whether the patient had a stroke or not</a:t>
            </a:r>
            <a:endParaRPr lang="he-IL" sz="2000" dirty="0"/>
          </a:p>
          <a:p>
            <a:pPr lvl="1"/>
            <a:endParaRPr lang="en-US" sz="2000" dirty="0"/>
          </a:p>
          <a:p>
            <a:pPr lvl="1"/>
            <a:endParaRPr lang="en-US" sz="2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399" y="3378199"/>
            <a:ext cx="4422135" cy="3281401"/>
          </a:xfrm>
          <a:prstGeom prst="rect">
            <a:avLst/>
          </a:prstGeom>
          <a:solidFill>
            <a:schemeClr val="tx1"/>
          </a:solidFill>
        </p:spPr>
      </p:pic>
      <p:graphicFrame>
        <p:nvGraphicFramePr>
          <p:cNvPr id="7" name="Table 6"/>
          <p:cNvGraphicFramePr>
            <a:graphicFrameLocks noGrp="1"/>
          </p:cNvGraphicFramePr>
          <p:nvPr>
            <p:extLst>
              <p:ext uri="{D42A27DB-BD31-4B8C-83A1-F6EECF244321}">
                <p14:modId xmlns:p14="http://schemas.microsoft.com/office/powerpoint/2010/main" val="612271384"/>
              </p:ext>
            </p:extLst>
          </p:nvPr>
        </p:nvGraphicFramePr>
        <p:xfrm>
          <a:off x="967648" y="3378199"/>
          <a:ext cx="3982301" cy="2055915"/>
        </p:xfrm>
        <a:graphic>
          <a:graphicData uri="http://schemas.openxmlformats.org/drawingml/2006/table">
            <a:tbl>
              <a:tblPr firstRow="1" bandRow="1">
                <a:tableStyleId>{5C22544A-7EE6-4342-B048-85BDC9FD1C3A}</a:tableStyleId>
              </a:tblPr>
              <a:tblGrid>
                <a:gridCol w="1439213">
                  <a:extLst>
                    <a:ext uri="{9D8B030D-6E8A-4147-A177-3AD203B41FA5}">
                      <a16:colId xmlns="" xmlns:a16="http://schemas.microsoft.com/office/drawing/2014/main" val="20000"/>
                    </a:ext>
                  </a:extLst>
                </a:gridCol>
                <a:gridCol w="2543088">
                  <a:extLst>
                    <a:ext uri="{9D8B030D-6E8A-4147-A177-3AD203B41FA5}">
                      <a16:colId xmlns="" xmlns:a16="http://schemas.microsoft.com/office/drawing/2014/main" val="20001"/>
                    </a:ext>
                  </a:extLst>
                </a:gridCol>
              </a:tblGrid>
              <a:tr h="508680">
                <a:tc>
                  <a:txBody>
                    <a:bodyPr/>
                    <a:lstStyle/>
                    <a:p>
                      <a:r>
                        <a:rPr lang="en-US" dirty="0"/>
                        <a:t>Result</a:t>
                      </a:r>
                    </a:p>
                  </a:txBody>
                  <a:tcPr anchor="ctr"/>
                </a:tc>
                <a:tc>
                  <a:txBody>
                    <a:bodyPr/>
                    <a:lstStyle/>
                    <a:p>
                      <a:r>
                        <a:rPr lang="en-US" dirty="0"/>
                        <a:t>Glucose Tolerance Level</a:t>
                      </a:r>
                    </a:p>
                  </a:txBody>
                  <a:tcPr anchor="ctr"/>
                </a:tc>
                <a:extLst>
                  <a:ext uri="{0D108BD9-81ED-4DB2-BD59-A6C34878D82A}">
                    <a16:rowId xmlns="" xmlns:a16="http://schemas.microsoft.com/office/drawing/2014/main" val="10000"/>
                  </a:ext>
                </a:extLst>
              </a:tr>
              <a:tr h="515745">
                <a:tc>
                  <a:txBody>
                    <a:bodyPr/>
                    <a:lstStyle/>
                    <a:p>
                      <a:r>
                        <a:rPr lang="en-US" dirty="0"/>
                        <a:t>Normal</a:t>
                      </a:r>
                    </a:p>
                  </a:txBody>
                  <a:tcPr/>
                </a:tc>
                <a:tc>
                  <a:txBody>
                    <a:bodyPr/>
                    <a:lstStyle/>
                    <a:p>
                      <a:r>
                        <a:rPr lang="en-US" dirty="0"/>
                        <a:t>&lt; 140 mg/</a:t>
                      </a:r>
                      <a:r>
                        <a:rPr lang="en-US" dirty="0" err="1"/>
                        <a:t>dL</a:t>
                      </a:r>
                      <a:endParaRPr lang="en-US" dirty="0"/>
                    </a:p>
                  </a:txBody>
                  <a:tcPr/>
                </a:tc>
                <a:extLst>
                  <a:ext uri="{0D108BD9-81ED-4DB2-BD59-A6C34878D82A}">
                    <a16:rowId xmlns="" xmlns:a16="http://schemas.microsoft.com/office/drawing/2014/main" val="10001"/>
                  </a:ext>
                </a:extLst>
              </a:tr>
              <a:tr h="515745">
                <a:tc>
                  <a:txBody>
                    <a:bodyPr/>
                    <a:lstStyle/>
                    <a:p>
                      <a:r>
                        <a:rPr lang="en-US" dirty="0"/>
                        <a:t>Prediabetes</a:t>
                      </a:r>
                    </a:p>
                  </a:txBody>
                  <a:tcPr/>
                </a:tc>
                <a:tc>
                  <a:txBody>
                    <a:bodyPr/>
                    <a:lstStyle/>
                    <a:p>
                      <a:r>
                        <a:rPr lang="en-US" dirty="0"/>
                        <a:t>140 – 200 mg/</a:t>
                      </a:r>
                      <a:r>
                        <a:rPr lang="en-US" dirty="0" err="1"/>
                        <a:t>dL</a:t>
                      </a:r>
                      <a:endParaRPr lang="en-US" dirty="0"/>
                    </a:p>
                  </a:txBody>
                  <a:tcPr/>
                </a:tc>
                <a:extLst>
                  <a:ext uri="{0D108BD9-81ED-4DB2-BD59-A6C34878D82A}">
                    <a16:rowId xmlns="" xmlns:a16="http://schemas.microsoft.com/office/drawing/2014/main" val="10002"/>
                  </a:ext>
                </a:extLst>
              </a:tr>
              <a:tr h="515745">
                <a:tc>
                  <a:txBody>
                    <a:bodyPr/>
                    <a:lstStyle/>
                    <a:p>
                      <a:r>
                        <a:rPr lang="en-US" dirty="0"/>
                        <a:t>Diabetes</a:t>
                      </a:r>
                    </a:p>
                  </a:txBody>
                  <a:tcPr/>
                </a:tc>
                <a:tc>
                  <a:txBody>
                    <a:bodyPr/>
                    <a:lstStyle/>
                    <a:p>
                      <a:r>
                        <a:rPr lang="en-US" dirty="0"/>
                        <a:t>&gt; 200 mg/</a:t>
                      </a:r>
                      <a:r>
                        <a:rPr lang="en-US" dirty="0" err="1"/>
                        <a:t>dL</a:t>
                      </a:r>
                      <a:endParaRPr lang="en-US"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982640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a:bodyPr>
          <a:lstStyle/>
          <a:p>
            <a:r>
              <a:rPr lang="en-US" dirty="0"/>
              <a:t>Exploratory Data Analysis – Distributions</a:t>
            </a:r>
          </a:p>
        </p:txBody>
      </p:sp>
      <p:sp>
        <p:nvSpPr>
          <p:cNvPr id="3" name="Content Placeholder 2"/>
          <p:cNvSpPr>
            <a:spLocks noGrp="1"/>
          </p:cNvSpPr>
          <p:nvPr>
            <p:ph idx="1"/>
          </p:nvPr>
        </p:nvSpPr>
        <p:spPr>
          <a:xfrm>
            <a:off x="838199" y="1168400"/>
            <a:ext cx="11235268" cy="4952999"/>
          </a:xfrm>
        </p:spPr>
        <p:txBody>
          <a:bodyPr>
            <a:normAutofit/>
          </a:bodyPr>
          <a:lstStyle/>
          <a:p>
            <a:r>
              <a:rPr lang="en-US" sz="2400" dirty="0"/>
              <a:t>Variable distribution</a:t>
            </a:r>
            <a:endParaRPr lang="en-US" dirty="0"/>
          </a:p>
        </p:txBody>
      </p:sp>
      <p:pic>
        <p:nvPicPr>
          <p:cNvPr id="5" name="Picture 4"/>
          <p:cNvPicPr>
            <a:picLocks noChangeAspect="1"/>
          </p:cNvPicPr>
          <p:nvPr/>
        </p:nvPicPr>
        <p:blipFill>
          <a:blip r:embed="rId3"/>
          <a:stretch>
            <a:fillRect/>
          </a:stretch>
        </p:blipFill>
        <p:spPr>
          <a:xfrm>
            <a:off x="337931" y="1590261"/>
            <a:ext cx="4384280" cy="2342081"/>
          </a:xfrm>
          <a:prstGeom prst="rect">
            <a:avLst/>
          </a:prstGeom>
        </p:spPr>
      </p:pic>
      <p:pic>
        <p:nvPicPr>
          <p:cNvPr id="6" name="Picture 5"/>
          <p:cNvPicPr>
            <a:picLocks noChangeAspect="1"/>
          </p:cNvPicPr>
          <p:nvPr/>
        </p:nvPicPr>
        <p:blipFill>
          <a:blip r:embed="rId4"/>
          <a:stretch>
            <a:fillRect/>
          </a:stretch>
        </p:blipFill>
        <p:spPr>
          <a:xfrm>
            <a:off x="7195928" y="1590261"/>
            <a:ext cx="4462669" cy="2336870"/>
          </a:xfrm>
          <a:prstGeom prst="rect">
            <a:avLst/>
          </a:prstGeom>
        </p:spPr>
      </p:pic>
      <p:pic>
        <p:nvPicPr>
          <p:cNvPr id="7" name="Picture 6"/>
          <p:cNvPicPr>
            <a:picLocks noChangeAspect="1"/>
          </p:cNvPicPr>
          <p:nvPr/>
        </p:nvPicPr>
        <p:blipFill>
          <a:blip r:embed="rId5"/>
          <a:stretch>
            <a:fillRect/>
          </a:stretch>
        </p:blipFill>
        <p:spPr>
          <a:xfrm>
            <a:off x="3903860" y="4011604"/>
            <a:ext cx="4384280" cy="2328493"/>
          </a:xfrm>
          <a:prstGeom prst="rect">
            <a:avLst/>
          </a:prstGeom>
        </p:spPr>
      </p:pic>
      <p:sp>
        <p:nvSpPr>
          <p:cNvPr id="8" name="TextBox 7"/>
          <p:cNvSpPr txBox="1"/>
          <p:nvPr/>
        </p:nvSpPr>
        <p:spPr>
          <a:xfrm>
            <a:off x="337931" y="3922311"/>
            <a:ext cx="1093305" cy="400110"/>
          </a:xfrm>
          <a:prstGeom prst="rect">
            <a:avLst/>
          </a:prstGeom>
          <a:noFill/>
        </p:spPr>
        <p:txBody>
          <a:bodyPr wrap="square" rtlCol="0">
            <a:spAutoFit/>
          </a:bodyPr>
          <a:lstStyle/>
          <a:p>
            <a:r>
              <a:rPr lang="en-US" sz="2000" dirty="0" smtClean="0"/>
              <a:t>BMI</a:t>
            </a:r>
            <a:endParaRPr lang="en-US" sz="2000" dirty="0"/>
          </a:p>
        </p:txBody>
      </p:sp>
      <p:sp>
        <p:nvSpPr>
          <p:cNvPr id="9" name="TextBox 8"/>
          <p:cNvSpPr txBox="1"/>
          <p:nvPr/>
        </p:nvSpPr>
        <p:spPr>
          <a:xfrm>
            <a:off x="10565292" y="3932342"/>
            <a:ext cx="1093305" cy="400110"/>
          </a:xfrm>
          <a:prstGeom prst="rect">
            <a:avLst/>
          </a:prstGeom>
          <a:noFill/>
        </p:spPr>
        <p:txBody>
          <a:bodyPr wrap="square" rtlCol="0">
            <a:spAutoFit/>
          </a:bodyPr>
          <a:lstStyle/>
          <a:p>
            <a:pPr algn="r"/>
            <a:r>
              <a:rPr lang="en-US" sz="2000" dirty="0" smtClean="0"/>
              <a:t>Age</a:t>
            </a:r>
            <a:endParaRPr lang="en-US" sz="2000" dirty="0"/>
          </a:p>
        </p:txBody>
      </p:sp>
      <p:sp>
        <p:nvSpPr>
          <p:cNvPr id="10" name="TextBox 9"/>
          <p:cNvSpPr txBox="1"/>
          <p:nvPr/>
        </p:nvSpPr>
        <p:spPr>
          <a:xfrm>
            <a:off x="4840357" y="6350036"/>
            <a:ext cx="2511286" cy="400110"/>
          </a:xfrm>
          <a:prstGeom prst="rect">
            <a:avLst/>
          </a:prstGeom>
          <a:noFill/>
        </p:spPr>
        <p:txBody>
          <a:bodyPr wrap="square" rtlCol="0">
            <a:spAutoFit/>
          </a:bodyPr>
          <a:lstStyle/>
          <a:p>
            <a:pPr algn="ctr"/>
            <a:r>
              <a:rPr lang="en-US" sz="2000" dirty="0" smtClean="0"/>
              <a:t>Average Glucose Level</a:t>
            </a:r>
            <a:endParaRPr lang="en-US" sz="2000" dirty="0"/>
          </a:p>
        </p:txBody>
      </p:sp>
    </p:spTree>
    <p:extLst>
      <p:ext uri="{BB962C8B-B14F-4D97-AF65-F5344CB8AC3E}">
        <p14:creationId xmlns:p14="http://schemas.microsoft.com/office/powerpoint/2010/main" val="284084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a:bodyPr>
          <a:lstStyle/>
          <a:p>
            <a:r>
              <a:rPr lang="en-US" dirty="0"/>
              <a:t>Exploratory Data Analysis – Distributions</a:t>
            </a:r>
          </a:p>
        </p:txBody>
      </p:sp>
      <p:sp>
        <p:nvSpPr>
          <p:cNvPr id="3" name="Content Placeholder 2"/>
          <p:cNvSpPr>
            <a:spLocks noGrp="1"/>
          </p:cNvSpPr>
          <p:nvPr>
            <p:ph idx="1"/>
          </p:nvPr>
        </p:nvSpPr>
        <p:spPr>
          <a:xfrm>
            <a:off x="838199" y="1168400"/>
            <a:ext cx="11235268" cy="4952999"/>
          </a:xfrm>
        </p:spPr>
        <p:txBody>
          <a:bodyPr>
            <a:normAutofit/>
          </a:bodyPr>
          <a:lstStyle/>
          <a:p>
            <a:r>
              <a:rPr lang="en-US" sz="2400" dirty="0"/>
              <a:t>Variable distribution</a:t>
            </a:r>
            <a:endParaRPr lang="en-US" dirty="0"/>
          </a:p>
        </p:txBody>
      </p:sp>
      <p:sp>
        <p:nvSpPr>
          <p:cNvPr id="8" name="TextBox 7"/>
          <p:cNvSpPr txBox="1"/>
          <p:nvPr/>
        </p:nvSpPr>
        <p:spPr>
          <a:xfrm>
            <a:off x="337931" y="3922311"/>
            <a:ext cx="1093305" cy="400110"/>
          </a:xfrm>
          <a:prstGeom prst="rect">
            <a:avLst/>
          </a:prstGeom>
          <a:noFill/>
        </p:spPr>
        <p:txBody>
          <a:bodyPr wrap="square" rtlCol="0">
            <a:spAutoFit/>
          </a:bodyPr>
          <a:lstStyle/>
          <a:p>
            <a:r>
              <a:rPr lang="en-US" sz="2000" dirty="0" smtClean="0"/>
              <a:t>BMI</a:t>
            </a:r>
            <a:endParaRPr lang="en-US" sz="2000" dirty="0"/>
          </a:p>
        </p:txBody>
      </p:sp>
      <p:sp>
        <p:nvSpPr>
          <p:cNvPr id="9" name="TextBox 8"/>
          <p:cNvSpPr txBox="1"/>
          <p:nvPr/>
        </p:nvSpPr>
        <p:spPr>
          <a:xfrm>
            <a:off x="10565292" y="3932342"/>
            <a:ext cx="1093305" cy="400110"/>
          </a:xfrm>
          <a:prstGeom prst="rect">
            <a:avLst/>
          </a:prstGeom>
          <a:noFill/>
        </p:spPr>
        <p:txBody>
          <a:bodyPr wrap="square" rtlCol="0">
            <a:spAutoFit/>
          </a:bodyPr>
          <a:lstStyle/>
          <a:p>
            <a:pPr algn="r"/>
            <a:r>
              <a:rPr lang="en-US" sz="2000" dirty="0" smtClean="0"/>
              <a:t>Age</a:t>
            </a:r>
            <a:endParaRPr lang="en-US" sz="2000" dirty="0"/>
          </a:p>
        </p:txBody>
      </p:sp>
      <p:sp>
        <p:nvSpPr>
          <p:cNvPr id="10" name="TextBox 9"/>
          <p:cNvSpPr txBox="1"/>
          <p:nvPr/>
        </p:nvSpPr>
        <p:spPr>
          <a:xfrm>
            <a:off x="4840357" y="6350036"/>
            <a:ext cx="2511286" cy="400110"/>
          </a:xfrm>
          <a:prstGeom prst="rect">
            <a:avLst/>
          </a:prstGeom>
          <a:noFill/>
        </p:spPr>
        <p:txBody>
          <a:bodyPr wrap="square" rtlCol="0">
            <a:spAutoFit/>
          </a:bodyPr>
          <a:lstStyle/>
          <a:p>
            <a:pPr algn="ctr"/>
            <a:r>
              <a:rPr lang="en-US" sz="2000" dirty="0" smtClean="0"/>
              <a:t>Average Glucose Level</a:t>
            </a:r>
            <a:endParaRPr lang="en-US" sz="2000" dirty="0"/>
          </a:p>
        </p:txBody>
      </p:sp>
      <p:pic>
        <p:nvPicPr>
          <p:cNvPr id="4" name="Picture 3"/>
          <p:cNvPicPr>
            <a:picLocks noChangeAspect="1"/>
          </p:cNvPicPr>
          <p:nvPr/>
        </p:nvPicPr>
        <p:blipFill>
          <a:blip r:embed="rId3"/>
          <a:stretch>
            <a:fillRect/>
          </a:stretch>
        </p:blipFill>
        <p:spPr>
          <a:xfrm>
            <a:off x="337932" y="1590261"/>
            <a:ext cx="4035286" cy="2344251"/>
          </a:xfrm>
          <a:prstGeom prst="rect">
            <a:avLst/>
          </a:prstGeom>
        </p:spPr>
      </p:pic>
      <p:pic>
        <p:nvPicPr>
          <p:cNvPr id="11" name="Picture 10"/>
          <p:cNvPicPr>
            <a:picLocks noChangeAspect="1"/>
          </p:cNvPicPr>
          <p:nvPr/>
        </p:nvPicPr>
        <p:blipFill>
          <a:blip r:embed="rId4"/>
          <a:stretch>
            <a:fillRect/>
          </a:stretch>
        </p:blipFill>
        <p:spPr>
          <a:xfrm>
            <a:off x="7682941" y="1590261"/>
            <a:ext cx="3975655" cy="2336333"/>
          </a:xfrm>
          <a:prstGeom prst="rect">
            <a:avLst/>
          </a:prstGeom>
        </p:spPr>
      </p:pic>
      <p:pic>
        <p:nvPicPr>
          <p:cNvPr id="12" name="Picture 11"/>
          <p:cNvPicPr>
            <a:picLocks noChangeAspect="1"/>
          </p:cNvPicPr>
          <p:nvPr/>
        </p:nvPicPr>
        <p:blipFill>
          <a:blip r:embed="rId5"/>
          <a:stretch>
            <a:fillRect/>
          </a:stretch>
        </p:blipFill>
        <p:spPr>
          <a:xfrm>
            <a:off x="3984481" y="3992224"/>
            <a:ext cx="4027566" cy="2323130"/>
          </a:xfrm>
          <a:prstGeom prst="rect">
            <a:avLst/>
          </a:prstGeom>
        </p:spPr>
      </p:pic>
    </p:spTree>
    <p:extLst>
      <p:ext uri="{BB962C8B-B14F-4D97-AF65-F5344CB8AC3E}">
        <p14:creationId xmlns:p14="http://schemas.microsoft.com/office/powerpoint/2010/main" val="955295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a:bodyPr>
          <a:lstStyle/>
          <a:p>
            <a:r>
              <a:rPr lang="en-US" dirty="0"/>
              <a:t>Exploratory Data Analysis – Distributions</a:t>
            </a:r>
          </a:p>
        </p:txBody>
      </p:sp>
      <p:sp>
        <p:nvSpPr>
          <p:cNvPr id="3" name="Content Placeholder 2"/>
          <p:cNvSpPr>
            <a:spLocks noGrp="1"/>
          </p:cNvSpPr>
          <p:nvPr>
            <p:ph idx="1"/>
          </p:nvPr>
        </p:nvSpPr>
        <p:spPr>
          <a:xfrm>
            <a:off x="838199" y="1168400"/>
            <a:ext cx="11235268" cy="4952999"/>
          </a:xfrm>
        </p:spPr>
        <p:txBody>
          <a:bodyPr>
            <a:normAutofit/>
          </a:bodyPr>
          <a:lstStyle/>
          <a:p>
            <a:r>
              <a:rPr lang="en-US" sz="2400" dirty="0"/>
              <a:t>Variable Analysis</a:t>
            </a:r>
          </a:p>
        </p:txBody>
      </p:sp>
      <p:pic>
        <p:nvPicPr>
          <p:cNvPr id="5" name="Picture 4"/>
          <p:cNvPicPr>
            <a:picLocks noChangeAspect="1"/>
          </p:cNvPicPr>
          <p:nvPr/>
        </p:nvPicPr>
        <p:blipFill>
          <a:blip r:embed="rId3"/>
          <a:stretch>
            <a:fillRect/>
          </a:stretch>
        </p:blipFill>
        <p:spPr>
          <a:xfrm>
            <a:off x="342208" y="1590259"/>
            <a:ext cx="3792370" cy="2256183"/>
          </a:xfrm>
          <a:prstGeom prst="rect">
            <a:avLst/>
          </a:prstGeom>
        </p:spPr>
      </p:pic>
      <p:pic>
        <p:nvPicPr>
          <p:cNvPr id="6" name="Picture 5"/>
          <p:cNvPicPr>
            <a:picLocks noChangeAspect="1"/>
          </p:cNvPicPr>
          <p:nvPr/>
        </p:nvPicPr>
        <p:blipFill>
          <a:blip r:embed="rId4"/>
          <a:stretch>
            <a:fillRect/>
          </a:stretch>
        </p:blipFill>
        <p:spPr>
          <a:xfrm>
            <a:off x="7886006" y="1590259"/>
            <a:ext cx="3767703" cy="2250156"/>
          </a:xfrm>
          <a:prstGeom prst="rect">
            <a:avLst/>
          </a:prstGeom>
        </p:spPr>
      </p:pic>
      <p:pic>
        <p:nvPicPr>
          <p:cNvPr id="7" name="Picture 6"/>
          <p:cNvPicPr>
            <a:picLocks noChangeAspect="1"/>
          </p:cNvPicPr>
          <p:nvPr/>
        </p:nvPicPr>
        <p:blipFill>
          <a:blip r:embed="rId5"/>
          <a:stretch>
            <a:fillRect/>
          </a:stretch>
        </p:blipFill>
        <p:spPr>
          <a:xfrm>
            <a:off x="3991934" y="3943869"/>
            <a:ext cx="4009349" cy="2393916"/>
          </a:xfrm>
          <a:prstGeom prst="rect">
            <a:avLst/>
          </a:prstGeom>
        </p:spPr>
      </p:pic>
      <p:sp>
        <p:nvSpPr>
          <p:cNvPr id="8" name="TextBox 7"/>
          <p:cNvSpPr txBox="1"/>
          <p:nvPr/>
        </p:nvSpPr>
        <p:spPr>
          <a:xfrm>
            <a:off x="337931" y="3922311"/>
            <a:ext cx="1648524" cy="400110"/>
          </a:xfrm>
          <a:prstGeom prst="rect">
            <a:avLst/>
          </a:prstGeom>
          <a:noFill/>
        </p:spPr>
        <p:txBody>
          <a:bodyPr wrap="square" rtlCol="0">
            <a:spAutoFit/>
          </a:bodyPr>
          <a:lstStyle/>
          <a:p>
            <a:r>
              <a:rPr lang="en-US" sz="2000" dirty="0" smtClean="0"/>
              <a:t>BMI over Age</a:t>
            </a:r>
            <a:endParaRPr lang="en-US" sz="2000" dirty="0"/>
          </a:p>
        </p:txBody>
      </p:sp>
      <p:sp>
        <p:nvSpPr>
          <p:cNvPr id="9" name="TextBox 8"/>
          <p:cNvSpPr txBox="1"/>
          <p:nvPr/>
        </p:nvSpPr>
        <p:spPr>
          <a:xfrm>
            <a:off x="8156028" y="3932342"/>
            <a:ext cx="3502569" cy="400110"/>
          </a:xfrm>
          <a:prstGeom prst="rect">
            <a:avLst/>
          </a:prstGeom>
          <a:noFill/>
        </p:spPr>
        <p:txBody>
          <a:bodyPr wrap="square" rtlCol="0">
            <a:spAutoFit/>
          </a:bodyPr>
          <a:lstStyle/>
          <a:p>
            <a:pPr algn="r"/>
            <a:r>
              <a:rPr lang="en-US" sz="2000" dirty="0"/>
              <a:t>Average Glucose Level </a:t>
            </a:r>
            <a:r>
              <a:rPr lang="en-US" sz="2000" dirty="0" smtClean="0"/>
              <a:t> over Age</a:t>
            </a:r>
            <a:endParaRPr lang="en-US" sz="2000" dirty="0"/>
          </a:p>
        </p:txBody>
      </p:sp>
      <p:sp>
        <p:nvSpPr>
          <p:cNvPr id="10" name="TextBox 9"/>
          <p:cNvSpPr txBox="1"/>
          <p:nvPr/>
        </p:nvSpPr>
        <p:spPr>
          <a:xfrm>
            <a:off x="4134578" y="6343203"/>
            <a:ext cx="3704553" cy="400110"/>
          </a:xfrm>
          <a:prstGeom prst="rect">
            <a:avLst/>
          </a:prstGeom>
          <a:noFill/>
        </p:spPr>
        <p:txBody>
          <a:bodyPr wrap="square" rtlCol="0">
            <a:spAutoFit/>
          </a:bodyPr>
          <a:lstStyle/>
          <a:p>
            <a:pPr algn="ctr"/>
            <a:r>
              <a:rPr lang="en-US" sz="2000" dirty="0" smtClean="0"/>
              <a:t>BMI over Average Glucose Level</a:t>
            </a:r>
            <a:endParaRPr lang="en-US" sz="2000" dirty="0"/>
          </a:p>
        </p:txBody>
      </p:sp>
    </p:spTree>
    <p:extLst>
      <p:ext uri="{BB962C8B-B14F-4D97-AF65-F5344CB8AC3E}">
        <p14:creationId xmlns:p14="http://schemas.microsoft.com/office/powerpoint/2010/main" val="3846222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10378</TotalTime>
  <Words>2705</Words>
  <Application>Microsoft Office PowerPoint</Application>
  <PresentationFormat>Widescreen</PresentationFormat>
  <Paragraphs>360</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The Challenge</vt:lpstr>
      <vt:lpstr>The Dataset</vt:lpstr>
      <vt:lpstr>Exploratory Data Analysis</vt:lpstr>
      <vt:lpstr>Exploratory Data Analysis</vt:lpstr>
      <vt:lpstr>Exploratory Data Analysis</vt:lpstr>
      <vt:lpstr>Exploratory Data Analysis – Distributions</vt:lpstr>
      <vt:lpstr>Exploratory Data Analysis – Distributions</vt:lpstr>
      <vt:lpstr>Exploratory Data Analysis – Distributions</vt:lpstr>
      <vt:lpstr>Exploratory Data Analysis - Metrics</vt:lpstr>
      <vt:lpstr>Exploratory Data Analysis – Cleaning the data</vt:lpstr>
      <vt:lpstr>Exploratory Data Analysis – Encoding</vt:lpstr>
      <vt:lpstr>Exploratory Data Analysis – Summary</vt:lpstr>
      <vt:lpstr>Using the models – First Runs</vt:lpstr>
      <vt:lpstr>Using the models – Imbalanced Data</vt:lpstr>
      <vt:lpstr>Using the models – SMOTE &amp; Cross Validation</vt:lpstr>
      <vt:lpstr>Using the models – GridSearchCV Fine-tuning</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Guy Dinar</dc:creator>
  <cp:lastModifiedBy>Guy</cp:lastModifiedBy>
  <cp:revision>76</cp:revision>
  <dcterms:created xsi:type="dcterms:W3CDTF">2021-12-23T15:54:11Z</dcterms:created>
  <dcterms:modified xsi:type="dcterms:W3CDTF">2022-01-01T20:06:28Z</dcterms:modified>
</cp:coreProperties>
</file>