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64" r:id="rId5"/>
    <p:sldId id="265" r:id="rId6"/>
    <p:sldId id="258" r:id="rId7"/>
    <p:sldId id="256" r:id="rId8"/>
    <p:sldId id="260" r:id="rId9"/>
    <p:sldId id="259" r:id="rId10"/>
    <p:sldId id="257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78C1C-B08D-4FAD-A423-8583F44E42AF}" v="60" dt="2021-07-30T04:35:5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6407" autoAdjust="0"/>
  </p:normalViewPr>
  <p:slideViewPr>
    <p:cSldViewPr snapToGrid="0">
      <p:cViewPr varScale="1">
        <p:scale>
          <a:sx n="47" d="100"/>
          <a:sy n="47" d="100"/>
        </p:scale>
        <p:origin x="43" y="6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0F1E9F-DA1A-4CC9-AAC9-0EFAF265DB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F024B-3C64-482C-9C83-ADF499C306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38DE1-86F4-46F4-A9B6-11F252EDE2AB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D945-FE4F-41A7-9B25-8CEB963F2F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F919-8DB7-4C40-B09A-676EFD31B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6416C-2C88-4247-928B-AC14AAAD07C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634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2811D-04B6-4CAB-874E-FCCBFE66523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D8BA6-6B7D-495B-9F0D-1D405B2C173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31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Un Q de 3 donne une probabilité de 50% d’avoir une base </a:t>
            </a:r>
            <a:r>
              <a:rPr lang="fr-CA" dirty="0" err="1"/>
              <a:t>éronée</a:t>
            </a:r>
            <a:endParaRPr lang="fr-CA" dirty="0"/>
          </a:p>
          <a:p>
            <a:r>
              <a:rPr lang="fr-CA" dirty="0" err="1"/>
              <a:t>Slidingwindow</a:t>
            </a:r>
            <a:r>
              <a:rPr lang="fr-CA" dirty="0"/>
              <a:t> : traverse la séquence avec une </a:t>
            </a:r>
            <a:r>
              <a:rPr lang="fr-CA" dirty="0" err="1"/>
              <a:t>fenetre</a:t>
            </a:r>
            <a:r>
              <a:rPr lang="fr-CA" dirty="0"/>
              <a:t> de 4 bases et vérifie que la moyenne de la qualité ne descend pas en bas de 15, coupe la séquence quand cela arrive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D8BA6-6B7D-495B-9F0D-1D405B2C173C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067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Figure : https://github.com/jsh58/NGmerge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D8BA6-6B7D-495B-9F0D-1D405B2C173C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927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/>
              <a:t>1 : </a:t>
            </a:r>
            <a:r>
              <a:rPr lang="fr-CA" baseline="0" dirty="0" err="1"/>
              <a:t>Exceptionally</a:t>
            </a:r>
            <a:r>
              <a:rPr lang="fr-CA" baseline="0" dirty="0"/>
              <a:t> Long CDR3H Are Not Isotype </a:t>
            </a:r>
            <a:r>
              <a:rPr lang="fr-CA" baseline="0" dirty="0" err="1"/>
              <a:t>Restricted</a:t>
            </a:r>
            <a:r>
              <a:rPr lang="fr-CA" baseline="0" dirty="0"/>
              <a:t> in Bovine </a:t>
            </a:r>
            <a:r>
              <a:rPr lang="fr-CA" baseline="0" dirty="0" err="1"/>
              <a:t>Immunoglobulins</a:t>
            </a:r>
            <a:endParaRPr lang="fr-CA" baseline="0" dirty="0"/>
          </a:p>
          <a:p>
            <a:r>
              <a:rPr lang="fr-CA" baseline="0" dirty="0"/>
              <a:t>	Stefanie Walther, Claus-Peter Czerny, Ulrike S. </a:t>
            </a:r>
            <a:r>
              <a:rPr lang="fr-CA" baseline="0" dirty="0" err="1"/>
              <a:t>Diesterbeck</a:t>
            </a:r>
            <a:endParaRPr lang="fr-CA" baseline="0" dirty="0"/>
          </a:p>
          <a:p>
            <a:r>
              <a:rPr lang="fr-CA" baseline="0" dirty="0"/>
              <a:t>2 :  </a:t>
            </a:r>
            <a:r>
              <a:rPr lang="fr-CA" dirty="0"/>
              <a:t>collier de perle, IMGT</a:t>
            </a:r>
          </a:p>
          <a:p>
            <a:r>
              <a:rPr lang="fr-CA" dirty="0"/>
              <a:t>	http://www.imgt.org/3Dstructure-DB/cgi/Collier-de-Perles.cgi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D8BA6-6B7D-495B-9F0D-1D405B2C173C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367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/>
              <a:t>1 : </a:t>
            </a:r>
            <a:r>
              <a:rPr lang="fr-CA" baseline="0" dirty="0" err="1"/>
              <a:t>Exceptionally</a:t>
            </a:r>
            <a:r>
              <a:rPr lang="fr-CA" baseline="0" dirty="0"/>
              <a:t> Long CDR3H Are Not Isotype </a:t>
            </a:r>
            <a:r>
              <a:rPr lang="fr-CA" baseline="0" dirty="0" err="1"/>
              <a:t>Restricted</a:t>
            </a:r>
            <a:r>
              <a:rPr lang="fr-CA" baseline="0" dirty="0"/>
              <a:t> in Bovine </a:t>
            </a:r>
            <a:r>
              <a:rPr lang="fr-CA" baseline="0" dirty="0" err="1"/>
              <a:t>Immunoglobulins</a:t>
            </a:r>
            <a:endParaRPr lang="fr-CA" baseline="0" dirty="0"/>
          </a:p>
          <a:p>
            <a:r>
              <a:rPr lang="fr-CA" baseline="0" dirty="0"/>
              <a:t>	Stefanie Walther, Claus-Peter Czerny, Ulrike S. </a:t>
            </a:r>
            <a:r>
              <a:rPr lang="fr-CA" baseline="0" dirty="0" err="1"/>
              <a:t>Diesterbeck</a:t>
            </a:r>
            <a:endParaRPr lang="fr-CA" dirty="0"/>
          </a:p>
          <a:p>
            <a:r>
              <a:rPr lang="fr-CA" baseline="0" dirty="0"/>
              <a:t>2 : </a:t>
            </a:r>
            <a:r>
              <a:rPr lang="fr-CA" dirty="0"/>
              <a:t>http://www.imgt.org/IMGTrepertoire/Proteins/proteinDisplays.php?species=bovine&amp;latin=Bos%20taurus&amp;group=IGHJ</a:t>
            </a:r>
          </a:p>
          <a:p>
            <a:r>
              <a:rPr lang="fr-CA" dirty="0"/>
              <a:t>3 :  collier de perle, IMGT</a:t>
            </a:r>
          </a:p>
          <a:p>
            <a:r>
              <a:rPr lang="fr-CA" dirty="0"/>
              <a:t>	http://www.imgt.org/3Dstructure-DB/cgi/Collier-de-Perles.cgi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D8BA6-6B7D-495B-9F0D-1D405B2C173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666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P2 : </a:t>
            </a:r>
            <a:r>
              <a:rPr lang="fr-CA" dirty="0" err="1"/>
              <a:t>Development</a:t>
            </a:r>
            <a:r>
              <a:rPr lang="fr-CA" dirty="0"/>
              <a:t> of a </a:t>
            </a:r>
            <a:r>
              <a:rPr lang="fr-CA" dirty="0" err="1"/>
              <a:t>Bioinformatics</a:t>
            </a:r>
            <a:r>
              <a:rPr lang="fr-CA" dirty="0"/>
              <a:t> Framework</a:t>
            </a:r>
            <a:r>
              <a:rPr lang="fr-CA" baseline="0" dirty="0"/>
              <a:t> </a:t>
            </a:r>
            <a:r>
              <a:rPr lang="fr-CA" dirty="0"/>
              <a:t>for the </a:t>
            </a:r>
            <a:r>
              <a:rPr lang="fr-CA" dirty="0" err="1"/>
              <a:t>Detection</a:t>
            </a:r>
            <a:r>
              <a:rPr lang="fr-CA" dirty="0"/>
              <a:t> of Gene Conversion and</a:t>
            </a:r>
            <a:r>
              <a:rPr lang="fr-CA" baseline="0" dirty="0"/>
              <a:t> </a:t>
            </a:r>
            <a:r>
              <a:rPr lang="fr-CA" dirty="0"/>
              <a:t>the </a:t>
            </a:r>
            <a:r>
              <a:rPr lang="fr-CA" dirty="0" err="1"/>
              <a:t>Analysis</a:t>
            </a:r>
            <a:r>
              <a:rPr lang="fr-CA" dirty="0"/>
              <a:t> of </a:t>
            </a:r>
            <a:r>
              <a:rPr lang="fr-CA" dirty="0" err="1"/>
              <a:t>Combinatorial</a:t>
            </a:r>
            <a:r>
              <a:rPr lang="fr-CA" dirty="0"/>
              <a:t> Diversity in</a:t>
            </a:r>
            <a:r>
              <a:rPr lang="fr-CA" baseline="0" dirty="0"/>
              <a:t> </a:t>
            </a:r>
            <a:r>
              <a:rPr lang="fr-CA" dirty="0" err="1"/>
              <a:t>Immunoglobulin</a:t>
            </a:r>
            <a:r>
              <a:rPr lang="fr-CA" dirty="0"/>
              <a:t> Heavy </a:t>
            </a:r>
            <a:r>
              <a:rPr lang="fr-CA" dirty="0" err="1"/>
              <a:t>Chains</a:t>
            </a:r>
            <a:r>
              <a:rPr lang="fr-CA" dirty="0"/>
              <a:t> in Four</a:t>
            </a:r>
            <a:r>
              <a:rPr lang="fr-CA" baseline="0" dirty="0"/>
              <a:t> </a:t>
            </a:r>
            <a:r>
              <a:rPr lang="fr-CA" dirty="0" err="1"/>
              <a:t>Cattle</a:t>
            </a:r>
            <a:r>
              <a:rPr lang="fr-CA" dirty="0"/>
              <a:t> </a:t>
            </a:r>
            <a:r>
              <a:rPr lang="fr-CA" dirty="0" err="1"/>
              <a:t>Breeds</a:t>
            </a:r>
            <a:endParaRPr lang="fr-CA" dirty="0"/>
          </a:p>
          <a:p>
            <a:r>
              <a:rPr lang="fr-CA" dirty="0"/>
              <a:t>Stefanie Walther, Manfred </a:t>
            </a:r>
            <a:r>
              <a:rPr lang="fr-CA" dirty="0" err="1"/>
              <a:t>Tietze</a:t>
            </a:r>
            <a:r>
              <a:rPr lang="fr-CA" dirty="0"/>
              <a:t>, Claus-Peter Czerny1, Sven </a:t>
            </a:r>
            <a:r>
              <a:rPr lang="fr-CA" dirty="0" err="1"/>
              <a:t>Ko¨nig</a:t>
            </a:r>
            <a:r>
              <a:rPr lang="fr-CA" dirty="0"/>
              <a:t>, Ulrike</a:t>
            </a:r>
          </a:p>
          <a:p>
            <a:r>
              <a:rPr lang="fr-CA" dirty="0"/>
              <a:t>S. </a:t>
            </a:r>
            <a:r>
              <a:rPr lang="fr-CA" dirty="0" err="1"/>
              <a:t>Diesterbeck</a:t>
            </a:r>
            <a:endParaRPr lang="fr-CA" dirty="0"/>
          </a:p>
          <a:p>
            <a:r>
              <a:rPr lang="fr-CA" dirty="0"/>
              <a:t>P3 : </a:t>
            </a:r>
            <a:r>
              <a:rPr lang="fr-CA" dirty="0" err="1"/>
              <a:t>Exceptionally</a:t>
            </a:r>
            <a:r>
              <a:rPr lang="fr-CA" dirty="0"/>
              <a:t> Long CDR3H Are Not Isotype </a:t>
            </a:r>
            <a:r>
              <a:rPr lang="fr-CA" dirty="0" err="1"/>
              <a:t>Restricted</a:t>
            </a:r>
            <a:r>
              <a:rPr lang="fr-CA" dirty="0"/>
              <a:t> in</a:t>
            </a:r>
            <a:r>
              <a:rPr lang="fr-CA" baseline="0" dirty="0"/>
              <a:t> </a:t>
            </a:r>
            <a:r>
              <a:rPr lang="fr-CA" dirty="0"/>
              <a:t>Bovine </a:t>
            </a:r>
            <a:r>
              <a:rPr lang="fr-CA" dirty="0" err="1"/>
              <a:t>Immunoglobulins</a:t>
            </a:r>
            <a:endParaRPr lang="fr-CA" dirty="0"/>
          </a:p>
          <a:p>
            <a:r>
              <a:rPr lang="fr-CA" dirty="0"/>
              <a:t>Stefanie Walther, Claus-Peter Czerny, Ulrike S. </a:t>
            </a:r>
            <a:r>
              <a:rPr lang="fr-CA" dirty="0" err="1"/>
              <a:t>Diesterbeck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D8BA6-6B7D-495B-9F0D-1D405B2C173C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55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D8BA6-6B7D-495B-9F0D-1D405B2C173C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97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30AC-1280-4957-9A01-D28D4587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4B5C5-0B4C-4106-8405-C33734DF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1B43-5F9E-4DBD-AF20-5F0A866E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2494-2994-45AF-A900-4A102B89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55DF-C2AF-4384-98ED-C4114D25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69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6AE3-B9DA-4AAC-AB3D-047329F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9C229-3571-4397-B3EE-D7236429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6947-D66C-4BA5-828B-C3CEC7B4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0A9A-A714-4965-BA7A-0EE4CD81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5401-72D0-4111-A69D-80EF849C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84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DCE41-9789-4CD6-9CF1-62A566A88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639E7-A892-43E1-B4FB-9D882F56D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C649-A88E-4BD3-90E1-509B95A4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8646-55F3-4224-AA43-1752721E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53F7-7B2D-4437-9BB1-CAC53145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39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99D-5E39-43C3-88C4-D7AE82B0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4112-1553-4970-9A1A-AFCE8C68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8B5A-059D-4D3A-A1CB-BB84722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A9A3-E1B0-47B1-AE11-8E60C0ED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5F64-F37D-41BD-92F5-00A9E9AC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91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2000-CC75-4C95-B457-CA84C929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1A1A-BC08-40E1-9DF2-D725609F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5D8C-5359-4FBD-8E47-B5183099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2EF9-7CE1-4CC1-9EEF-4CD30CE2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6070-6F35-495B-81B0-EED5750A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917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7041-E0D2-4990-BDD6-BEF77F0F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DD35-5201-44BD-929D-691C5EB0F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07807-6EC6-4963-A3AC-19D5D024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17A2-BD85-4595-96B5-B10A8A3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256B-B4F7-41F2-A273-01751584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C68D-D55A-4A35-B7F1-17B41093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00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B81A-0159-44DA-BAAD-6C7D46A9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CE631-F22B-49CC-B60D-50C9CE7F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6954-AA20-4132-AC82-8F37DCC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210D2-BD34-4592-A1F1-8BC912BB8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EBE99-E284-47AE-A8DC-A20C10F78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8E91E-253C-4A41-9278-4326E7E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6E64-D9FA-4A58-9A65-A4790C8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980C-8539-43B9-A274-AD11BD24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55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BE7B-AA55-4AE5-A378-E04B60F6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40D14-FF1B-46F0-9A84-251340A6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5D1BA-BCF8-4242-87D2-7CE1DF2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BE797-4131-42F3-A101-876A119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59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E758B-51B5-48F8-A2B5-577ABBC0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6F7FD-08E8-4964-A5ED-2AD94304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F273-924D-4E84-ADC1-1BA11189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54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188B-6320-48AB-A4E7-FACB4BB9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F259-0918-4F2A-8421-BBE68D45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1D147-A4DB-4D16-A4D5-A6E75E96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6C-5658-4576-B72E-F24A7D1E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675CF-8468-4348-94BA-8EE60278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3FF0-E5BF-43E0-891F-C888859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55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964A-DCF7-4759-A25D-BD890A4B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DC149-28C8-4AD2-8712-29F2AA0C8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C7E1-0A7E-4CFE-924A-1B52BAD5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74CA-2F86-4980-9A82-F2FE14C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6ED42-6C07-4C0E-BA3F-36661540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9097-42FC-4A7D-87C0-169BD61F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21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E6BC-DD56-4D3B-948B-D977577F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EE14-055D-4D29-BABB-7A5B81E2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A7DF-85A1-4D0B-86B5-41806EAB1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BD87-A9D2-4226-9D42-37DC6C0B681C}" type="datetimeFigureOut">
              <a:rPr lang="fr-CA" smtClean="0"/>
              <a:t>2021-07-30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9949-732C-4367-9E77-39952515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3423-C547-4195-91FA-4EA0E7D9E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2BCC-E95A-4E28-BCE6-E619589B221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78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5.com/usearch/manual/quality_sco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58/NGmer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imgt.org/IMGTrepertoire/Proteins/alleles/index.php?species=Bos%20taurus&amp;group=IGHJ&amp;gene=IGHJ-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C9458-A125-482D-8C59-1EAB25A8185F}"/>
              </a:ext>
            </a:extLst>
          </p:cNvPr>
          <p:cNvSpPr/>
          <p:nvPr/>
        </p:nvSpPr>
        <p:spPr>
          <a:xfrm>
            <a:off x="497840" y="101600"/>
            <a:ext cx="1686560" cy="9855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Raw </a:t>
            </a:r>
            <a:r>
              <a:rPr lang="fr-CA" dirty="0" err="1"/>
              <a:t>reads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E0168-3222-4537-80AD-1C58530BE8F2}"/>
              </a:ext>
            </a:extLst>
          </p:cNvPr>
          <p:cNvSpPr/>
          <p:nvPr/>
        </p:nvSpPr>
        <p:spPr>
          <a:xfrm>
            <a:off x="4033520" y="96520"/>
            <a:ext cx="1686560" cy="98552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Raw </a:t>
            </a:r>
            <a:r>
              <a:rPr lang="fr-CA" dirty="0" err="1"/>
              <a:t>reads</a:t>
            </a:r>
            <a:endParaRPr lang="fr-CA" dirty="0"/>
          </a:p>
          <a:p>
            <a:pPr algn="ctr"/>
            <a:r>
              <a:rPr lang="fr-CA" dirty="0" err="1"/>
              <a:t>FastQC</a:t>
            </a:r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859EF-C02E-458A-A8FB-F393ECBC613A}"/>
              </a:ext>
            </a:extLst>
          </p:cNvPr>
          <p:cNvSpPr/>
          <p:nvPr/>
        </p:nvSpPr>
        <p:spPr>
          <a:xfrm>
            <a:off x="497840" y="2443480"/>
            <a:ext cx="1686560" cy="9855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Trimmed</a:t>
            </a:r>
            <a:r>
              <a:rPr lang="fr-CA" dirty="0"/>
              <a:t> </a:t>
            </a:r>
            <a:r>
              <a:rPr lang="fr-CA" dirty="0" err="1"/>
              <a:t>reads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3AA89-FDAA-4C35-A0A6-964AB8ACA58E}"/>
              </a:ext>
            </a:extLst>
          </p:cNvPr>
          <p:cNvSpPr/>
          <p:nvPr/>
        </p:nvSpPr>
        <p:spPr>
          <a:xfrm>
            <a:off x="497840" y="4648200"/>
            <a:ext cx="1686560" cy="9855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Merged</a:t>
            </a:r>
            <a:r>
              <a:rPr lang="fr-CA" dirty="0"/>
              <a:t> </a:t>
            </a:r>
            <a:r>
              <a:rPr lang="fr-CA" dirty="0" err="1"/>
              <a:t>reads</a:t>
            </a:r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BA40A-F6A5-4637-8E4A-3E27373F3CFE}"/>
              </a:ext>
            </a:extLst>
          </p:cNvPr>
          <p:cNvSpPr/>
          <p:nvPr/>
        </p:nvSpPr>
        <p:spPr>
          <a:xfrm>
            <a:off x="4033520" y="2438400"/>
            <a:ext cx="1686560" cy="98552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Trimmed</a:t>
            </a:r>
            <a:r>
              <a:rPr lang="fr-CA" dirty="0"/>
              <a:t> </a:t>
            </a:r>
            <a:r>
              <a:rPr lang="fr-CA" dirty="0" err="1"/>
              <a:t>reads</a:t>
            </a:r>
            <a:endParaRPr lang="fr-CA" dirty="0"/>
          </a:p>
          <a:p>
            <a:pPr algn="ctr"/>
            <a:r>
              <a:rPr lang="fr-CA" dirty="0" err="1"/>
              <a:t>FastQC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CF870-3F2E-4114-BD48-2B4602BDDEB5}"/>
              </a:ext>
            </a:extLst>
          </p:cNvPr>
          <p:cNvSpPr/>
          <p:nvPr/>
        </p:nvSpPr>
        <p:spPr>
          <a:xfrm>
            <a:off x="4033520" y="4648200"/>
            <a:ext cx="1686560" cy="98552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Merged</a:t>
            </a:r>
            <a:r>
              <a:rPr lang="fr-CA" dirty="0"/>
              <a:t> </a:t>
            </a:r>
            <a:r>
              <a:rPr lang="fr-CA" dirty="0" err="1"/>
              <a:t>reads</a:t>
            </a:r>
            <a:endParaRPr lang="fr-CA" dirty="0"/>
          </a:p>
          <a:p>
            <a:pPr algn="ctr"/>
            <a:r>
              <a:rPr lang="fr-CA" dirty="0" err="1"/>
              <a:t>FastQc</a:t>
            </a:r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EF91C2-A4FE-4B95-A016-7DCAE92EE86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341120" y="1087120"/>
            <a:ext cx="0" cy="1356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B0307B-3093-4E4E-9178-179BEB4FFD09}"/>
              </a:ext>
            </a:extLst>
          </p:cNvPr>
          <p:cNvSpPr txBox="1"/>
          <p:nvPr/>
        </p:nvSpPr>
        <p:spPr>
          <a:xfrm>
            <a:off x="-10160" y="1503262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Trimmomatic</a:t>
            </a:r>
            <a:endParaRPr lang="fr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E5A6A3-DCED-4578-9550-C8385B426A0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41120" y="3429000"/>
            <a:ext cx="0" cy="121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5007A5-676C-4F7B-81DB-B5A9A6BC18D6}"/>
              </a:ext>
            </a:extLst>
          </p:cNvPr>
          <p:cNvSpPr txBox="1"/>
          <p:nvPr/>
        </p:nvSpPr>
        <p:spPr>
          <a:xfrm>
            <a:off x="358140" y="3853934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NGmerge</a:t>
            </a:r>
            <a:endParaRPr lang="fr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09261D-4842-4812-8BE7-A40EF005525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184400" y="2931160"/>
            <a:ext cx="1849120" cy="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BD26B5-86CE-4D5F-8864-8B9BC8A2B70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84400" y="589280"/>
            <a:ext cx="1849120" cy="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21E1D9-04D6-4A14-ADC7-E8342B38490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184400" y="5140960"/>
            <a:ext cx="184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CE144F-2FFB-46BE-AB06-53C29D3A3586}"/>
              </a:ext>
            </a:extLst>
          </p:cNvPr>
          <p:cNvSpPr txBox="1"/>
          <p:nvPr/>
        </p:nvSpPr>
        <p:spPr>
          <a:xfrm>
            <a:off x="2644140" y="4785360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FastQC</a:t>
            </a:r>
            <a:endParaRPr lang="fr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88E80-C764-42D8-903F-36BBBDB0FC72}"/>
              </a:ext>
            </a:extLst>
          </p:cNvPr>
          <p:cNvSpPr txBox="1"/>
          <p:nvPr/>
        </p:nvSpPr>
        <p:spPr>
          <a:xfrm>
            <a:off x="2644140" y="2572742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FastQC</a:t>
            </a:r>
            <a:endParaRPr lang="fr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407074-8C4A-486B-A6AF-B9CE66C53A79}"/>
              </a:ext>
            </a:extLst>
          </p:cNvPr>
          <p:cNvSpPr txBox="1"/>
          <p:nvPr/>
        </p:nvSpPr>
        <p:spPr>
          <a:xfrm>
            <a:off x="2682240" y="216377"/>
            <a:ext cx="8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FastQC</a:t>
            </a:r>
            <a:endParaRPr lang="fr-CA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7ACA25-DAE6-4493-811E-D4DCBA9D126F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5720080" y="584200"/>
            <a:ext cx="1849119" cy="45567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712909-3C68-478F-8B04-49C029A91469}"/>
              </a:ext>
            </a:extLst>
          </p:cNvPr>
          <p:cNvSpPr/>
          <p:nvPr/>
        </p:nvSpPr>
        <p:spPr>
          <a:xfrm>
            <a:off x="7569199" y="91440"/>
            <a:ext cx="1686560" cy="98552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MultiQC</a:t>
            </a:r>
            <a:endParaRPr lang="fr-CA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321106A-AAB4-4223-9A81-3933CD4F7E6F}"/>
              </a:ext>
            </a:extLst>
          </p:cNvPr>
          <p:cNvCxnSpPr>
            <a:stCxn id="8" idx="3"/>
            <a:endCxn id="36" idx="1"/>
          </p:cNvCxnSpPr>
          <p:nvPr/>
        </p:nvCxnSpPr>
        <p:spPr>
          <a:xfrm flipV="1">
            <a:off x="5720080" y="584200"/>
            <a:ext cx="1849119" cy="234696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D4AF8AA-0CE1-4450-A4D2-5F1351095598}"/>
              </a:ext>
            </a:extLst>
          </p:cNvPr>
          <p:cNvCxnSpPr>
            <a:stCxn id="5" idx="3"/>
            <a:endCxn id="36" idx="1"/>
          </p:cNvCxnSpPr>
          <p:nvPr/>
        </p:nvCxnSpPr>
        <p:spPr>
          <a:xfrm flipV="1">
            <a:off x="5720080" y="584200"/>
            <a:ext cx="1849119" cy="5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DFDE98C-CE81-42DB-ACF4-E14DC5F4237C}"/>
              </a:ext>
            </a:extLst>
          </p:cNvPr>
          <p:cNvCxnSpPr>
            <a:stCxn id="4" idx="2"/>
            <a:endCxn id="36" idx="1"/>
          </p:cNvCxnSpPr>
          <p:nvPr/>
        </p:nvCxnSpPr>
        <p:spPr>
          <a:xfrm rot="5400000" flipH="1" flipV="1">
            <a:off x="4203699" y="-2278380"/>
            <a:ext cx="502920" cy="6228079"/>
          </a:xfrm>
          <a:prstGeom prst="bentConnector4">
            <a:avLst>
              <a:gd name="adj1" fmla="val -93940"/>
              <a:gd name="adj2" fmla="val 8515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A90E654-0C6D-4C33-A02E-A6004916887E}"/>
              </a:ext>
            </a:extLst>
          </p:cNvPr>
          <p:cNvCxnSpPr>
            <a:stCxn id="6" idx="2"/>
            <a:endCxn id="36" idx="1"/>
          </p:cNvCxnSpPr>
          <p:nvPr/>
        </p:nvCxnSpPr>
        <p:spPr>
          <a:xfrm rot="5400000" flipH="1" flipV="1">
            <a:off x="3032759" y="-1107440"/>
            <a:ext cx="2844800" cy="6228079"/>
          </a:xfrm>
          <a:prstGeom prst="bentConnector4">
            <a:avLst>
              <a:gd name="adj1" fmla="val -16965"/>
              <a:gd name="adj2" fmla="val 8499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EFA0B68-F5F6-436B-B4A4-ACA260A4875E}"/>
              </a:ext>
            </a:extLst>
          </p:cNvPr>
          <p:cNvSpPr/>
          <p:nvPr/>
        </p:nvSpPr>
        <p:spPr>
          <a:xfrm>
            <a:off x="6410959" y="5701268"/>
            <a:ext cx="1686560" cy="9855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VDJ identifié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361F7EC-DC66-4D37-9685-5B0396C2E02B}"/>
              </a:ext>
            </a:extLst>
          </p:cNvPr>
          <p:cNvCxnSpPr>
            <a:stCxn id="7" idx="2"/>
            <a:endCxn id="51" idx="1"/>
          </p:cNvCxnSpPr>
          <p:nvPr/>
        </p:nvCxnSpPr>
        <p:spPr>
          <a:xfrm rot="16200000" flipH="1">
            <a:off x="3595885" y="3378954"/>
            <a:ext cx="560308" cy="506983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697E2D5-CCC1-445B-882D-1300265105B9}"/>
              </a:ext>
            </a:extLst>
          </p:cNvPr>
          <p:cNvSpPr txBox="1"/>
          <p:nvPr/>
        </p:nvSpPr>
        <p:spPr>
          <a:xfrm>
            <a:off x="3276600" y="5804654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IgBlast</a:t>
            </a:r>
            <a:endParaRPr lang="fr-CA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B3F5C2-9489-4467-9E1B-68C57D495975}"/>
              </a:ext>
            </a:extLst>
          </p:cNvPr>
          <p:cNvSpPr/>
          <p:nvPr/>
        </p:nvSpPr>
        <p:spPr>
          <a:xfrm>
            <a:off x="9794239" y="5702022"/>
            <a:ext cx="1686560" cy="98552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Graph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5CB0A08-5D3F-43B0-8A46-9A97ED0EA527}"/>
              </a:ext>
            </a:extLst>
          </p:cNvPr>
          <p:cNvCxnSpPr>
            <a:stCxn id="51" idx="3"/>
            <a:endCxn id="57" idx="1"/>
          </p:cNvCxnSpPr>
          <p:nvPr/>
        </p:nvCxnSpPr>
        <p:spPr>
          <a:xfrm>
            <a:off x="8097519" y="6194028"/>
            <a:ext cx="1696720" cy="75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D691E1E-A6BC-4313-9D0E-251EE7801A79}"/>
              </a:ext>
            </a:extLst>
          </p:cNvPr>
          <p:cNvSpPr txBox="1"/>
          <p:nvPr/>
        </p:nvSpPr>
        <p:spPr>
          <a:xfrm>
            <a:off x="8412479" y="5774927"/>
            <a:ext cx="10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graph.R</a:t>
            </a:r>
            <a:endParaRPr lang="fr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4E9EC7-30FF-48A5-8E1F-BF2692BBEF1B}"/>
              </a:ext>
            </a:extLst>
          </p:cNvPr>
          <p:cNvSpPr txBox="1"/>
          <p:nvPr/>
        </p:nvSpPr>
        <p:spPr>
          <a:xfrm>
            <a:off x="8605520" y="2011680"/>
            <a:ext cx="322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Snakemake</a:t>
            </a:r>
            <a:r>
              <a:rPr lang="fr-CA" dirty="0"/>
              <a:t> s’occupe de connecter les différentes étapes entre elles</a:t>
            </a:r>
          </a:p>
        </p:txBody>
      </p:sp>
    </p:spTree>
    <p:extLst>
      <p:ext uri="{BB962C8B-B14F-4D97-AF65-F5344CB8AC3E}">
        <p14:creationId xmlns:p14="http://schemas.microsoft.com/office/powerpoint/2010/main" val="137547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3385-D42A-47D7-A4E4-3C66753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33" y="-412751"/>
            <a:ext cx="10515600" cy="1325563"/>
          </a:xfrm>
        </p:spPr>
        <p:txBody>
          <a:bodyPr/>
          <a:lstStyle/>
          <a:p>
            <a:r>
              <a:rPr lang="fr-CA" dirty="0"/>
              <a:t>40&gt;CDR3&gt;40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8495A-404F-42DE-92A0-E2EB4B9E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26" y="0"/>
            <a:ext cx="600351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35C72-7CA4-4F19-A013-97993FDD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01" y="606508"/>
            <a:ext cx="5098499" cy="3164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ED1FAC-D3DE-44C8-9248-88565C9A1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91" y="3693040"/>
            <a:ext cx="4727011" cy="31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0A821-2395-48D9-A09C-D67EB54A152A}"/>
              </a:ext>
            </a:extLst>
          </p:cNvPr>
          <p:cNvSpPr txBox="1"/>
          <p:nvPr/>
        </p:nvSpPr>
        <p:spPr>
          <a:xfrm>
            <a:off x="-804964" y="147272"/>
            <a:ext cx="13509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	° Déposer les </a:t>
            </a:r>
            <a:r>
              <a:rPr lang="fr-CA" dirty="0" err="1"/>
              <a:t>reads</a:t>
            </a:r>
            <a:r>
              <a:rPr lang="fr-CA" dirty="0"/>
              <a:t> dans le dossier ./data/</a:t>
            </a:r>
            <a:r>
              <a:rPr lang="fr-CA" dirty="0" err="1"/>
              <a:t>rawReads</a:t>
            </a:r>
            <a:endParaRPr lang="fr-CA" dirty="0"/>
          </a:p>
          <a:p>
            <a:r>
              <a:rPr lang="fr-CA" dirty="0"/>
              <a:t>		Les fichiers doivent être nommés selon la structure suivante:				{id}_L001_{direction}_001.fastq.gz			</a:t>
            </a:r>
          </a:p>
          <a:p>
            <a:r>
              <a:rPr lang="fr-CA" dirty="0"/>
              <a:t>		ex : IgG1-1_S35_L001_R1_001.fastq.gz		 	     </a:t>
            </a:r>
          </a:p>
          <a:p>
            <a:r>
              <a:rPr lang="fr-CA" dirty="0"/>
              <a:t>		       IgG1-1_S35_L001_R2_001.fastq.gz	</a:t>
            </a:r>
          </a:p>
          <a:p>
            <a:r>
              <a:rPr lang="fr-CA" dirty="0"/>
              <a:t>	° Dans la racine du dossier </a:t>
            </a:r>
            <a:r>
              <a:rPr lang="fr-CA" dirty="0" err="1"/>
              <a:t>executer</a:t>
            </a:r>
            <a:r>
              <a:rPr lang="fr-CA" dirty="0"/>
              <a:t> la commande "</a:t>
            </a:r>
            <a:r>
              <a:rPr lang="fr-CA" dirty="0" err="1"/>
              <a:t>snakemake</a:t>
            </a:r>
            <a:r>
              <a:rPr lang="fr-CA" dirty="0"/>
              <a:t>"	</a:t>
            </a:r>
          </a:p>
          <a:p>
            <a:r>
              <a:rPr lang="fr-CA" dirty="0"/>
              <a:t>	° Les fichier résultants se retrouve dans le dossier ./</a:t>
            </a:r>
            <a:r>
              <a:rPr lang="fr-CA" dirty="0" err="1"/>
              <a:t>ouput</a:t>
            </a:r>
            <a:r>
              <a:rPr lang="fr-CA" dirty="0"/>
              <a:t>	</a:t>
            </a:r>
          </a:p>
          <a:p>
            <a:r>
              <a:rPr lang="fr-CA" dirty="0"/>
              <a:t>	° Les fichiers </a:t>
            </a:r>
            <a:r>
              <a:rPr lang="fr-CA" dirty="0" err="1"/>
              <a:t>fasta</a:t>
            </a:r>
            <a:r>
              <a:rPr lang="fr-CA" dirty="0"/>
              <a:t> et </a:t>
            </a:r>
            <a:r>
              <a:rPr lang="fr-CA" dirty="0" err="1"/>
              <a:t>fastqc</a:t>
            </a:r>
            <a:r>
              <a:rPr lang="fr-CA" dirty="0"/>
              <a:t> obtenues lors des différentes étapes du </a:t>
            </a:r>
            <a:r>
              <a:rPr lang="fr-CA" dirty="0" err="1"/>
              <a:t>snakemake</a:t>
            </a:r>
            <a:r>
              <a:rPr lang="fr-CA" dirty="0"/>
              <a:t> sont disponible </a:t>
            </a:r>
          </a:p>
          <a:p>
            <a:r>
              <a:rPr lang="fr-CA" dirty="0"/>
              <a:t>	  dans les sous-dossiers correspondants du dossier ./data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2E7642-D64D-4CD2-8C8A-2132399C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7" y="2834754"/>
            <a:ext cx="5209230" cy="2401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396C41-7E3C-44BB-AB7E-A879F100EEEA}"/>
              </a:ext>
            </a:extLst>
          </p:cNvPr>
          <p:cNvSpPr txBox="1"/>
          <p:nvPr/>
        </p:nvSpPr>
        <p:spPr>
          <a:xfrm>
            <a:off x="663191" y="5236082"/>
            <a:ext cx="432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Le dossier </a:t>
            </a:r>
            <a:r>
              <a:rPr lang="fr-CA" dirty="0" err="1"/>
              <a:t>rawReads</a:t>
            </a:r>
            <a:r>
              <a:rPr lang="fr-CA" dirty="0"/>
              <a:t> devrais ressembler à ça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429D67-253C-4E64-99D3-FC837C86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2474"/>
            <a:ext cx="5690136" cy="3213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44DD64-978D-4F5F-9C22-CBAB32661A8D}"/>
              </a:ext>
            </a:extLst>
          </p:cNvPr>
          <p:cNvSpPr txBox="1"/>
          <p:nvPr/>
        </p:nvSpPr>
        <p:spPr>
          <a:xfrm>
            <a:off x="6330462" y="5938576"/>
            <a:ext cx="5923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Une fois que le pipeline est exécuté le dossier output devrais </a:t>
            </a:r>
          </a:p>
          <a:p>
            <a:r>
              <a:rPr lang="fr-CA" dirty="0"/>
              <a:t>ressembler à ça</a:t>
            </a:r>
          </a:p>
        </p:txBody>
      </p:sp>
    </p:spTree>
    <p:extLst>
      <p:ext uri="{BB962C8B-B14F-4D97-AF65-F5344CB8AC3E}">
        <p14:creationId xmlns:p14="http://schemas.microsoft.com/office/powerpoint/2010/main" val="282424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D957-D657-431A-9E90-DE735C47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Trimmomatic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88C8-7D11-465B-A75F-E56AEA82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b="0">
                <a:effectLst/>
              </a:rPr>
              <a:t>Paramètre : PE LEADING:3 TRAILING:3 SLIDINGWINDOW:4:15 MINLEN:100 </a:t>
            </a:r>
            <a:endParaRPr lang="fr-CA" sz="2400"/>
          </a:p>
          <a:p>
            <a:r>
              <a:rPr lang="en-US" sz="2400">
                <a:effectLst/>
              </a:rPr>
              <a:t>The different processing steps occurring  in the order in which the steps are specified on the command line.</a:t>
            </a:r>
          </a:p>
          <a:p>
            <a:r>
              <a:rPr lang="fr-CA" sz="2400"/>
              <a:t>Q = -10 log(P)</a:t>
            </a:r>
          </a:p>
          <a:p>
            <a:r>
              <a:rPr lang="fr-CA" sz="2400"/>
              <a:t>P = 10^(-Q/10)</a:t>
            </a:r>
          </a:p>
          <a:p>
            <a:r>
              <a:rPr lang="fr-CA" sz="2400"/>
              <a:t>Q = 3   -&gt;   P = 0,5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89E6-5A12-4DA2-BBD9-283ADCEF1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80" y="3009111"/>
            <a:ext cx="8497486" cy="2610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A91C7-DCD1-4673-BC29-77D24EF81615}"/>
              </a:ext>
            </a:extLst>
          </p:cNvPr>
          <p:cNvSpPr txBox="1"/>
          <p:nvPr/>
        </p:nvSpPr>
        <p:spPr>
          <a:xfrm>
            <a:off x="3578780" y="543465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4"/>
              </a:rPr>
              <a:t>https://drive5.com/usearch/manual/quality_score.html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84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BAC0252-1A73-4C27-B058-A254B388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87" y="1853578"/>
            <a:ext cx="6258798" cy="4458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B187-DAFF-4EE4-BC97-12676F11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NGmerge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A161-E270-4FA6-83BD-23D1E000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Merge les séquences </a:t>
            </a:r>
            <a:r>
              <a:rPr lang="fr-CA" dirty="0" err="1"/>
              <a:t>paired</a:t>
            </a:r>
            <a:r>
              <a:rPr lang="fr-CA" dirty="0"/>
              <a:t>-end</a:t>
            </a:r>
          </a:p>
          <a:p>
            <a:pPr lvl="1"/>
            <a:r>
              <a:rPr lang="fr-CA" dirty="0" err="1"/>
              <a:t>Stitched</a:t>
            </a:r>
            <a:r>
              <a:rPr lang="fr-CA" dirty="0"/>
              <a:t> mode</a:t>
            </a:r>
          </a:p>
          <a:p>
            <a:r>
              <a:rPr lang="fr-CA" dirty="0"/>
              <a:t>Retourne:</a:t>
            </a:r>
          </a:p>
          <a:p>
            <a:pPr lvl="1"/>
            <a:r>
              <a:rPr lang="fr-CA" dirty="0"/>
              <a:t>Les </a:t>
            </a:r>
            <a:r>
              <a:rPr lang="fr-CA" dirty="0" err="1"/>
              <a:t>reads</a:t>
            </a:r>
            <a:r>
              <a:rPr lang="fr-CA" dirty="0"/>
              <a:t> mergées</a:t>
            </a:r>
          </a:p>
          <a:p>
            <a:pPr lvl="1"/>
            <a:r>
              <a:rPr lang="fr-CA" dirty="0"/>
              <a:t>La longueur de l’</a:t>
            </a:r>
            <a:r>
              <a:rPr lang="fr-CA" dirty="0" err="1"/>
              <a:t>overlap</a:t>
            </a:r>
            <a:endParaRPr lang="fr-CA" dirty="0"/>
          </a:p>
          <a:p>
            <a:pPr lvl="1"/>
            <a:r>
              <a:rPr lang="fr-CA" dirty="0"/>
              <a:t>La longueur total de la séquence</a:t>
            </a:r>
          </a:p>
          <a:p>
            <a:pPr lvl="1"/>
            <a:r>
              <a:rPr lang="fr-CA" dirty="0"/>
              <a:t>Fraction des bases </a:t>
            </a:r>
            <a:r>
              <a:rPr lang="fr-CA" dirty="0" err="1"/>
              <a:t>mésappariées</a:t>
            </a:r>
            <a:endParaRPr lang="fr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00D60-1C74-493A-BB80-1621436F032E}"/>
              </a:ext>
            </a:extLst>
          </p:cNvPr>
          <p:cNvSpPr txBox="1"/>
          <p:nvPr/>
        </p:nvSpPr>
        <p:spPr>
          <a:xfrm>
            <a:off x="6597784" y="602025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3"/>
              </a:rPr>
              <a:t>https://github.com/jsh58/NGmerge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75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93BA-7C87-4183-996C-F15814B2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igBLAST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6D53-1E43-4216-930E-14D55BEB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 b="0" dirty="0">
                <a:effectLst/>
              </a:rPr>
              <a:t>IGHV : </a:t>
            </a:r>
            <a:r>
              <a:rPr lang="en-US" sz="2000" dirty="0"/>
              <a:t>Expect cut-off, 20; word size 9; mismatch penalty, −1; Dust filtering, off</a:t>
            </a:r>
          </a:p>
          <a:p>
            <a:r>
              <a:rPr lang="en-US" sz="2000" dirty="0"/>
              <a:t>IGHJ : Expect cut-off 1000, word size 7, mismatch penalty, −3; Dust filtering, off</a:t>
            </a:r>
          </a:p>
          <a:p>
            <a:r>
              <a:rPr lang="en-US" sz="2000" dirty="0"/>
              <a:t>IGHD : Expect cut-off 100000, word size 5, mismatch penalty, −4; Dust filtering, off</a:t>
            </a:r>
          </a:p>
          <a:p>
            <a:pPr lvl="2"/>
            <a:r>
              <a:rPr lang="en-US" sz="1600" dirty="0" err="1"/>
              <a:t>Paramètre</a:t>
            </a:r>
            <a:r>
              <a:rPr lang="en-US" sz="1600" dirty="0"/>
              <a:t> par </a:t>
            </a:r>
            <a:r>
              <a:rPr lang="en-US" sz="1600" dirty="0" err="1"/>
              <a:t>défaut</a:t>
            </a:r>
            <a:r>
              <a:rPr lang="en-US" sz="1600" dirty="0"/>
              <a:t> (</a:t>
            </a:r>
            <a:r>
              <a:rPr lang="en-US" sz="1600" dirty="0" err="1"/>
              <a:t>favorise</a:t>
            </a:r>
            <a:r>
              <a:rPr lang="en-US" sz="1600" dirty="0"/>
              <a:t> </a:t>
            </a:r>
            <a:r>
              <a:rPr lang="en-US" sz="1600" dirty="0" err="1"/>
              <a:t>l’identification</a:t>
            </a:r>
            <a:r>
              <a:rPr lang="en-US" sz="1600" dirty="0"/>
              <a:t> de D plus petit avec </a:t>
            </a:r>
            <a:r>
              <a:rPr lang="en-US" sz="1600" dirty="0" err="1"/>
              <a:t>peu</a:t>
            </a:r>
            <a:r>
              <a:rPr lang="en-US" sz="1600" dirty="0"/>
              <a:t> de mismatch que des plus long avec plus de mismatch)</a:t>
            </a:r>
            <a:endParaRPr lang="fr-CA" sz="1600" dirty="0"/>
          </a:p>
          <a:p>
            <a:pPr lvl="1"/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72679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152-EBD2-4453-BB4C-984F4A23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Base de données </a:t>
            </a:r>
            <a:r>
              <a:rPr lang="fr-CA" dirty="0" err="1"/>
              <a:t>igBLAST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14D9-BB3F-4FE2-9DD8-BA6E4DD0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697"/>
            <a:ext cx="10515600" cy="4351338"/>
          </a:xfrm>
        </p:spPr>
        <p:txBody>
          <a:bodyPr>
            <a:normAutofit/>
          </a:bodyPr>
          <a:lstStyle/>
          <a:p>
            <a:r>
              <a:rPr lang="fr-CA" sz="2400" dirty="0"/>
              <a:t>Pour le fonctionnement d’</a:t>
            </a:r>
            <a:r>
              <a:rPr lang="fr-CA" sz="2400" dirty="0" err="1"/>
              <a:t>igBLAST</a:t>
            </a:r>
            <a:r>
              <a:rPr lang="fr-CA" sz="2400" dirty="0"/>
              <a:t> il est nécessaire de fournir les séquence de référence d’IGHV ainsi que la position de FR1, CDR1, FR2, CDR2 et FR3 dans ces séquences de référence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BC9E8-0DA7-45D1-88F8-E2C6F20B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4418"/>
            <a:ext cx="5801535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30C56-9360-473B-980D-46BAEA494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943" y="2927159"/>
            <a:ext cx="3766100" cy="36779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74D033-FCFE-4DE4-A077-D36C13E6E023}"/>
              </a:ext>
            </a:extLst>
          </p:cNvPr>
          <p:cNvSpPr/>
          <p:nvPr/>
        </p:nvSpPr>
        <p:spPr>
          <a:xfrm>
            <a:off x="1984444" y="3005837"/>
            <a:ext cx="661480" cy="10992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CBBCF-4424-4273-B29B-01435F1BD4C4}"/>
              </a:ext>
            </a:extLst>
          </p:cNvPr>
          <p:cNvSpPr txBox="1"/>
          <p:nvPr/>
        </p:nvSpPr>
        <p:spPr>
          <a:xfrm>
            <a:off x="1984444" y="2742493"/>
            <a:ext cx="9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CDR1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01E233-C649-467D-B4E6-31B38C21B309}"/>
              </a:ext>
            </a:extLst>
          </p:cNvPr>
          <p:cNvSpPr/>
          <p:nvPr/>
        </p:nvSpPr>
        <p:spPr>
          <a:xfrm>
            <a:off x="2733472" y="3176072"/>
            <a:ext cx="620953" cy="9289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5F1C4-45BB-4A96-AAE8-A36A1572DA38}"/>
              </a:ext>
            </a:extLst>
          </p:cNvPr>
          <p:cNvSpPr txBox="1"/>
          <p:nvPr/>
        </p:nvSpPr>
        <p:spPr>
          <a:xfrm>
            <a:off x="2697539" y="282117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CDR2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D2EBC1-782A-4D66-BE24-32A7779970F0}"/>
              </a:ext>
            </a:extLst>
          </p:cNvPr>
          <p:cNvSpPr/>
          <p:nvPr/>
        </p:nvSpPr>
        <p:spPr>
          <a:xfrm>
            <a:off x="4134255" y="3297668"/>
            <a:ext cx="708501" cy="13521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C4222-61C1-45A7-A1B7-30E1FC6433F1}"/>
              </a:ext>
            </a:extLst>
          </p:cNvPr>
          <p:cNvSpPr txBox="1"/>
          <p:nvPr/>
        </p:nvSpPr>
        <p:spPr>
          <a:xfrm>
            <a:off x="4134255" y="2927159"/>
            <a:ext cx="6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CDR3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595AF6-8F6C-4752-85DD-66901E784D6D}"/>
              </a:ext>
            </a:extLst>
          </p:cNvPr>
          <p:cNvSpPr txBox="1"/>
          <p:nvPr/>
        </p:nvSpPr>
        <p:spPr>
          <a:xfrm>
            <a:off x="5768502" y="2821171"/>
            <a:ext cx="524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Chez le bovin, les acide aminés 10, 31-34, 60-62 et 73 </a:t>
            </a:r>
          </a:p>
          <a:p>
            <a:r>
              <a:rPr lang="fr-CA" dirty="0"/>
              <a:t>sont toujours absent dans la numérotation du IMGT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FED90-E712-466A-AA7A-D0837E22C0B5}"/>
              </a:ext>
            </a:extLst>
          </p:cNvPr>
          <p:cNvSpPr txBox="1"/>
          <p:nvPr/>
        </p:nvSpPr>
        <p:spPr>
          <a:xfrm>
            <a:off x="11353800" y="4521490"/>
            <a:ext cx="2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39818-51DA-436B-AFBE-B2FD681B278B}"/>
              </a:ext>
            </a:extLst>
          </p:cNvPr>
          <p:cNvSpPr txBox="1"/>
          <p:nvPr/>
        </p:nvSpPr>
        <p:spPr>
          <a:xfrm>
            <a:off x="4500119" y="2686234"/>
            <a:ext cx="1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4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0346-A2D7-4F79-BB65-D3A8DDB5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99" y="308033"/>
            <a:ext cx="6688779" cy="787577"/>
          </a:xfrm>
        </p:spPr>
        <p:txBody>
          <a:bodyPr>
            <a:normAutofit fontScale="90000"/>
          </a:bodyPr>
          <a:lstStyle/>
          <a:p>
            <a:r>
              <a:rPr lang="fr-CA" dirty="0"/>
              <a:t>Base de données pour </a:t>
            </a:r>
            <a:r>
              <a:rPr lang="fr-CA" dirty="0" err="1"/>
              <a:t>igBLAST</a:t>
            </a:r>
            <a:br>
              <a:rPr lang="fr-CA" dirty="0"/>
            </a:br>
            <a:r>
              <a:rPr lang="fr-CA" dirty="0"/>
              <a:t>IGHJ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E3D9-0659-4931-9892-F59C2B9C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75" y="949178"/>
            <a:ext cx="5801535" cy="8764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AE30E5-FA2F-473A-9C42-F43E17FE3D3F}"/>
              </a:ext>
            </a:extLst>
          </p:cNvPr>
          <p:cNvCxnSpPr>
            <a:cxnSpLocks/>
          </p:cNvCxnSpPr>
          <p:nvPr/>
        </p:nvCxnSpPr>
        <p:spPr>
          <a:xfrm flipV="1">
            <a:off x="9382759" y="4666937"/>
            <a:ext cx="0" cy="29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C17F13-8876-4849-A079-E97F0C399529}"/>
              </a:ext>
            </a:extLst>
          </p:cNvPr>
          <p:cNvSpPr txBox="1"/>
          <p:nvPr/>
        </p:nvSpPr>
        <p:spPr>
          <a:xfrm>
            <a:off x="8693786" y="4890229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Début FR4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3719D-882F-4453-95F7-F1DF1ECF94D3}"/>
              </a:ext>
            </a:extLst>
          </p:cNvPr>
          <p:cNvSpPr txBox="1"/>
          <p:nvPr/>
        </p:nvSpPr>
        <p:spPr>
          <a:xfrm>
            <a:off x="5599510" y="57803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4"/>
              </a:rPr>
              <a:t>http://www.imgt.org/IMGTrepertoire/Proteins/alleles/index.php?species=Bos%20taurus&amp;group=IGHJ&amp;gene=IGHJ-overview</a:t>
            </a:r>
            <a:endParaRPr lang="fr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17D3D1-68C0-4AA3-A295-27ED948C8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5" y="1138884"/>
            <a:ext cx="3766100" cy="36779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1BBE2-71B1-47B9-B8B7-897308F398C2}"/>
              </a:ext>
            </a:extLst>
          </p:cNvPr>
          <p:cNvCxnSpPr/>
          <p:nvPr/>
        </p:nvCxnSpPr>
        <p:spPr>
          <a:xfrm flipH="1">
            <a:off x="4027253" y="4558699"/>
            <a:ext cx="408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9B4EEB-9B70-4B49-9837-B898D3C58CD8}"/>
              </a:ext>
            </a:extLst>
          </p:cNvPr>
          <p:cNvSpPr txBox="1"/>
          <p:nvPr/>
        </p:nvSpPr>
        <p:spPr>
          <a:xfrm>
            <a:off x="4430931" y="2468497"/>
            <a:ext cx="89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Début</a:t>
            </a:r>
          </a:p>
          <a:p>
            <a:r>
              <a:rPr lang="fr-CA" dirty="0"/>
              <a:t>FR4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6BFE9B-9241-44F1-8066-84CF86556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263" y="2150235"/>
            <a:ext cx="6096000" cy="24084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7BD09A-9FEA-48E9-AC27-7390D5AC37FF}"/>
              </a:ext>
            </a:extLst>
          </p:cNvPr>
          <p:cNvSpPr/>
          <p:nvPr/>
        </p:nvSpPr>
        <p:spPr>
          <a:xfrm>
            <a:off x="9292591" y="2205990"/>
            <a:ext cx="194310" cy="235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7E18E-7BC4-4265-ACE3-A39D89575064}"/>
              </a:ext>
            </a:extLst>
          </p:cNvPr>
          <p:cNvSpPr/>
          <p:nvPr/>
        </p:nvSpPr>
        <p:spPr>
          <a:xfrm>
            <a:off x="11148339" y="2150235"/>
            <a:ext cx="154661" cy="2408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7A1568-258A-4B57-AFEA-EA6F198BB21A}"/>
              </a:ext>
            </a:extLst>
          </p:cNvPr>
          <p:cNvSpPr txBox="1"/>
          <p:nvPr/>
        </p:nvSpPr>
        <p:spPr>
          <a:xfrm>
            <a:off x="10772983" y="4843586"/>
            <a:ext cx="9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Fin FR4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58994F-C954-4CCE-B85C-D9BEFBA191A0}"/>
              </a:ext>
            </a:extLst>
          </p:cNvPr>
          <p:cNvCxnSpPr>
            <a:cxnSpLocks/>
          </p:cNvCxnSpPr>
          <p:nvPr/>
        </p:nvCxnSpPr>
        <p:spPr>
          <a:xfrm flipV="1">
            <a:off x="11225669" y="4678054"/>
            <a:ext cx="0" cy="29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7FFF11-FF81-4E19-A93C-AB0AC29621F2}"/>
              </a:ext>
            </a:extLst>
          </p:cNvPr>
          <p:cNvSpPr txBox="1"/>
          <p:nvPr/>
        </p:nvSpPr>
        <p:spPr>
          <a:xfrm>
            <a:off x="4416359" y="4181583"/>
            <a:ext cx="89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Fin</a:t>
            </a:r>
          </a:p>
          <a:p>
            <a:r>
              <a:rPr lang="fr-CA" dirty="0"/>
              <a:t>FR4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4BE2BC-B08F-46EF-820B-A8CA9FA310FE}"/>
              </a:ext>
            </a:extLst>
          </p:cNvPr>
          <p:cNvCxnSpPr/>
          <p:nvPr/>
        </p:nvCxnSpPr>
        <p:spPr>
          <a:xfrm flipH="1">
            <a:off x="4007797" y="2743714"/>
            <a:ext cx="408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C7107C-6C48-448D-BF12-DC2C34F0BB4B}"/>
              </a:ext>
            </a:extLst>
          </p:cNvPr>
          <p:cNvSpPr txBox="1"/>
          <p:nvPr/>
        </p:nvSpPr>
        <p:spPr>
          <a:xfrm>
            <a:off x="340468" y="4966657"/>
            <a:ext cx="4260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Afin d’obtenir des informations sur le CDR3 et FR4 de la séquence il faut fournir à </a:t>
            </a:r>
            <a:r>
              <a:rPr lang="fr-CA" dirty="0" err="1"/>
              <a:t>igBLAST</a:t>
            </a:r>
            <a:r>
              <a:rPr lang="fr-CA" dirty="0"/>
              <a:t> les séquences de référence de IGHJ, ainsi que la position du début et de la fin de FR4 sur ces séquence de référence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779A9-E5E7-4ECA-A35F-36C4E7088AA3}"/>
              </a:ext>
            </a:extLst>
          </p:cNvPr>
          <p:cNvSpPr txBox="1"/>
          <p:nvPr/>
        </p:nvSpPr>
        <p:spPr>
          <a:xfrm>
            <a:off x="11148339" y="863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2741-E6D3-48AC-B7A7-DC35509E5F85}"/>
              </a:ext>
            </a:extLst>
          </p:cNvPr>
          <p:cNvSpPr txBox="1"/>
          <p:nvPr/>
        </p:nvSpPr>
        <p:spPr>
          <a:xfrm>
            <a:off x="11484788" y="4288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E176A-6B70-46F5-9221-F42FAAA834E1}"/>
              </a:ext>
            </a:extLst>
          </p:cNvPr>
          <p:cNvSpPr txBox="1"/>
          <p:nvPr/>
        </p:nvSpPr>
        <p:spPr>
          <a:xfrm>
            <a:off x="3557710" y="1361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926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A89F23-29F8-46DB-AD23-1C9BDDB32438}"/>
              </a:ext>
            </a:extLst>
          </p:cNvPr>
          <p:cNvSpPr/>
          <p:nvPr/>
        </p:nvSpPr>
        <p:spPr>
          <a:xfrm>
            <a:off x="-3" y="0"/>
            <a:ext cx="5938577" cy="4368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B9EDB-C194-4795-BBEB-B73D2CCB0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065" y="-127223"/>
            <a:ext cx="4180114" cy="564048"/>
          </a:xfrm>
        </p:spPr>
        <p:txBody>
          <a:bodyPr>
            <a:normAutofit/>
          </a:bodyPr>
          <a:lstStyle/>
          <a:p>
            <a:pPr algn="l"/>
            <a:r>
              <a:rPr lang="fr-CA" sz="2800" dirty="0"/>
              <a:t>Longueur de la région CDR3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9FF81-E169-4613-BC79-1FCB52FDD3C2}"/>
              </a:ext>
            </a:extLst>
          </p:cNvPr>
          <p:cNvSpPr txBox="1"/>
          <p:nvPr/>
        </p:nvSpPr>
        <p:spPr>
          <a:xfrm>
            <a:off x="7498242" y="3334558"/>
            <a:ext cx="6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B68E7D-E5DA-484B-BEF6-C1C6A8CC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2" y="3883518"/>
            <a:ext cx="5169704" cy="2974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DF5A97-05A0-4DB0-90C7-2DE808CDD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096" y="4744153"/>
            <a:ext cx="6826907" cy="1965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C562D6-6AD1-4E5B-8CA0-01112F0F1BB9}"/>
              </a:ext>
            </a:extLst>
          </p:cNvPr>
          <p:cNvSpPr txBox="1"/>
          <p:nvPr/>
        </p:nvSpPr>
        <p:spPr>
          <a:xfrm>
            <a:off x="0" y="3942353"/>
            <a:ext cx="5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30BBC-939E-444F-B19D-C16CE56D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242" y="56752"/>
            <a:ext cx="4311849" cy="38267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AA085E-8F9F-476C-BF18-E391929BC0A9}"/>
              </a:ext>
            </a:extLst>
          </p:cNvPr>
          <p:cNvCxnSpPr/>
          <p:nvPr/>
        </p:nvCxnSpPr>
        <p:spPr>
          <a:xfrm>
            <a:off x="0" y="3879216"/>
            <a:ext cx="12570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47523-315D-4367-8453-8EC2DD0C916A}"/>
              </a:ext>
            </a:extLst>
          </p:cNvPr>
          <p:cNvCxnSpPr/>
          <p:nvPr/>
        </p:nvCxnSpPr>
        <p:spPr>
          <a:xfrm flipV="1">
            <a:off x="5938576" y="0"/>
            <a:ext cx="0" cy="388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0FD5DF-C11C-49E6-BE57-AE44E01FB4A8}"/>
              </a:ext>
            </a:extLst>
          </p:cNvPr>
          <p:cNvSpPr txBox="1"/>
          <p:nvPr/>
        </p:nvSpPr>
        <p:spPr>
          <a:xfrm>
            <a:off x="5938576" y="130629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ADB32-E30F-42D3-B0FF-4197380BCB02}"/>
              </a:ext>
            </a:extLst>
          </p:cNvPr>
          <p:cNvSpPr txBox="1"/>
          <p:nvPr/>
        </p:nvSpPr>
        <p:spPr>
          <a:xfrm>
            <a:off x="128540" y="447677"/>
            <a:ext cx="25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Mon Pipeline (M2)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6619BA-8B01-45F6-846E-76AAECE61480}"/>
              </a:ext>
            </a:extLst>
          </p:cNvPr>
          <p:cNvCxnSpPr/>
          <p:nvPr/>
        </p:nvCxnSpPr>
        <p:spPr>
          <a:xfrm>
            <a:off x="0" y="447677"/>
            <a:ext cx="5938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66C81C-E830-46B9-A5BD-F2F7C6F63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1" y="787938"/>
            <a:ext cx="4600891" cy="30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FF9B-1A8E-492A-8D4D-98C76F10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76" y="71120"/>
            <a:ext cx="10515600" cy="970256"/>
          </a:xfrm>
        </p:spPr>
        <p:txBody>
          <a:bodyPr>
            <a:normAutofit fontScale="90000"/>
          </a:bodyPr>
          <a:lstStyle/>
          <a:p>
            <a:r>
              <a:rPr lang="fr-CA" dirty="0"/>
              <a:t>Distribution longueur CDR3 </a:t>
            </a:r>
            <a:br>
              <a:rPr lang="fr-CA" dirty="0"/>
            </a:br>
            <a:r>
              <a:rPr lang="fr-CA" dirty="0"/>
              <a:t>non anormal dans G2 et G3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EA434EE-5F7F-49FE-BD78-5AE5DFF6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97" y="104604"/>
            <a:ext cx="4842379" cy="32282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FA2D2-6252-4FD8-9750-34B5F707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6" y="1041376"/>
            <a:ext cx="3909821" cy="264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A5615-724E-4557-ADAA-A4B8A1A2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94" y="3896187"/>
            <a:ext cx="3966998" cy="26404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363A9C0-9954-4DAB-9344-AEE168E07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92" y="3224287"/>
            <a:ext cx="5293663" cy="352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D35FB-1BD9-44EA-A23B-9F7DAC92DF25}"/>
              </a:ext>
            </a:extLst>
          </p:cNvPr>
          <p:cNvSpPr txBox="1"/>
          <p:nvPr/>
        </p:nvSpPr>
        <p:spPr>
          <a:xfrm>
            <a:off x="4521601" y="1172189"/>
            <a:ext cx="260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Peut être causé par la mauvaise qualité des </a:t>
            </a:r>
            <a:r>
              <a:rPr lang="fr-CA" dirty="0" err="1"/>
              <a:t>reads</a:t>
            </a:r>
            <a:r>
              <a:rPr lang="fr-CA" dirty="0"/>
              <a:t> G2 et G3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8257B-2830-4DD1-B461-6E9F69D50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576" y="4081545"/>
            <a:ext cx="3642399" cy="24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6668D-85CC-418E-8A46-B9EBCD2D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9" y="262433"/>
            <a:ext cx="893569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829</Words>
  <Application>Microsoft Office PowerPoint</Application>
  <PresentationFormat>Widescreen</PresentationFormat>
  <Paragraphs>105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Trimmomatic</vt:lpstr>
      <vt:lpstr>NGmerge</vt:lpstr>
      <vt:lpstr>igBLAST</vt:lpstr>
      <vt:lpstr>Base de données igBLAST</vt:lpstr>
      <vt:lpstr>Base de données pour igBLAST IGHJ</vt:lpstr>
      <vt:lpstr>Longueur de la région CDR3</vt:lpstr>
      <vt:lpstr>Distribution longueur CDR3  non anormal dans G2 et G3</vt:lpstr>
      <vt:lpstr>PowerPoint Presentation</vt:lpstr>
      <vt:lpstr>40&gt;CDR3&gt;40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Guyllaume Dufresne</dc:creator>
  <cp:lastModifiedBy>Guyllaume Dufresne</cp:lastModifiedBy>
  <cp:revision>12</cp:revision>
  <dcterms:created xsi:type="dcterms:W3CDTF">2021-07-20T05:47:05Z</dcterms:created>
  <dcterms:modified xsi:type="dcterms:W3CDTF">2021-07-30T21:20:11Z</dcterms:modified>
</cp:coreProperties>
</file>