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3197"/>
  </p:normalViewPr>
  <p:slideViewPr>
    <p:cSldViewPr snapToGrid="0" snapToObjects="1">
      <p:cViewPr varScale="1">
        <p:scale>
          <a:sx n="118" d="100"/>
          <a:sy n="118" d="100"/>
        </p:scale>
        <p:origin x="6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D5D26-BCE9-A345-BE0E-03ED0B2C0CFA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05440-719B-974E-888F-84DC752C8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41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063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126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189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252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315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377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440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503" algn="l" defTabSz="9141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05440-719B-974E-888F-84DC752C889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48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75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44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17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14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2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18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23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44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7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9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0676A-EE35-D741-9746-DBEBCC683310}" type="datetimeFigureOut">
              <a:rPr lang="de-DE" smtClean="0"/>
              <a:t>23.06.21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82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3145C20-2087-3641-BC38-43CC660B063C}"/>
              </a:ext>
            </a:extLst>
          </p:cNvPr>
          <p:cNvSpPr txBox="1"/>
          <p:nvPr/>
        </p:nvSpPr>
        <p:spPr>
          <a:xfrm>
            <a:off x="183505" y="27331"/>
            <a:ext cx="1082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Survival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resectable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– Guy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Schnidrig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, Philipp Zens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F26CEA9-7BFF-7D41-B172-2D00FA7BA4E9}"/>
              </a:ext>
            </a:extLst>
          </p:cNvPr>
          <p:cNvSpPr txBox="1"/>
          <p:nvPr/>
        </p:nvSpPr>
        <p:spPr>
          <a:xfrm>
            <a:off x="183506" y="454944"/>
            <a:ext cx="12484530" cy="179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Lung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frequent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cancers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sexes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becoming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lethal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non-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(NSCLC)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especially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adenocarcinoma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(LUAD)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squamous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carcinoma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(LUSC)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dominant.</a:t>
            </a:r>
          </a:p>
          <a:p>
            <a:pPr>
              <a:spcAft>
                <a:spcPts val="424"/>
              </a:spcAft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perfidiousness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lies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diagnosis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Thus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already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lymph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distant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metastases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These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require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additional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systemic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therapy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surgery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after.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Currently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gold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UICC TNM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describing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especially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treated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markers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aimed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investigate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61460" indent="-15136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TNM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prognostication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TCGA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1460" indent="-15136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survival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neoadjuvant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adjuvantly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treated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locally-advanced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NSCLC</a:t>
            </a:r>
          </a:p>
          <a:p>
            <a:pPr marL="161460" indent="-15136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biomarkers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neoadjuvantly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treated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NSCLC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E602E0-88E1-A64B-BF16-9216CA1D43D4}"/>
              </a:ext>
            </a:extLst>
          </p:cNvPr>
          <p:cNvSpPr txBox="1"/>
          <p:nvPr/>
        </p:nvSpPr>
        <p:spPr>
          <a:xfrm>
            <a:off x="5683256" y="2100998"/>
            <a:ext cx="40940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TCGA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The TCGA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consists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999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excluding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survival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pathologic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interested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rough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grouped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I, II, III, IV.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Median OS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TCGA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was 1528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(95% CI 1379 – 1790). After an initial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 – III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IV. Overall,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TNM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at p &lt; 0.001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III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median OS (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 2086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[1725 – 2680];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II 1344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[1067 – 1641];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III 807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[601 – 1150]).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5DF27C2-E550-F946-AC54-4AF23A3E55D0}"/>
              </a:ext>
            </a:extLst>
          </p:cNvPr>
          <p:cNvGrpSpPr/>
          <p:nvPr/>
        </p:nvGrpSpPr>
        <p:grpSpPr>
          <a:xfrm>
            <a:off x="183505" y="2370193"/>
            <a:ext cx="5378725" cy="4154984"/>
            <a:chOff x="183505" y="2370193"/>
            <a:chExt cx="5378725" cy="4154984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1F2DA58-5FBD-954F-85D4-A1E769E479C1}"/>
                </a:ext>
              </a:extLst>
            </p:cNvPr>
            <p:cNvSpPr txBox="1"/>
            <p:nvPr/>
          </p:nvSpPr>
          <p:spPr>
            <a:xfrm>
              <a:off x="183505" y="2370193"/>
              <a:ext cx="2734506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Methods</a:t>
              </a:r>
              <a:endParaRPr lang="de-DE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worked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2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datasets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The TCGA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consists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publicly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available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clinical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pathological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molecular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suffering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malignant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tumors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concentrated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lung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specifically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included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those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LUAD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LUSC. The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was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gathered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via </a:t>
              </a:r>
              <a:r>
                <a:rPr lang="de-DE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using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script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Bernese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consists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cohort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resected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NSCLC after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systemic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therapy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cohort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primary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resected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matched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LUAD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LUSC.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resected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between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2000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2016 at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Inselspital Bern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included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 Extensive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clinical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pathological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follow-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assembled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contacting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clinical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pathological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stuff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well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cantonal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registry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survival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analyses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interested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overall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survival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(OS,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duration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diagnosis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death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lost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follow-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).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used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Kaplan-Meier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plots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depict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survival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curves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logrank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univariable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respectively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cox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regression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multivariable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analyses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5BB5C52-D29D-E644-97A0-884162696EFF}"/>
                </a:ext>
              </a:extLst>
            </p:cNvPr>
            <p:cNvGrpSpPr/>
            <p:nvPr/>
          </p:nvGrpSpPr>
          <p:grpSpPr>
            <a:xfrm>
              <a:off x="3000731" y="2391382"/>
              <a:ext cx="2561499" cy="4075953"/>
              <a:chOff x="4166354" y="3192602"/>
              <a:chExt cx="2234446" cy="3555534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F40590B3-2E6D-0649-871F-1E7527D44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6354" y="3192602"/>
                <a:ext cx="2234446" cy="3367597"/>
              </a:xfrm>
              <a:prstGeom prst="rect">
                <a:avLst/>
              </a:prstGeom>
            </p:spPr>
          </p:pic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CC012824-5E91-3E49-A4FF-7FE528C5850E}"/>
                  </a:ext>
                </a:extLst>
              </p:cNvPr>
              <p:cNvSpPr txBox="1"/>
              <p:nvPr/>
            </p:nvSpPr>
            <p:spPr>
              <a:xfrm>
                <a:off x="4166354" y="6560200"/>
                <a:ext cx="2151736" cy="187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Figure</a:t>
                </a:r>
                <a:r>
                  <a:rPr lang="de-DE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1: </a:t>
                </a:r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 </a:t>
                </a:r>
                <a:r>
                  <a:rPr lang="de-DE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acquisition</a:t>
                </a:r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processing</a:t>
                </a:r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de-DE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CC8BC499-1829-D94B-BEB0-87E599E96985}"/>
              </a:ext>
            </a:extLst>
          </p:cNvPr>
          <p:cNvSpPr txBox="1"/>
          <p:nvPr/>
        </p:nvSpPr>
        <p:spPr>
          <a:xfrm>
            <a:off x="5683256" y="4424609"/>
            <a:ext cx="39615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Bernese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currently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whether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chemotherapy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different.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wanted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potential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confounders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habits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completeness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resection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type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resection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therapy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pT-denominator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A OS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36.86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[28.22 – 82.69];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34.83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[20.14 – 51.38]).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B2865C5-1E5B-8B44-82A6-ED22FA687B09}"/>
              </a:ext>
            </a:extLst>
          </p:cNvPr>
          <p:cNvGrpSpPr/>
          <p:nvPr/>
        </p:nvGrpSpPr>
        <p:grpSpPr>
          <a:xfrm>
            <a:off x="9631397" y="4422162"/>
            <a:ext cx="3474023" cy="2325044"/>
            <a:chOff x="9637200" y="4422162"/>
            <a:chExt cx="3474023" cy="2325044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28FBC39D-2EEE-D649-9C72-701FC16BC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37200" y="4422162"/>
              <a:ext cx="3164400" cy="2109600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9E5CC40-F381-5F4C-85EC-0F7AAE9D2949}"/>
                </a:ext>
              </a:extLst>
            </p:cNvPr>
            <p:cNvSpPr txBox="1"/>
            <p:nvPr/>
          </p:nvSpPr>
          <p:spPr>
            <a:xfrm>
              <a:off x="9637200" y="6531762"/>
              <a:ext cx="34740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Figure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3: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Comparison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OS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between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cohort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922F551F-3B3F-5F4A-AF35-5CD0FAEA9E6D}"/>
              </a:ext>
            </a:extLst>
          </p:cNvPr>
          <p:cNvSpPr txBox="1"/>
          <p:nvPr/>
        </p:nvSpPr>
        <p:spPr>
          <a:xfrm>
            <a:off x="183505" y="6747206"/>
            <a:ext cx="5733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markers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neoadjuvant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NSCLC</a:t>
            </a:r>
          </a:p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interested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potential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biomarkers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treated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resected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NSCLC.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univariable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major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pathological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(MPR, %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residual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), TNM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resection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type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Hence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after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therapy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MPR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describing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therapy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induced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marker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prongostic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predictors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correlated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MPR,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therefore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multivariable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MPR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remained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correcting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7CFFD9D-C8F6-1B42-9A30-E4D655DE6D95}"/>
              </a:ext>
            </a:extLst>
          </p:cNvPr>
          <p:cNvGrpSpPr/>
          <p:nvPr/>
        </p:nvGrpSpPr>
        <p:grpSpPr>
          <a:xfrm>
            <a:off x="5916706" y="6915199"/>
            <a:ext cx="3474023" cy="2325044"/>
            <a:chOff x="6056070" y="6639484"/>
            <a:chExt cx="3474023" cy="2325044"/>
          </a:xfrm>
        </p:grpSpPr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C89F8A2D-D0BD-8D44-86CE-913794DF0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56070" y="6639484"/>
              <a:ext cx="3164400" cy="2109600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7BDA4597-0E00-814C-AB75-9BDBFF080A01}"/>
                </a:ext>
              </a:extLst>
            </p:cNvPr>
            <p:cNvSpPr txBox="1"/>
            <p:nvPr/>
          </p:nvSpPr>
          <p:spPr>
            <a:xfrm>
              <a:off x="6056070" y="8749084"/>
              <a:ext cx="34740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Figure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4: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Survival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according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MPR. 0 = MPR, 1 =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-MPR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976D1203-F38F-D649-A737-C2526FE34EC5}"/>
              </a:ext>
            </a:extLst>
          </p:cNvPr>
          <p:cNvSpPr txBox="1"/>
          <p:nvPr/>
        </p:nvSpPr>
        <p:spPr>
          <a:xfrm>
            <a:off x="9081106" y="7347370"/>
            <a:ext cx="358693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TNM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 valid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marker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untreated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treated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NSCLC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superiority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therapy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regarding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NSCLC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MPR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an additional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marker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NSCLC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specimens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5819D44-FCA5-8545-BDDE-60A9DAF084FB}"/>
              </a:ext>
            </a:extLst>
          </p:cNvPr>
          <p:cNvGrpSpPr/>
          <p:nvPr/>
        </p:nvGrpSpPr>
        <p:grpSpPr>
          <a:xfrm>
            <a:off x="9644845" y="2092877"/>
            <a:ext cx="3474023" cy="2329285"/>
            <a:chOff x="9644845" y="2092877"/>
            <a:chExt cx="3474023" cy="2329285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93F5E75-B79B-C348-9AF2-9381253B71E5}"/>
                </a:ext>
              </a:extLst>
            </p:cNvPr>
            <p:cNvSpPr txBox="1"/>
            <p:nvPr/>
          </p:nvSpPr>
          <p:spPr>
            <a:xfrm>
              <a:off x="9644845" y="4206718"/>
              <a:ext cx="34740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Figure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2: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TNM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stage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dependent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OS in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TCGA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cohort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C94C6CE5-3CD5-E740-BF82-88838A983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44845" y="2092877"/>
              <a:ext cx="3169800" cy="2113200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2902E56-5D38-7F40-907B-04AA2FBFD21B}"/>
              </a:ext>
            </a:extLst>
          </p:cNvPr>
          <p:cNvGrpSpPr/>
          <p:nvPr/>
        </p:nvGrpSpPr>
        <p:grpSpPr>
          <a:xfrm>
            <a:off x="227281" y="7929961"/>
            <a:ext cx="4762800" cy="1565847"/>
            <a:chOff x="227281" y="7929961"/>
            <a:chExt cx="4762800" cy="1565847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17C766C-BDEA-4E4B-B8EA-1101E8785A53}"/>
                </a:ext>
              </a:extLst>
            </p:cNvPr>
            <p:cNvSpPr txBox="1"/>
            <p:nvPr/>
          </p:nvSpPr>
          <p:spPr>
            <a:xfrm>
              <a:off x="227281" y="9280364"/>
              <a:ext cx="34740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Table 1: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Multivariable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incl. MPR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prognostic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markers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Grafik 14" descr="Ein Bild, das Tisch enthält.&#10;&#10;Automatisch generierte Beschreibung">
              <a:extLst>
                <a:ext uri="{FF2B5EF4-FFF2-40B4-BE49-F238E27FC236}">
                  <a16:creationId xmlns:a16="http://schemas.microsoft.com/office/drawing/2014/main" id="{E6993A05-09A0-994F-BC16-1FAD26C4A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7281" y="7929961"/>
              <a:ext cx="4762800" cy="13504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204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822</Words>
  <Application>Microsoft Macintosh PowerPoint</Application>
  <PresentationFormat>A3-Papier (297 x 420 mm)</PresentationFormat>
  <Paragraphs>31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Zens, Philipp Immanuel (PATHOLOGY)</dc:creator>
  <cp:lastModifiedBy>Zens, Philipp Immanuel (PATHOLOGY)</cp:lastModifiedBy>
  <cp:revision>29</cp:revision>
  <dcterms:created xsi:type="dcterms:W3CDTF">2021-06-17T12:09:14Z</dcterms:created>
  <dcterms:modified xsi:type="dcterms:W3CDTF">2021-06-23T12:37:56Z</dcterms:modified>
</cp:coreProperties>
</file>