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435" r:id="rId2"/>
    <p:sldId id="466" r:id="rId3"/>
    <p:sldId id="468" r:id="rId4"/>
    <p:sldId id="469" r:id="rId5"/>
    <p:sldId id="470" r:id="rId6"/>
    <p:sldId id="471" r:id="rId7"/>
    <p:sldId id="473" r:id="rId8"/>
    <p:sldId id="478" r:id="rId9"/>
    <p:sldId id="474" r:id="rId10"/>
    <p:sldId id="317" r:id="rId11"/>
    <p:sldId id="472" r:id="rId12"/>
    <p:sldId id="479" r:id="rId13"/>
    <p:sldId id="475" r:id="rId14"/>
    <p:sldId id="476" r:id="rId15"/>
    <p:sldId id="480" r:id="rId16"/>
    <p:sldId id="477" r:id="rId17"/>
    <p:sldId id="481" r:id="rId18"/>
    <p:sldId id="482" r:id="rId19"/>
    <p:sldId id="483" r:id="rId20"/>
    <p:sldId id="497" r:id="rId21"/>
    <p:sldId id="498" r:id="rId22"/>
    <p:sldId id="499" r:id="rId23"/>
    <p:sldId id="500" r:id="rId24"/>
    <p:sldId id="501" r:id="rId25"/>
    <p:sldId id="484" r:id="rId26"/>
    <p:sldId id="502" r:id="rId27"/>
    <p:sldId id="503" r:id="rId28"/>
    <p:sldId id="485" r:id="rId29"/>
    <p:sldId id="504" r:id="rId30"/>
    <p:sldId id="505" r:id="rId31"/>
    <p:sldId id="506" r:id="rId32"/>
    <p:sldId id="507" r:id="rId33"/>
    <p:sldId id="508" r:id="rId34"/>
    <p:sldId id="486" r:id="rId35"/>
    <p:sldId id="509" r:id="rId36"/>
    <p:sldId id="513" r:id="rId37"/>
    <p:sldId id="489" r:id="rId38"/>
    <p:sldId id="514" r:id="rId39"/>
    <p:sldId id="512" r:id="rId40"/>
    <p:sldId id="515" r:id="rId41"/>
    <p:sldId id="516" r:id="rId42"/>
    <p:sldId id="517" r:id="rId43"/>
    <p:sldId id="518" r:id="rId44"/>
    <p:sldId id="519" r:id="rId45"/>
    <p:sldId id="520" r:id="rId46"/>
    <p:sldId id="521" r:id="rId47"/>
    <p:sldId id="522" r:id="rId48"/>
    <p:sldId id="523" r:id="rId49"/>
    <p:sldId id="459" r:id="rId50"/>
    <p:sldId id="525" r:id="rId51"/>
    <p:sldId id="52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1: Introduction" id="{95A4417B-5ECB-489C-BBCD-055B00EEDBA7}">
          <p14:sldIdLst>
            <p14:sldId id="435"/>
            <p14:sldId id="466"/>
            <p14:sldId id="468"/>
            <p14:sldId id="469"/>
            <p14:sldId id="470"/>
            <p14:sldId id="471"/>
            <p14:sldId id="473"/>
            <p14:sldId id="478"/>
            <p14:sldId id="474"/>
            <p14:sldId id="317"/>
            <p14:sldId id="472"/>
            <p14:sldId id="479"/>
            <p14:sldId id="475"/>
            <p14:sldId id="476"/>
            <p14:sldId id="480"/>
            <p14:sldId id="477"/>
            <p14:sldId id="481"/>
            <p14:sldId id="482"/>
            <p14:sldId id="483"/>
            <p14:sldId id="497"/>
            <p14:sldId id="498"/>
            <p14:sldId id="499"/>
            <p14:sldId id="500"/>
            <p14:sldId id="501"/>
            <p14:sldId id="484"/>
            <p14:sldId id="502"/>
            <p14:sldId id="503"/>
            <p14:sldId id="485"/>
            <p14:sldId id="504"/>
            <p14:sldId id="505"/>
            <p14:sldId id="506"/>
            <p14:sldId id="507"/>
            <p14:sldId id="508"/>
            <p14:sldId id="486"/>
            <p14:sldId id="509"/>
            <p14:sldId id="513"/>
            <p14:sldId id="489"/>
            <p14:sldId id="514"/>
            <p14:sldId id="512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459"/>
            <p14:sldId id="525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7A"/>
    <a:srgbClr val="F08E1B"/>
    <a:srgbClr val="262E64"/>
    <a:srgbClr val="CC99FF"/>
    <a:srgbClr val="99CCFF"/>
    <a:srgbClr val="66FFFF"/>
    <a:srgbClr val="FFFFCC"/>
    <a:srgbClr val="FFFF99"/>
    <a:srgbClr val="FF7575"/>
    <a:srgbClr val="87F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9" autoAdjust="0"/>
    <p:restoredTop sz="94660"/>
  </p:normalViewPr>
  <p:slideViewPr>
    <p:cSldViewPr showGuides="1">
      <p:cViewPr varScale="1">
        <p:scale>
          <a:sx n="90" d="100"/>
          <a:sy n="90" d="100"/>
        </p:scale>
        <p:origin x="216" y="784"/>
      </p:cViewPr>
      <p:guideLst>
        <p:guide orient="horz" pos="2160"/>
        <p:guide orient="horz" pos="2304"/>
        <p:guide orient="horz" pos="27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055440" y="2420889"/>
            <a:ext cx="7391400" cy="583441"/>
          </a:xfrm>
        </p:spPr>
        <p:txBody>
          <a:bodyPr/>
          <a:lstStyle>
            <a:lvl1pPr>
              <a:defRPr lang="en-US" sz="2600" baseline="0">
                <a:latin typeface="Segoe UI" panose="020B0502040204020203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/>
              <a:t>Speaker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07534" y="3068638"/>
            <a:ext cx="7391301" cy="914400"/>
          </a:xfrm>
          <a:prstGeom prst="rect">
            <a:avLst/>
          </a:prstGeom>
        </p:spPr>
        <p:txBody>
          <a:bodyPr/>
          <a:lstStyle>
            <a:lvl1pPr marL="0" indent="0" algn="l" rtl="0">
              <a:buNone/>
              <a:defRPr lang="en-US" sz="3400" kern="1200" dirty="0">
                <a:solidFill>
                  <a:srgbClr val="262E64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5pPr>
          </a:lstStyle>
          <a:p>
            <a:pPr lvl="0"/>
            <a:r>
              <a:rPr lang="en-US" sz="3400" dirty="0">
                <a:solidFill>
                  <a:srgbClr val="262E6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Session Title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8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7668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87797" y="1494001"/>
            <a:ext cx="10673019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below sample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787799" y="2630517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87797" y="3835550"/>
            <a:ext cx="10673019" cy="10728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below sample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787799" y="4973961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3549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15413" y="476672"/>
            <a:ext cx="10656920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 w="3175">
                  <a:noFill/>
                </a:ln>
                <a:solidFill>
                  <a:srgbClr val="F08E1B"/>
                </a:solidFill>
                <a:effectLst/>
                <a:uLnTx/>
                <a:uFillTx/>
                <a:latin typeface="Segoe Light" panose="020B0302040504020203" pitchFamily="34" charset="0"/>
                <a:cs typeface="Segoe UI" panose="020B0502040204020203" pitchFamily="34" charset="0"/>
              </a:rPr>
              <a:t>Agenda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840416" y="2348344"/>
            <a:ext cx="2207355" cy="390005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115888" indent="-115888" algn="l" rtl="0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815413" y="1524000"/>
            <a:ext cx="8737600" cy="47244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/>
          <a:lstStyle>
            <a:lvl1pPr marL="342900" indent="-342900" algn="l" rtl="0">
              <a:buFontTx/>
              <a:buBlip>
                <a:blip r:embed="rId2"/>
              </a:buBlip>
              <a:defRPr/>
            </a:lvl1pPr>
            <a:lvl2pPr marL="742950" indent="-285750" algn="l" rtl="0">
              <a:buFontTx/>
              <a:buBlip>
                <a:blip r:embed="rId2"/>
              </a:buBlip>
              <a:defRPr/>
            </a:lvl2pPr>
            <a:lvl3pPr marL="1143000" indent="-228600" algn="l" rtl="0">
              <a:buFontTx/>
              <a:buBlip>
                <a:blip r:embed="rId2"/>
              </a:buBlip>
              <a:defRPr/>
            </a:lvl3pPr>
            <a:lvl4pPr marL="1600200" indent="-228600" algn="l" rtl="0">
              <a:buFontTx/>
              <a:buBlip>
                <a:blip r:embed="rId2"/>
              </a:buBlip>
              <a:defRPr/>
            </a:lvl4pPr>
            <a:lvl5pPr marL="2057400" indent="-228600" algn="l" rtl="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9589" y="1524001"/>
            <a:ext cx="1301552" cy="615553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lang="en-US" sz="4000" b="0" dirty="0" smtClean="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anose="020B0502040504020203" pitchFamily="34" charset="0"/>
                <a:cs typeface="Consolas" panose="020B0609020204030204" pitchFamily="49" charset="0"/>
              </a:rPr>
              <a:t>tips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87" y="1414674"/>
            <a:ext cx="1250813" cy="938110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7184" cy="1015489"/>
          </a:xfrm>
        </p:spPr>
        <p:txBody>
          <a:bodyPr vert="horz" lIns="0" tIns="0" rIns="91440" bIns="4572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492161"/>
            <a:ext cx="10657184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2" y="2492896"/>
            <a:ext cx="32800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19928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6920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2063552" y="2492896"/>
            <a:ext cx="37353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Conclusion </a:t>
            </a:r>
          </a:p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7184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103446" y="2492896"/>
            <a:ext cx="47115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Final</a:t>
            </a:r>
            <a:r>
              <a:rPr lang="en-US" sz="10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 </a:t>
            </a:r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3" y="476673"/>
            <a:ext cx="10657184" cy="1015489"/>
          </a:xfrm>
          <a:prstGeom prst="rect">
            <a:avLst/>
          </a:prstGeom>
        </p:spPr>
        <p:txBody>
          <a:bodyPr vert="horz" lIns="0" tIns="0" rIns="9144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demo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3574" y="476673"/>
            <a:ext cx="10668420" cy="1015489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1492161"/>
            <a:ext cx="10668420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691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the code sample below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0656919" cy="1015489"/>
          </a:xfrm>
        </p:spPr>
        <p:txBody>
          <a:bodyPr anchor="ctr" anchorCtr="0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5413" y="1494000"/>
            <a:ext cx="1065692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 dirty="0"/>
              <a:t>Explanation of the code sample below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 bwMode="blackWhite">
          <a:xfrm>
            <a:off x="803574" y="3140969"/>
            <a:ext cx="10668420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Code goes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5414" y="476673"/>
            <a:ext cx="11232357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t" anchorCtr="0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814917" y="6309320"/>
            <a:ext cx="10602539" cy="15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69" r:id="rId5"/>
    <p:sldLayoutId id="2147483672" r:id="rId6"/>
    <p:sldLayoutId id="2147483660" r:id="rId7"/>
    <p:sldLayoutId id="2147483661" r:id="rId8"/>
    <p:sldLayoutId id="2147483670" r:id="rId9"/>
    <p:sldLayoutId id="2147483671" r:id="rId10"/>
    <p:sldLayoutId id="2147483662" r:id="rId11"/>
    <p:sldLayoutId id="2147483663" r:id="rId12"/>
    <p:sldLayoutId id="2147483666" r:id="rId13"/>
    <p:sldLayoutId id="2147483665" r:id="rId14"/>
    <p:sldLayoutId id="2147483654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4000" b="0" kern="1200" dirty="0" smtClean="0">
          <a:ln w="3175">
            <a:noFill/>
          </a:ln>
          <a:solidFill>
            <a:srgbClr val="F08E1B"/>
          </a:solidFill>
          <a:effectLst/>
          <a:latin typeface="Segoe Light" panose="020B0302040504020203" pitchFamily="34" charset="0"/>
          <a:ea typeface="+mn-ea"/>
          <a:cs typeface="Segoe UI" panose="020B0502040204020203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419">
          <p15:clr>
            <a:srgbClr val="F26B43"/>
          </p15:clr>
        </p15:guide>
        <p15:guide id="3" pos="72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latest/modules/modules_by_category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eb2/test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c/book/pipeline/jenkinsfil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c/book/pipeline/#_footnote_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07534" y="2874318"/>
            <a:ext cx="7391301" cy="914400"/>
          </a:xfrm>
        </p:spPr>
        <p:txBody>
          <a:bodyPr/>
          <a:lstStyle/>
          <a:p>
            <a:r>
              <a:rPr lang="en-US" dirty="0"/>
              <a:t>Module: Ansible and Jenkins Pipeline</a:t>
            </a:r>
          </a:p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83432" y="3738736"/>
            <a:ext cx="7391301" cy="914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400" kern="1200" dirty="0">
                <a:solidFill>
                  <a:srgbClr val="262E64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Devops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7078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Install Ansible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8E4DFED-6995-4008-B935-BB168A28B722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8203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Install Ansible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826056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dirty="0"/>
              <a:t>sudo apt-get update &amp;&amp; sudo apt-get install software-properties-common</a:t>
            </a:r>
            <a:endParaRPr lang="en-US" sz="2400" dirty="0"/>
          </a:p>
          <a:p>
            <a:pPr marL="12700" marR="700405">
              <a:lnSpc>
                <a:spcPct val="100000"/>
              </a:lnSpc>
            </a:pPr>
            <a:r>
              <a:rPr lang="en-US" dirty="0"/>
              <a:t>sudo apt-add-repository </a:t>
            </a:r>
            <a:r>
              <a:rPr lang="en-US" dirty="0" err="1"/>
              <a:t>ppa:ansible</a:t>
            </a:r>
            <a:r>
              <a:rPr lang="en-US" dirty="0"/>
              <a:t>/ansible</a:t>
            </a:r>
          </a:p>
          <a:p>
            <a:pPr marL="12700" marR="700405">
              <a:lnSpc>
                <a:spcPct val="100000"/>
              </a:lnSpc>
            </a:pPr>
            <a:r>
              <a:rPr lang="en-US" dirty="0"/>
              <a:t>sudo apt-get update &amp;&amp; sudo apt-get install ansible</a:t>
            </a: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AD0E-6DA6-754F-AB0E-B4674585AD2F}"/>
              </a:ext>
            </a:extLst>
          </p:cNvPr>
          <p:cNvSpPr txBox="1"/>
          <p:nvPr/>
        </p:nvSpPr>
        <p:spPr>
          <a:xfrm>
            <a:off x="1314450" y="6972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0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Ansible Hello World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8E4DFED-6995-4008-B935-BB168A28B722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297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Ansible Hello World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Generate private ssh key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Copy the ssh key to the target machine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Disable password for root user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Add target machine to Ansible’s hots file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Execute the ping command </a:t>
            </a:r>
          </a:p>
          <a:p>
            <a:pPr marL="0" marR="700405" indent="0">
              <a:lnSpc>
                <a:spcPct val="100000"/>
              </a:lnSpc>
              <a:buNone/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3590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Ansible Arbitrary Tasks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1186096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000" dirty="0">
                <a:hlinkClick r:id="rId3"/>
              </a:rPr>
              <a:t>http://docs.ansible.com/ansible/latest/modules/modules_by_category.html</a:t>
            </a:r>
            <a:endParaRPr lang="en-US" sz="2000" dirty="0"/>
          </a:p>
          <a:p>
            <a:pPr marL="12700" marR="700405"/>
            <a:r>
              <a:rPr lang="en-US" sz="2000" dirty="0"/>
              <a:t>ansible ${</a:t>
            </a:r>
            <a:r>
              <a:rPr lang="en-US" sz="2000" dirty="0" err="1"/>
              <a:t>ipaddress</a:t>
            </a:r>
            <a:r>
              <a:rPr lang="en-US" sz="2000" dirty="0"/>
              <a:t>}  –b command –a “parameters”</a:t>
            </a:r>
          </a:p>
          <a:p>
            <a:r>
              <a:rPr lang="en-US" sz="2000" dirty="0"/>
              <a:t>ansible 192.168.43.139 -u </a:t>
            </a:r>
            <a:r>
              <a:rPr lang="en-US" sz="2000" dirty="0" err="1"/>
              <a:t>iliagerman</a:t>
            </a:r>
            <a:r>
              <a:rPr lang="en-US" sz="2000" dirty="0"/>
              <a:t> -b -m apt -a "name=apache2 </a:t>
            </a:r>
            <a:r>
              <a:rPr lang="en-US" sz="2000" dirty="0" err="1"/>
              <a:t>update_cache</a:t>
            </a:r>
            <a:r>
              <a:rPr lang="en-US" sz="2000" dirty="0"/>
              <a:t>=yes”</a:t>
            </a:r>
          </a:p>
          <a:p>
            <a:r>
              <a:rPr lang="en-US" sz="2000" dirty="0"/>
              <a:t>sudo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init.d</a:t>
            </a:r>
            <a:r>
              <a:rPr lang="en-US" sz="2000" dirty="0"/>
              <a:t>/apache2 start</a:t>
            </a:r>
          </a:p>
          <a:p>
            <a:r>
              <a:rPr lang="en-US" sz="2000" dirty="0"/>
              <a:t>Browse to 192.168.43.139 – apache2 installed</a:t>
            </a:r>
          </a:p>
          <a:p>
            <a:pPr marL="12700" marR="700405">
              <a:lnSpc>
                <a:spcPct val="100000"/>
              </a:lnSpc>
            </a:pPr>
            <a:endParaRPr lang="en-US" sz="20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0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82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Install Nginx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8E4DFED-6995-4008-B935-BB168A28B722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435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 Stack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A1C4B-0F9F-7E41-9FB2-95C6F38C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7" y="3208997"/>
            <a:ext cx="1531985" cy="3020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0DB38C-40DE-9E4B-9FC9-05097A9D3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6" y="1632982"/>
            <a:ext cx="1981906" cy="1382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C1846-55A7-CB47-9713-8B358A852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649028"/>
            <a:ext cx="1210568" cy="1692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99B3F-0BA9-1C42-8FDF-B42CF085A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748558"/>
            <a:ext cx="2637532" cy="16850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0535B3-894B-194E-A685-8BCA55336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70" y="4661523"/>
            <a:ext cx="1412106" cy="17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3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hosts file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Add the environment to hosts file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Modify Ansible hosts file</a:t>
            </a:r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011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Instructions file written in YAML format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Used by Ansible to execute different tasks on the remote machines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Self Descriptive</a:t>
            </a:r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0696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0E69-F04B-2A44-987B-BABC8F67B24D}"/>
              </a:ext>
            </a:extLst>
          </p:cNvPr>
          <p:cNvSpPr txBox="1"/>
          <p:nvPr/>
        </p:nvSpPr>
        <p:spPr>
          <a:xfrm>
            <a:off x="958576" y="1649895"/>
            <a:ext cx="3672408" cy="252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0D66A-E222-4B4D-828C-2294245C51E0}"/>
              </a:ext>
            </a:extLst>
          </p:cNvPr>
          <p:cNvSpPr/>
          <p:nvPr/>
        </p:nvSpPr>
        <p:spPr>
          <a:xfrm>
            <a:off x="814560" y="1505878"/>
            <a:ext cx="3672408" cy="4659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D36F6-3D06-AD4E-B9CC-60DA5EC90A45}"/>
              </a:ext>
            </a:extLst>
          </p:cNvPr>
          <p:cNvSpPr/>
          <p:nvPr/>
        </p:nvSpPr>
        <p:spPr>
          <a:xfrm>
            <a:off x="6863232" y="1505879"/>
            <a:ext cx="3672408" cy="4659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F8701-9033-0D47-8E95-D87DCC6D982E}"/>
              </a:ext>
            </a:extLst>
          </p:cNvPr>
          <p:cNvSpPr txBox="1"/>
          <p:nvPr/>
        </p:nvSpPr>
        <p:spPr>
          <a:xfrm>
            <a:off x="814560" y="1678118"/>
            <a:ext cx="3672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C000"/>
                </a:solidFill>
              </a:rPr>
              <a:t>YAML File:</a:t>
            </a:r>
          </a:p>
          <a:p>
            <a:r>
              <a:rPr lang="en-US" sz="2200" dirty="0">
                <a:solidFill>
                  <a:srgbClr val="FFC000"/>
                </a:solidFill>
              </a:rPr>
              <a:t>Starts with: ---</a:t>
            </a:r>
          </a:p>
          <a:p>
            <a:r>
              <a:rPr lang="en-US" sz="2200" dirty="0">
                <a:solidFill>
                  <a:srgbClr val="FFC000"/>
                </a:solidFill>
              </a:rPr>
              <a:t>This Is A string</a:t>
            </a:r>
          </a:p>
          <a:p>
            <a:r>
              <a:rPr lang="en-US" sz="2200" dirty="0">
                <a:solidFill>
                  <a:srgbClr val="FFC000"/>
                </a:solidFill>
              </a:rPr>
              <a:t>#This is a comment</a:t>
            </a:r>
          </a:p>
          <a:p>
            <a:r>
              <a:rPr lang="en-US" sz="2200" dirty="0">
                <a:solidFill>
                  <a:srgbClr val="FFC000"/>
                </a:solidFill>
              </a:rPr>
              <a:t>Enabled: yes 1 on true</a:t>
            </a:r>
          </a:p>
          <a:p>
            <a:r>
              <a:rPr lang="en-US" sz="2200" dirty="0">
                <a:solidFill>
                  <a:srgbClr val="FFC000"/>
                </a:solidFill>
              </a:rPr>
              <a:t>List:</a:t>
            </a:r>
          </a:p>
          <a:p>
            <a:r>
              <a:rPr lang="en-US" sz="2200" dirty="0">
                <a:solidFill>
                  <a:srgbClr val="FFC000"/>
                </a:solidFill>
              </a:rPr>
              <a:t>-httpd</a:t>
            </a:r>
          </a:p>
          <a:p>
            <a:r>
              <a:rPr lang="en-US" sz="2200" dirty="0">
                <a:solidFill>
                  <a:srgbClr val="FFC000"/>
                </a:solidFill>
              </a:rPr>
              <a:t>-vim</a:t>
            </a:r>
          </a:p>
          <a:p>
            <a:r>
              <a:rPr lang="en-US" sz="2200" dirty="0">
                <a:solidFill>
                  <a:srgbClr val="FFC000"/>
                </a:solidFill>
              </a:rPr>
              <a:t>-git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A4DF6-D6A4-E049-9ABA-AC7DF796B090}"/>
              </a:ext>
            </a:extLst>
          </p:cNvPr>
          <p:cNvSpPr txBox="1"/>
          <p:nvPr/>
        </p:nvSpPr>
        <p:spPr>
          <a:xfrm>
            <a:off x="7007248" y="1688490"/>
            <a:ext cx="36724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C000"/>
                </a:solidFill>
              </a:rPr>
              <a:t>JSON File:</a:t>
            </a:r>
          </a:p>
          <a:p>
            <a:endParaRPr lang="en-US" sz="2200" dirty="0">
              <a:solidFill>
                <a:srgbClr val="FFC000"/>
              </a:solidFill>
            </a:endParaRPr>
          </a:p>
          <a:p>
            <a:r>
              <a:rPr lang="en-US" sz="2200" dirty="0">
                <a:solidFill>
                  <a:srgbClr val="FFC000"/>
                </a:solidFill>
              </a:rPr>
              <a:t>“This Is A string”</a:t>
            </a:r>
          </a:p>
          <a:p>
            <a:endParaRPr lang="en-US" sz="2200" dirty="0">
              <a:solidFill>
                <a:srgbClr val="FFC000"/>
              </a:solidFill>
            </a:endParaRPr>
          </a:p>
          <a:p>
            <a:endParaRPr lang="en-US" sz="2200" dirty="0">
              <a:solidFill>
                <a:srgbClr val="FFC000"/>
              </a:solidFill>
            </a:endParaRPr>
          </a:p>
          <a:p>
            <a:r>
              <a:rPr lang="en-US" sz="2200" dirty="0">
                <a:solidFill>
                  <a:srgbClr val="FFC000"/>
                </a:solidFill>
              </a:rPr>
              <a:t>List:</a:t>
            </a:r>
          </a:p>
          <a:p>
            <a:r>
              <a:rPr lang="en-US" sz="2200" dirty="0">
                <a:solidFill>
                  <a:srgbClr val="FFC000"/>
                </a:solidFill>
              </a:rPr>
              <a:t>[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“httpd”,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“vim”,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“git”</a:t>
            </a:r>
          </a:p>
          <a:p>
            <a:r>
              <a:rPr lang="en-US" sz="2200" dirty="0">
                <a:solidFill>
                  <a:srgbClr val="FFC000"/>
                </a:solidFill>
              </a:rPr>
              <a:t>]</a:t>
            </a:r>
          </a:p>
          <a:p>
            <a:endParaRPr lang="en-US" sz="2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How many times did you issue a command like this?</a:t>
            </a:r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     </a:t>
            </a:r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49EC28-18EF-FA47-9384-B475F8BFEF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8000"/>
          </a:blip>
          <a:stretch>
            <a:fillRect/>
          </a:stretch>
        </p:blipFill>
        <p:spPr>
          <a:xfrm>
            <a:off x="1199456" y="2320003"/>
            <a:ext cx="6477000" cy="68580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979044-31CF-8E4C-9695-340379738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2332703"/>
            <a:ext cx="3797300" cy="673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25B5C5-70E2-E44D-B372-6C53A0E0F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860" y="2237453"/>
            <a:ext cx="2146300" cy="153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96C25D-6000-9344-81BC-C100E571A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427" y="3879635"/>
            <a:ext cx="4152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0E69-F04B-2A44-987B-BABC8F67B24D}"/>
              </a:ext>
            </a:extLst>
          </p:cNvPr>
          <p:cNvSpPr txBox="1"/>
          <p:nvPr/>
        </p:nvSpPr>
        <p:spPr>
          <a:xfrm>
            <a:off x="958576" y="1649895"/>
            <a:ext cx="3672408" cy="252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0D66A-E222-4B4D-828C-2294245C51E0}"/>
              </a:ext>
            </a:extLst>
          </p:cNvPr>
          <p:cNvSpPr/>
          <p:nvPr/>
        </p:nvSpPr>
        <p:spPr>
          <a:xfrm>
            <a:off x="814560" y="1505878"/>
            <a:ext cx="3672408" cy="4659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D36F6-3D06-AD4E-B9CC-60DA5EC90A45}"/>
              </a:ext>
            </a:extLst>
          </p:cNvPr>
          <p:cNvSpPr/>
          <p:nvPr/>
        </p:nvSpPr>
        <p:spPr>
          <a:xfrm>
            <a:off x="6863232" y="1505879"/>
            <a:ext cx="3672408" cy="4659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F8701-9033-0D47-8E95-D87DCC6D982E}"/>
              </a:ext>
            </a:extLst>
          </p:cNvPr>
          <p:cNvSpPr txBox="1"/>
          <p:nvPr/>
        </p:nvSpPr>
        <p:spPr>
          <a:xfrm>
            <a:off x="814560" y="1678118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C000"/>
                </a:solidFill>
              </a:rPr>
              <a:t>YAML File:</a:t>
            </a:r>
          </a:p>
          <a:p>
            <a:r>
              <a:rPr lang="en-US" sz="2200" dirty="0">
                <a:solidFill>
                  <a:srgbClr val="FFC000"/>
                </a:solidFill>
              </a:rPr>
              <a:t>Dictionary:</a:t>
            </a:r>
          </a:p>
          <a:p>
            <a:r>
              <a:rPr lang="en-US" sz="2200" dirty="0">
                <a:solidFill>
                  <a:srgbClr val="FFC000"/>
                </a:solidFill>
              </a:rPr>
              <a:t>Person: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A4DF6-D6A4-E049-9ABA-AC7DF796B090}"/>
              </a:ext>
            </a:extLst>
          </p:cNvPr>
          <p:cNvSpPr txBox="1"/>
          <p:nvPr/>
        </p:nvSpPr>
        <p:spPr>
          <a:xfrm>
            <a:off x="7007248" y="1688490"/>
            <a:ext cx="36724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C000"/>
                </a:solidFill>
              </a:rPr>
              <a:t>JSON File:</a:t>
            </a:r>
          </a:p>
          <a:p>
            <a:r>
              <a:rPr lang="en-US" sz="2200" dirty="0">
                <a:solidFill>
                  <a:srgbClr val="FFC000"/>
                </a:solidFill>
              </a:rPr>
              <a:t>Dictionary:</a:t>
            </a:r>
          </a:p>
          <a:p>
            <a:r>
              <a:rPr lang="en-US" sz="2200" dirty="0">
                <a:solidFill>
                  <a:srgbClr val="FFC000"/>
                </a:solidFill>
              </a:rPr>
              <a:t>{ 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“Person”:{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“</a:t>
            </a:r>
            <a:r>
              <a:rPr lang="en-US" sz="2200" dirty="0" err="1">
                <a:solidFill>
                  <a:srgbClr val="FFC000"/>
                </a:solidFill>
              </a:rPr>
              <a:t>name”:”john</a:t>
            </a:r>
            <a:r>
              <a:rPr lang="en-US" sz="2200" dirty="0">
                <a:solidFill>
                  <a:srgbClr val="FFC000"/>
                </a:solidFill>
              </a:rPr>
              <a:t> doe”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“age”:”31” 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“</a:t>
            </a:r>
            <a:r>
              <a:rPr lang="en-US" sz="2200" dirty="0" err="1">
                <a:solidFill>
                  <a:srgbClr val="FFC000"/>
                </a:solidFill>
              </a:rPr>
              <a:t>job”:”web</a:t>
            </a:r>
            <a:r>
              <a:rPr lang="en-US" sz="2200" dirty="0">
                <a:solidFill>
                  <a:srgbClr val="FFC000"/>
                </a:solidFill>
              </a:rPr>
              <a:t> developer”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}</a:t>
            </a:r>
          </a:p>
          <a:p>
            <a:r>
              <a:rPr lang="en-US" sz="2200" dirty="0">
                <a:solidFill>
                  <a:srgbClr val="FFC000"/>
                </a:solidFill>
              </a:rPr>
              <a:t>}</a:t>
            </a:r>
          </a:p>
          <a:p>
            <a:endParaRPr lang="en-US" sz="2200" dirty="0">
              <a:solidFill>
                <a:srgbClr val="FFC000"/>
              </a:solidFill>
            </a:endParaRPr>
          </a:p>
          <a:p>
            <a:endParaRPr lang="en-US" sz="2200" dirty="0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A4715-5137-EE47-9D33-4D4BC6CE1E68}"/>
              </a:ext>
            </a:extLst>
          </p:cNvPr>
          <p:cNvSpPr txBox="1"/>
          <p:nvPr/>
        </p:nvSpPr>
        <p:spPr>
          <a:xfrm>
            <a:off x="814560" y="2786114"/>
            <a:ext cx="196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name:john</a:t>
            </a:r>
            <a:r>
              <a:rPr lang="en-US" dirty="0">
                <a:solidFill>
                  <a:srgbClr val="FFC000"/>
                </a:solidFill>
              </a:rPr>
              <a:t> doe</a:t>
            </a:r>
          </a:p>
          <a:p>
            <a:r>
              <a:rPr lang="en-US" dirty="0">
                <a:solidFill>
                  <a:srgbClr val="FFC000"/>
                </a:solidFill>
              </a:rPr>
              <a:t>age:31</a:t>
            </a:r>
          </a:p>
          <a:p>
            <a:r>
              <a:rPr lang="en-US" dirty="0" err="1">
                <a:solidFill>
                  <a:srgbClr val="FFC000"/>
                </a:solidFill>
              </a:rPr>
              <a:t>job:web</a:t>
            </a:r>
            <a:r>
              <a:rPr lang="en-US" dirty="0">
                <a:solidFill>
                  <a:srgbClr val="FFC000"/>
                </a:solidFill>
              </a:rPr>
              <a:t>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6 0 " pathEditMode="relative" ptsTypes="AA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0E69-F04B-2A44-987B-BABC8F67B24D}"/>
              </a:ext>
            </a:extLst>
          </p:cNvPr>
          <p:cNvSpPr txBox="1"/>
          <p:nvPr/>
        </p:nvSpPr>
        <p:spPr>
          <a:xfrm>
            <a:off x="958576" y="1649895"/>
            <a:ext cx="3672408" cy="252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0D66A-E222-4B4D-828C-2294245C51E0}"/>
              </a:ext>
            </a:extLst>
          </p:cNvPr>
          <p:cNvSpPr/>
          <p:nvPr/>
        </p:nvSpPr>
        <p:spPr>
          <a:xfrm>
            <a:off x="814560" y="1505878"/>
            <a:ext cx="3672408" cy="4659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D36F6-3D06-AD4E-B9CC-60DA5EC90A45}"/>
              </a:ext>
            </a:extLst>
          </p:cNvPr>
          <p:cNvSpPr/>
          <p:nvPr/>
        </p:nvSpPr>
        <p:spPr>
          <a:xfrm>
            <a:off x="6863232" y="404664"/>
            <a:ext cx="3672408" cy="5760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F8701-9033-0D47-8E95-D87DCC6D982E}"/>
              </a:ext>
            </a:extLst>
          </p:cNvPr>
          <p:cNvSpPr txBox="1"/>
          <p:nvPr/>
        </p:nvSpPr>
        <p:spPr>
          <a:xfrm>
            <a:off x="814560" y="1678118"/>
            <a:ext cx="36724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C000"/>
                </a:solidFill>
              </a:rPr>
              <a:t>YAML File:</a:t>
            </a:r>
          </a:p>
          <a:p>
            <a:endParaRPr lang="en-US" sz="2200" dirty="0">
              <a:solidFill>
                <a:srgbClr val="FFC000"/>
              </a:solidFill>
            </a:endParaRPr>
          </a:p>
          <a:p>
            <a:r>
              <a:rPr lang="en-US" sz="2200" dirty="0">
                <a:solidFill>
                  <a:srgbClr val="FFC000"/>
                </a:solidFill>
              </a:rPr>
              <a:t>people: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-person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</a:t>
            </a:r>
            <a:r>
              <a:rPr lang="en-US" sz="2200" dirty="0" err="1">
                <a:solidFill>
                  <a:srgbClr val="FFC000"/>
                </a:solidFill>
              </a:rPr>
              <a:t>name:john</a:t>
            </a:r>
            <a:r>
              <a:rPr lang="en-US" sz="2200" dirty="0">
                <a:solidFill>
                  <a:srgbClr val="FFC000"/>
                </a:solidFill>
              </a:rPr>
              <a:t> doe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age:31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job: Web Developer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-person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</a:t>
            </a:r>
            <a:r>
              <a:rPr lang="en-US" sz="2200" dirty="0" err="1">
                <a:solidFill>
                  <a:srgbClr val="FFC000"/>
                </a:solidFill>
              </a:rPr>
              <a:t>name:Linda</a:t>
            </a:r>
            <a:endParaRPr lang="en-US" sz="2200" dirty="0">
              <a:solidFill>
                <a:srgbClr val="FFC000"/>
              </a:solidFill>
            </a:endParaRPr>
          </a:p>
          <a:p>
            <a:r>
              <a:rPr lang="en-US" sz="2200" dirty="0">
                <a:solidFill>
                  <a:srgbClr val="FFC000"/>
                </a:solidFill>
              </a:rPr>
              <a:t>      age:35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job: Graphic 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A4DF6-D6A4-E049-9ABA-AC7DF796B090}"/>
              </a:ext>
            </a:extLst>
          </p:cNvPr>
          <p:cNvSpPr txBox="1"/>
          <p:nvPr/>
        </p:nvSpPr>
        <p:spPr>
          <a:xfrm>
            <a:off x="7007248" y="760426"/>
            <a:ext cx="36724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C000"/>
                </a:solidFill>
              </a:rPr>
              <a:t>JSON File:</a:t>
            </a:r>
          </a:p>
          <a:p>
            <a:r>
              <a:rPr lang="en-US" sz="2200" dirty="0">
                <a:solidFill>
                  <a:srgbClr val="FFC000"/>
                </a:solidFill>
              </a:rPr>
              <a:t>{ 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”people”:{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“person”:{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   “</a:t>
            </a:r>
            <a:r>
              <a:rPr lang="en-US" sz="2200" dirty="0" err="1">
                <a:solidFill>
                  <a:srgbClr val="FFC000"/>
                </a:solidFill>
              </a:rPr>
              <a:t>name”:”john</a:t>
            </a:r>
            <a:r>
              <a:rPr lang="en-US" sz="2200" dirty="0">
                <a:solidFill>
                  <a:srgbClr val="FFC000"/>
                </a:solidFill>
              </a:rPr>
              <a:t> doe”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   “age”:”31” 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   “job”:” Web Developer”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 },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“person”:{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   “</a:t>
            </a:r>
            <a:r>
              <a:rPr lang="en-US" sz="2200" dirty="0" err="1">
                <a:solidFill>
                  <a:srgbClr val="FFC000"/>
                </a:solidFill>
              </a:rPr>
              <a:t>name”:”Linda</a:t>
            </a:r>
            <a:r>
              <a:rPr lang="en-US" sz="2200" dirty="0">
                <a:solidFill>
                  <a:srgbClr val="FFC000"/>
                </a:solidFill>
              </a:rPr>
              <a:t>”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   “age”:”25” 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   “job”:” Graphic Designer”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     }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 }</a:t>
            </a:r>
          </a:p>
          <a:p>
            <a:r>
              <a:rPr lang="en-US" sz="22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001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/>
          <a:lstStyle/>
          <a:p>
            <a:r>
              <a:rPr lang="en-US" dirty="0"/>
              <a:t>Demo2: Install Apache2 Playbook</a:t>
            </a:r>
            <a:endParaRPr lang="LID4096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8CB5DF-C6AF-4A2A-B2F1-836A78721459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7493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/>
          <a:lstStyle/>
          <a:p>
            <a:r>
              <a:rPr lang="en-US" dirty="0"/>
              <a:t>Demo 3: Install PHP</a:t>
            </a:r>
            <a:endParaRPr lang="LID4096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8CB5DF-C6AF-4A2A-B2F1-836A78721459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02361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Test PHP Installation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8E4DFED-6995-4008-B935-BB168A28B722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5828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Test PHP Installation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Use </a:t>
            </a:r>
            <a:r>
              <a:rPr lang="en-US" sz="2400" dirty="0" err="1"/>
              <a:t>test.php</a:t>
            </a:r>
            <a:r>
              <a:rPr lang="en-US" sz="2400" dirty="0"/>
              <a:t> 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Use ansible ‘copy’ module to copy the file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Navigate to </a:t>
            </a:r>
            <a:r>
              <a:rPr lang="en-US" sz="2400" dirty="0">
                <a:hlinkClick r:id="rId3"/>
              </a:rPr>
              <a:t>http://web2/test.php</a:t>
            </a:r>
            <a:r>
              <a:rPr lang="en-US" sz="2400" dirty="0"/>
              <a:t> http://web1/</a:t>
            </a:r>
            <a:r>
              <a:rPr lang="en-US" sz="2400" dirty="0" err="1"/>
              <a:t>test.php</a:t>
            </a: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5219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/>
          <a:lstStyle/>
          <a:p>
            <a:r>
              <a:rPr lang="en-US" dirty="0"/>
              <a:t>Demo4: Install Composer + Laravel</a:t>
            </a:r>
            <a:endParaRPr lang="LID4096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8CB5DF-C6AF-4A2A-B2F1-836A78721459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82596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Fix Laravel Installation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8E4DFED-6995-4008-B935-BB168A28B722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4355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Laravel Installation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/>
            <a:r>
              <a:rPr lang="en-US" sz="2400" dirty="0"/>
              <a:t>Use the file module to delete </a:t>
            </a: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/www/html/blog</a:t>
            </a:r>
          </a:p>
          <a:p>
            <a:pPr marL="0" marR="700405" indent="0">
              <a:lnSpc>
                <a:spcPct val="100000"/>
              </a:lnSpc>
              <a:buNone/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91085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/>
          <a:lstStyle/>
          <a:p>
            <a:r>
              <a:rPr lang="en-US" dirty="0"/>
              <a:t>Demo5: Install MySQL</a:t>
            </a:r>
            <a:endParaRPr lang="LID4096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8CB5DF-C6AF-4A2A-B2F1-836A78721459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28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/>
            <a:r>
              <a:rPr lang="en-US" sz="2400" dirty="0"/>
              <a:t>So when things get more complicated we use scripts</a:t>
            </a:r>
          </a:p>
          <a:p>
            <a:pPr marL="12700" marR="700405"/>
            <a:endParaRPr lang="en-US" sz="2400" dirty="0"/>
          </a:p>
          <a:p>
            <a:pPr marL="0" marR="700405" indent="0">
              <a:buNone/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5005C7-9755-9A41-BAD8-0C2D762A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180299"/>
            <a:ext cx="850900" cy="1130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15F3CD-787C-0643-93D6-650935242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138" y="3408899"/>
            <a:ext cx="748581" cy="901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BBA27D-6AE0-5049-B46F-E6A60F795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2438652"/>
            <a:ext cx="845259" cy="10143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40F964-B129-A14C-8CA4-D91698883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37" y="2438651"/>
            <a:ext cx="845259" cy="10143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B44544-363A-9D4B-951F-A6B7E9283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37" y="3859749"/>
            <a:ext cx="845259" cy="10143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8550C6-20CC-914F-9F11-E1D929E23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3" y="3859749"/>
            <a:ext cx="845259" cy="10143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3E39A84-2A56-8A41-BE65-04B956BCBF4B}"/>
              </a:ext>
            </a:extLst>
          </p:cNvPr>
          <p:cNvSpPr txBox="1"/>
          <p:nvPr/>
        </p:nvSpPr>
        <p:spPr>
          <a:xfrm>
            <a:off x="911424" y="473167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user account</a:t>
            </a:r>
          </a:p>
          <a:p>
            <a:pPr marL="342900" indent="-342900">
              <a:buAutoNum type="arabicPeriod"/>
            </a:pPr>
            <a:r>
              <a:rPr lang="en-US" dirty="0"/>
              <a:t>Set initial password</a:t>
            </a:r>
          </a:p>
          <a:p>
            <a:pPr marL="342900" indent="-342900">
              <a:buAutoNum type="arabicPeriod"/>
            </a:pPr>
            <a:r>
              <a:rPr lang="en-US" dirty="0"/>
              <a:t>Install components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50D161-2273-8246-B2E5-5D52EC2F0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4731677"/>
            <a:ext cx="850900" cy="11303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D244A1A-7546-9C4C-8741-11595727718D}"/>
              </a:ext>
            </a:extLst>
          </p:cNvPr>
          <p:cNvSpPr txBox="1"/>
          <p:nvPr/>
        </p:nvSpPr>
        <p:spPr>
          <a:xfrm>
            <a:off x="2322178" y="495819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Uninstall httpd</a:t>
            </a:r>
          </a:p>
          <a:p>
            <a:pPr marL="342900" indent="-342900">
              <a:buAutoNum type="arabicPeriod"/>
            </a:pPr>
            <a:r>
              <a:rPr lang="en-US" dirty="0"/>
              <a:t>Install Nginx</a:t>
            </a:r>
          </a:p>
          <a:p>
            <a:pPr marL="342900" indent="-342900">
              <a:buAutoNum type="arabicPeriod"/>
            </a:pPr>
            <a:r>
              <a:rPr lang="en-US" dirty="0"/>
              <a:t>Configure Nginx</a:t>
            </a:r>
          </a:p>
        </p:txBody>
      </p:sp>
    </p:spTree>
    <p:extLst>
      <p:ext uri="{BB962C8B-B14F-4D97-AF65-F5344CB8AC3E}">
        <p14:creationId xmlns:p14="http://schemas.microsoft.com/office/powerpoint/2010/main" val="41032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574 " pathEditMode="relative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574 " pathEditMode="relative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82 -0.2625 " pathEditMode="relative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/>
          <a:lstStyle/>
          <a:p>
            <a:r>
              <a:rPr lang="en-US" dirty="0"/>
              <a:t>Demo6: Configure MySQL Security</a:t>
            </a:r>
            <a:endParaRPr lang="LID4096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8CB5DF-C6AF-4A2A-B2F1-836A78721459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15790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Fix MySQL Bind-Address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8E4DFED-6995-4008-B935-BB168A28B722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1276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MySQL Bind-Address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/>
            <a:r>
              <a:rPr lang="en-US" sz="2000" dirty="0"/>
              <a:t>MySQL configuration file: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mysql</a:t>
            </a:r>
            <a:r>
              <a:rPr lang="en-US" sz="2000" dirty="0"/>
              <a:t>/</a:t>
            </a:r>
            <a:r>
              <a:rPr lang="en-US" sz="2000" dirty="0" err="1"/>
              <a:t>mysql.conf.d</a:t>
            </a:r>
            <a:r>
              <a:rPr lang="en-US" sz="2000" dirty="0"/>
              <a:t>/</a:t>
            </a:r>
            <a:r>
              <a:rPr lang="en-US" sz="2000" dirty="0" err="1"/>
              <a:t>mysqld.cnf</a:t>
            </a:r>
            <a:endParaRPr lang="en-US" sz="2000" dirty="0"/>
          </a:p>
          <a:p>
            <a:pPr marL="12700" marR="700405"/>
            <a:r>
              <a:rPr lang="en-US" sz="2000" dirty="0"/>
              <a:t>Use </a:t>
            </a:r>
            <a:r>
              <a:rPr lang="en-US" sz="2000" dirty="0" err="1"/>
              <a:t>lineinfile</a:t>
            </a:r>
            <a:r>
              <a:rPr lang="en-US" sz="2000" dirty="0"/>
              <a:t> Ansible module to change the relevant line</a:t>
            </a:r>
          </a:p>
          <a:p>
            <a:pPr marL="12700" marR="700405"/>
            <a:r>
              <a:rPr lang="en-US" sz="2000" dirty="0"/>
              <a:t>In order to find the relevant line use </a:t>
            </a:r>
            <a:r>
              <a:rPr lang="en-US" sz="2000" dirty="0" err="1"/>
              <a:t>regexp</a:t>
            </a:r>
            <a:r>
              <a:rPr lang="en-US" sz="2000" dirty="0"/>
              <a:t>: 'bind-address\s*=‘</a:t>
            </a:r>
          </a:p>
          <a:p>
            <a:pPr marL="12700" marR="700405"/>
            <a:r>
              <a:rPr lang="en-US" sz="2000" dirty="0"/>
              <a:t>Replace the bind address with *</a:t>
            </a:r>
          </a:p>
          <a:p>
            <a:pPr marL="12700" marR="700405"/>
            <a:r>
              <a:rPr lang="en-US" sz="2000" dirty="0"/>
              <a:t>Create a handler to restart the MySQL service</a:t>
            </a:r>
          </a:p>
          <a:p>
            <a:pPr marL="12700" marR="700405"/>
            <a:endParaRPr lang="en-US" sz="2000" dirty="0"/>
          </a:p>
          <a:p>
            <a:pPr marL="0" marR="700405" indent="0">
              <a:lnSpc>
                <a:spcPct val="100000"/>
              </a:lnSpc>
              <a:buNone/>
            </a:pPr>
            <a:endParaRPr lang="en-US" sz="2000" dirty="0"/>
          </a:p>
          <a:p>
            <a:pPr marL="12700" marR="700405">
              <a:lnSpc>
                <a:spcPct val="100000"/>
              </a:lnSpc>
            </a:pPr>
            <a:endParaRPr lang="en-US" sz="2000" dirty="0"/>
          </a:p>
          <a:p>
            <a:pPr marL="12700" marR="700405">
              <a:lnSpc>
                <a:spcPct val="100000"/>
              </a:lnSpc>
            </a:pPr>
            <a:endParaRPr lang="en-US" sz="20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0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59981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Install MySQL Client On Webservers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8E4DFED-6995-4008-B935-BB168A28B722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65653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MySQL Client On Webservers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Use apt module</a:t>
            </a:r>
          </a:p>
          <a:p>
            <a:pPr marL="12700" marR="700405"/>
            <a:r>
              <a:rPr lang="en-US" sz="2400" dirty="0"/>
              <a:t>Install </a:t>
            </a:r>
            <a:r>
              <a:rPr lang="en-US" sz="2000" dirty="0" err="1"/>
              <a:t>mysql</a:t>
            </a:r>
            <a:r>
              <a:rPr lang="en-US" sz="2000" dirty="0"/>
              <a:t>-client on webservers group</a:t>
            </a:r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83322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/>
          <a:lstStyle/>
          <a:p>
            <a:r>
              <a:rPr lang="en-US" dirty="0"/>
              <a:t>Demo7: Create Laravel DB</a:t>
            </a:r>
            <a:endParaRPr lang="LID4096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8CB5DF-C6AF-4A2A-B2F1-836A78721459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4270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/>
          <a:lstStyle/>
          <a:p>
            <a:r>
              <a:rPr lang="en-US" dirty="0"/>
              <a:t>Demo8: Create Users Table</a:t>
            </a:r>
            <a:endParaRPr lang="LID4096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8CB5DF-C6AF-4A2A-B2F1-836A78721459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1761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7184" cy="1015489"/>
          </a:xfrm>
        </p:spPr>
        <p:txBody>
          <a:bodyPr/>
          <a:lstStyle/>
          <a:p>
            <a:r>
              <a:rPr lang="en-US" dirty="0"/>
              <a:t>Configure Laravel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/</a:t>
            </a:r>
            <a:r>
              <a:rPr lang="en-US" sz="2400" dirty="0" err="1"/>
              <a:t>var</a:t>
            </a:r>
            <a:r>
              <a:rPr lang="en-US" sz="2400" dirty="0"/>
              <a:t>/www/html/blog/.</a:t>
            </a:r>
            <a:r>
              <a:rPr lang="en-US" sz="2400" dirty="0" err="1"/>
              <a:t>env</a:t>
            </a: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63E46-3747-3A41-9852-E1C85F2D9BEC}"/>
              </a:ext>
            </a:extLst>
          </p:cNvPr>
          <p:cNvSpPr txBox="1"/>
          <p:nvPr/>
        </p:nvSpPr>
        <p:spPr>
          <a:xfrm>
            <a:off x="1055440" y="2205792"/>
            <a:ext cx="4057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DB_CONNECTION=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DB_HOST=127.0.0.1</a:t>
            </a:r>
          </a:p>
          <a:p>
            <a:r>
              <a:rPr lang="en-US" dirty="0"/>
              <a:t>DB_PORT=3306</a:t>
            </a:r>
          </a:p>
          <a:p>
            <a:r>
              <a:rPr lang="en-US" dirty="0"/>
              <a:t>DB_DATABASE=homestead</a:t>
            </a:r>
          </a:p>
          <a:p>
            <a:r>
              <a:rPr lang="en-US" dirty="0"/>
              <a:t>DB_USERNAME=homestead</a:t>
            </a:r>
          </a:p>
          <a:p>
            <a:r>
              <a:rPr lang="en-US" dirty="0"/>
              <a:t>DB_PASSWORD=secret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FC044-A2C3-B04F-B1DE-B2B98A5B04B5}"/>
              </a:ext>
            </a:extLst>
          </p:cNvPr>
          <p:cNvSpPr txBox="1"/>
          <p:nvPr/>
        </p:nvSpPr>
        <p:spPr>
          <a:xfrm>
            <a:off x="4529138" y="41005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10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/>
          <a:lstStyle/>
          <a:p>
            <a:r>
              <a:rPr lang="en-US" dirty="0"/>
              <a:t>Demo9: Configure Laravel</a:t>
            </a:r>
            <a:endParaRPr lang="LID4096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8CB5DF-C6AF-4A2A-B2F1-836A78721459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21512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3A1E-8276-1D4C-94E4-6400B559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spcBef>
                <a:spcPct val="0"/>
              </a:spcBef>
              <a:buNone/>
            </a:pPr>
            <a:r>
              <a:rPr lang="en-US" dirty="0"/>
              <a:t>Quiz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3CA7-7E22-7147-8DA8-508F2EB2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Ansible's inventory file is located by default in? 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/ansible/hosts</a:t>
            </a:r>
          </a:p>
          <a:p>
            <a:r>
              <a:rPr lang="en-US" b="1" dirty="0"/>
              <a:t>In order for Ansible to be able to communicate with the remote machines and execute commands and playbooks, the following must be fulfilled? </a:t>
            </a:r>
          </a:p>
          <a:p>
            <a:r>
              <a:rPr lang="en-US" dirty="0"/>
              <a:t>1. A user that has sudo access without requiring a password</a:t>
            </a:r>
          </a:p>
          <a:p>
            <a:r>
              <a:rPr lang="en-US" dirty="0"/>
              <a:t>2. A private/public key method of connecting to the machine through SSH, so that no prompt for password appears</a:t>
            </a:r>
          </a:p>
        </p:txBody>
      </p:sp>
    </p:spTree>
    <p:extLst>
      <p:ext uri="{BB962C8B-B14F-4D97-AF65-F5344CB8AC3E}">
        <p14:creationId xmlns:p14="http://schemas.microsoft.com/office/powerpoint/2010/main" val="5328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Problems with shell scripting approach:</a:t>
            </a:r>
          </a:p>
          <a:p>
            <a:pPr marL="412750" marR="700405" lvl="1"/>
            <a:r>
              <a:rPr lang="en-US" sz="2000" dirty="0"/>
              <a:t>1. Scripts are hard to read</a:t>
            </a:r>
          </a:p>
          <a:p>
            <a:pPr marL="412750" marR="700405" lvl="1"/>
            <a:r>
              <a:rPr lang="en-US" sz="2000" dirty="0"/>
              <a:t>2. Lack of proper documentation</a:t>
            </a:r>
          </a:p>
          <a:p>
            <a:pPr marL="412750" marR="700405" lvl="1"/>
            <a:r>
              <a:rPr lang="en-US" sz="2000" dirty="0"/>
              <a:t>3. No idempotence</a:t>
            </a:r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416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3A1E-8276-1D4C-94E4-6400B559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spcBef>
                <a:spcPct val="0"/>
              </a:spcBef>
              <a:buNone/>
            </a:pPr>
            <a:r>
              <a:rPr lang="en-US" dirty="0"/>
              <a:t>Quiz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3CA7-7E22-7147-8DA8-508F2EB2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YAML file depends on .... to define code blocks?</a:t>
            </a:r>
          </a:p>
          <a:p>
            <a:r>
              <a:rPr lang="en-US" dirty="0"/>
              <a:t>White-space indentation </a:t>
            </a:r>
          </a:p>
          <a:p>
            <a:r>
              <a:rPr lang="en-US" b="1" dirty="0"/>
              <a:t>A handler will always get triggered by the calling task?</a:t>
            </a:r>
          </a:p>
          <a:p>
            <a:r>
              <a:rPr lang="en-US" dirty="0"/>
              <a:t>False</a:t>
            </a:r>
          </a:p>
          <a:p>
            <a:r>
              <a:rPr lang="en-US" b="1" dirty="0"/>
              <a:t>The following package needs to be installed on the remote machine so that Ansible can use the </a:t>
            </a:r>
            <a:r>
              <a:rPr lang="en-US" b="1" dirty="0" err="1"/>
              <a:t>mysql_user</a:t>
            </a:r>
            <a:r>
              <a:rPr lang="en-US" b="1" dirty="0"/>
              <a:t>, </a:t>
            </a:r>
            <a:r>
              <a:rPr lang="en-US" b="1" dirty="0" err="1"/>
              <a:t>mysql_db</a:t>
            </a:r>
            <a:r>
              <a:rPr lang="en-US" b="1" dirty="0"/>
              <a:t> and other </a:t>
            </a:r>
            <a:r>
              <a:rPr lang="en-US" b="1" dirty="0" err="1"/>
              <a:t>mysql</a:t>
            </a:r>
            <a:r>
              <a:rPr lang="en-US" b="1" dirty="0"/>
              <a:t>_* modules to execute direct commands against the database:</a:t>
            </a:r>
          </a:p>
          <a:p>
            <a:r>
              <a:rPr lang="en-US" dirty="0"/>
              <a:t>python-</a:t>
            </a:r>
            <a:r>
              <a:rPr lang="en-US" dirty="0" err="1"/>
              <a:t>mysqldb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/>
          <a:lstStyle/>
          <a:p>
            <a:r>
              <a:rPr lang="en-US" dirty="0"/>
              <a:t>Demo10: Nginx Configuration</a:t>
            </a:r>
            <a:endParaRPr lang="LID4096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8CB5DF-C6AF-4A2A-B2F1-836A78721459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07159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3A1E-8276-1D4C-94E4-6400B559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en-US" dirty="0"/>
              <a:t>Jenkins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AB3262-0F6E-F740-AD27-61A99C6CD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05" y="1196752"/>
            <a:ext cx="4648200" cy="4648200"/>
          </a:xfrm>
        </p:spPr>
      </p:pic>
    </p:spTree>
    <p:extLst>
      <p:ext uri="{BB962C8B-B14F-4D97-AF65-F5344CB8AC3E}">
        <p14:creationId xmlns:p14="http://schemas.microsoft.com/office/powerpoint/2010/main" val="38332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3A1E-8276-1D4C-94E4-6400B559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/>
              <a:t>What is Jenkins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3CA7-7E22-7147-8DA8-508F2EB2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Jenkins Pipeline (or simply "Pipeline" with a capital "P") is a suite of plugins which supports implementing and integrating </a:t>
            </a:r>
            <a:r>
              <a:rPr lang="en-US" i="1" dirty="0"/>
              <a:t>continuous delivery pipelines</a:t>
            </a:r>
            <a:r>
              <a:rPr lang="en-US" dirty="0"/>
              <a:t> into Jenkins.</a:t>
            </a:r>
          </a:p>
          <a:p>
            <a:r>
              <a:rPr lang="en-US" dirty="0"/>
              <a:t>The definition of a Jenkins Pipeline is written into a text file (called a </a:t>
            </a:r>
            <a:r>
              <a:rPr lang="en-US" dirty="0">
                <a:hlinkClick r:id="rId2"/>
              </a:rPr>
              <a:t>Jenkinsfile</a:t>
            </a:r>
            <a:r>
              <a:rPr lang="en-US" dirty="0"/>
              <a:t>) which in turn can be committed to a project’s source control repository. This is the foundation of "Pipeline-as-code"; treating the CD pipeline a part of the application to be versioned and reviewed like any other code.</a:t>
            </a:r>
          </a:p>
        </p:txBody>
      </p:sp>
    </p:spTree>
    <p:extLst>
      <p:ext uri="{BB962C8B-B14F-4D97-AF65-F5344CB8AC3E}">
        <p14:creationId xmlns:p14="http://schemas.microsoft.com/office/powerpoint/2010/main" val="2875517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3A1E-8276-1D4C-94E4-6400B559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/>
              <a:t>Why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3CA7-7E22-7147-8DA8-508F2EB2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Code</a:t>
            </a:r>
            <a:r>
              <a:rPr lang="en-US" dirty="0"/>
              <a:t>: Pipelines are implemented in code and typically checked into source control, giving teams the ability to edit, review, and iterate upon their delivery pipeline. </a:t>
            </a:r>
          </a:p>
          <a:p>
            <a:r>
              <a:rPr lang="en-US" b="1" dirty="0"/>
              <a:t>Durable</a:t>
            </a:r>
            <a:r>
              <a:rPr lang="en-US" dirty="0"/>
              <a:t>: Pipelines can survive both planned and unplanned restarts of the Jenkins master.</a:t>
            </a:r>
          </a:p>
          <a:p>
            <a:r>
              <a:rPr lang="en-US" b="1" dirty="0" err="1"/>
              <a:t>Pausable</a:t>
            </a:r>
            <a:r>
              <a:rPr lang="en-US" dirty="0"/>
              <a:t>: Pipelines can optionally stop and wait for human input or approval before continuing the Pipeline run.</a:t>
            </a:r>
          </a:p>
          <a:p>
            <a:r>
              <a:rPr lang="en-US" b="1" dirty="0"/>
              <a:t>Versatile</a:t>
            </a:r>
            <a:r>
              <a:rPr lang="en-US" dirty="0"/>
              <a:t>: Pipelines support complex real-world CD requirements, including the ability to fork/join, loop, and perform work in parallel.</a:t>
            </a:r>
          </a:p>
          <a:p>
            <a:r>
              <a:rPr lang="en-US" b="1" dirty="0"/>
              <a:t>Extensible</a:t>
            </a:r>
            <a:r>
              <a:rPr lang="en-US" dirty="0"/>
              <a:t>: The Pipeline plugin supports custom extensions to its DSL and multiple options for integration with other plugins.</a:t>
            </a:r>
          </a:p>
        </p:txBody>
      </p:sp>
    </p:spTree>
    <p:extLst>
      <p:ext uri="{BB962C8B-B14F-4D97-AF65-F5344CB8AC3E}">
        <p14:creationId xmlns:p14="http://schemas.microsoft.com/office/powerpoint/2010/main" val="1039257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3A1E-8276-1D4C-94E4-6400B559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/>
              <a:t>Pipeline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3CA7-7E22-7147-8DA8-508F2EB2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Node</a:t>
            </a:r>
            <a:r>
              <a:rPr lang="en-US" dirty="0"/>
              <a:t>: A node is a machine which is part of the Jenkins environment and is capable of executing a Pipeline.</a:t>
            </a:r>
          </a:p>
          <a:p>
            <a:r>
              <a:rPr lang="en-US" b="1" u="sng" dirty="0"/>
              <a:t>Stage</a:t>
            </a:r>
            <a:r>
              <a:rPr lang="en-US" dirty="0"/>
              <a:t>: A stage block defines a conceptually distinct subset of tasks performed through the entire Pipeline (e.g. "Build", "Test" and "Deploy" stages), which is used by many plugins to visualize or present Jenkins Pipeline status/progress. </a:t>
            </a:r>
          </a:p>
          <a:p>
            <a:r>
              <a:rPr lang="en-US" b="1" u="sng" dirty="0"/>
              <a:t>Step</a:t>
            </a:r>
            <a:r>
              <a:rPr lang="en-US" dirty="0"/>
              <a:t>: A single task. Fundamentally, a step tells Jenkins </a:t>
            </a:r>
            <a:r>
              <a:rPr lang="en-US" i="1" dirty="0"/>
              <a:t>what</a:t>
            </a:r>
            <a:r>
              <a:rPr lang="en-US" dirty="0"/>
              <a:t> to do at a particular point in time (or "step" in the process). For example, to execute the shell command make use the </a:t>
            </a:r>
            <a:r>
              <a:rPr lang="en-US" dirty="0" err="1"/>
              <a:t>sh</a:t>
            </a:r>
            <a:r>
              <a:rPr lang="en-US" dirty="0"/>
              <a:t> step: </a:t>
            </a:r>
            <a:r>
              <a:rPr lang="en-US" dirty="0" err="1"/>
              <a:t>sh</a:t>
            </a:r>
            <a:r>
              <a:rPr lang="en-US" dirty="0"/>
              <a:t> 'make'. When a plugin extends the Pipeline DSL, </a:t>
            </a:r>
            <a:r>
              <a:rPr lang="en-US" baseline="30000" dirty="0"/>
              <a:t>[</a:t>
            </a:r>
            <a:r>
              <a:rPr lang="en-US" baseline="30000" dirty="0">
                <a:hlinkClick r:id="rId2" tooltip="View footnote."/>
              </a:rPr>
              <a:t>1</a:t>
            </a:r>
            <a:r>
              <a:rPr lang="en-US" baseline="30000" dirty="0"/>
              <a:t>]</a:t>
            </a:r>
            <a:r>
              <a:rPr lang="en-US" dirty="0"/>
              <a:t> that typically means the plugin has implemented a new </a:t>
            </a:r>
            <a:r>
              <a:rPr lang="en-US" i="1" dirty="0"/>
              <a:t>step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34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3A1E-8276-1D4C-94E4-6400B559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 Pipeline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3CA7-7E22-7147-8DA8-508F2EB2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Declarative Pipeline syntax, the pipeline block defines all the work done throughout your entire Pipeline.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951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3CA7-7E22-7147-8DA8-508F2EB2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4666F-1DE6-984F-9E19-5BF5FECB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16632"/>
            <a:ext cx="4740422" cy="62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13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3" y="476673"/>
            <a:ext cx="10656920" cy="1015489"/>
          </a:xfrm>
        </p:spPr>
        <p:txBody>
          <a:bodyPr/>
          <a:lstStyle/>
          <a:p>
            <a:r>
              <a:rPr lang="en-US" dirty="0"/>
              <a:t>Demo11: Create Blue Ocean Pipeline</a:t>
            </a:r>
            <a:endParaRPr lang="LID4096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8CB5DF-C6AF-4A2A-B2F1-836A78721459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94557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321BCB40-9857-4B40-81A4-AB12FB2BA3C2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8775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Configuration tool common features: </a:t>
            </a:r>
          </a:p>
          <a:p>
            <a:pPr marL="412750" marR="700405" lvl="1"/>
            <a:r>
              <a:rPr lang="en-US" sz="2000" dirty="0"/>
              <a:t>1. Instruction files should document the features</a:t>
            </a:r>
          </a:p>
          <a:p>
            <a:pPr marL="412750" marR="700405" lvl="1"/>
            <a:r>
              <a:rPr lang="en-US" sz="2000" dirty="0"/>
              <a:t>2. Efficiency</a:t>
            </a:r>
          </a:p>
          <a:p>
            <a:pPr marL="412750" marR="700405" lvl="1"/>
            <a:r>
              <a:rPr lang="en-US" sz="2000" dirty="0"/>
              <a:t>3. Idempotence</a:t>
            </a:r>
          </a:p>
          <a:p>
            <a:pPr marL="412750" marR="700405" lvl="1"/>
            <a:r>
              <a:rPr lang="en-US" sz="2000" dirty="0"/>
              <a:t>4. Powerful high level language</a:t>
            </a:r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78092-EB4B-0E44-8C66-9067438FC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4" y="4814788"/>
            <a:ext cx="1181100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7A455-6528-A941-B89A-9C6265E51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88" y="4725888"/>
            <a:ext cx="13335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AB8E81-D91F-7B49-9F80-F2C1D83AC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91" y="4681438"/>
            <a:ext cx="1206500" cy="147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D1A1BC-3A37-1746-80CF-E1EE8DF2E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94" y="4986432"/>
            <a:ext cx="2336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9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8: Create Full Pipeline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8E4DFED-6995-4008-B935-BB168A28B722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48007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3A1E-8276-1D4C-94E4-6400B559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8: Create Full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3CA7-7E22-7147-8DA8-508F2EB2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scripts for Build and Test stages</a:t>
            </a:r>
          </a:p>
          <a:p>
            <a:r>
              <a:rPr lang="en-US" dirty="0"/>
              <a:t>Add more choice parameters (ToStage, ToProd)</a:t>
            </a:r>
          </a:p>
          <a:p>
            <a:r>
              <a:rPr lang="en-US" dirty="0"/>
              <a:t>Add conditional steps according to selected action</a:t>
            </a:r>
          </a:p>
          <a:p>
            <a:r>
              <a:rPr lang="en-US" dirty="0"/>
              <a:t>Create playbooks for deployment to all environments</a:t>
            </a:r>
          </a:p>
          <a:p>
            <a:r>
              <a:rPr lang="en-US" dirty="0"/>
              <a:t>Use PM2 npm module for running the application</a:t>
            </a:r>
          </a:p>
          <a:p>
            <a:r>
              <a:rPr lang="en-US" dirty="0"/>
              <a:t>Use shell module for installing dependencies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3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Ansible?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Works from your laptop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Uses SSH natively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Written in Python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Uses YAML for instructions</a:t>
            </a:r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213F8-9BE8-CB4B-97A8-1C00A4441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61" y="1582851"/>
            <a:ext cx="1991284" cy="203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F213C-9A9D-5442-924F-DB724EF6B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1" y="4236324"/>
            <a:ext cx="1508249" cy="1480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DD5C8-DB46-2B44-84B2-2F32B7EA4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29" y="4141701"/>
            <a:ext cx="6833664" cy="1670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7D35D4-A18B-EF44-AE96-F4D98E241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3707647"/>
            <a:ext cx="2138660" cy="23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Connect with public/private key</a:t>
            </a:r>
          </a:p>
          <a:p>
            <a:pPr marL="12700" marR="700405">
              <a:lnSpc>
                <a:spcPct val="100000"/>
              </a:lnSpc>
            </a:pPr>
            <a:r>
              <a:rPr lang="en-US" sz="2400" dirty="0"/>
              <a:t>Use sudo without password</a:t>
            </a:r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12700" marR="700405">
              <a:lnSpc>
                <a:spcPct val="100000"/>
              </a:lnSpc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3832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697FD-12B4-4054-BA51-B6DAA0EC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First Ansible Task</a:t>
            </a:r>
            <a:endParaRPr lang="LID4096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8CB5DF-C6AF-4A2A-B2F1-836A78721459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7366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Demo1 - First Ansible Task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814560" y="1700808"/>
            <a:ext cx="10322000" cy="4320480"/>
          </a:xfrm>
          <a:prstGeom prst="rect">
            <a:avLst/>
          </a:prstGeom>
        </p:spPr>
        <p:txBody>
          <a:bodyPr l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700405">
              <a:lnSpc>
                <a:spcPct val="100000"/>
              </a:lnSpc>
            </a:pPr>
            <a:r>
              <a:rPr lang="en-US" sz="2400" dirty="0"/>
              <a:t>ssh-keygen (generate a private key)</a:t>
            </a:r>
          </a:p>
          <a:p>
            <a:pPr marL="12700" marR="700405"/>
            <a:r>
              <a:rPr lang="en-US" sz="2400" dirty="0" err="1"/>
              <a:t>ssh</a:t>
            </a:r>
            <a:r>
              <a:rPr lang="en-US" sz="2400" dirty="0"/>
              <a:t>-copy-id ${username} ${</a:t>
            </a:r>
            <a:r>
              <a:rPr lang="en-US" sz="2400" dirty="0" err="1"/>
              <a:t>ipaddress</a:t>
            </a:r>
            <a:r>
              <a:rPr lang="en-US" sz="2400" dirty="0"/>
              <a:t>}  (to copy the private key to the    host machine)</a:t>
            </a:r>
          </a:p>
          <a:p>
            <a:pPr marL="12700" marR="700405"/>
            <a:r>
              <a:rPr lang="en-US" sz="2400" dirty="0" err="1"/>
              <a:t>ssh</a:t>
            </a:r>
            <a:r>
              <a:rPr lang="en-US" sz="2400" dirty="0"/>
              <a:t> ${username} ${</a:t>
            </a:r>
            <a:r>
              <a:rPr lang="en-US" sz="2400" dirty="0" err="1"/>
              <a:t>ipaddress</a:t>
            </a:r>
            <a:r>
              <a:rPr lang="en-US" sz="2400" dirty="0"/>
              <a:t>}</a:t>
            </a:r>
          </a:p>
          <a:p>
            <a:pPr marL="12700" marR="700405"/>
            <a:r>
              <a:rPr lang="en-US" sz="2400" dirty="0"/>
              <a:t>sudo </a:t>
            </a:r>
            <a:r>
              <a:rPr lang="en-US" sz="2400" dirty="0" err="1"/>
              <a:t>visudo</a:t>
            </a:r>
            <a:r>
              <a:rPr lang="en-US" sz="2400" dirty="0"/>
              <a:t> -&gt; %admin ALL=(ALL) NOPASSWD: ALL</a:t>
            </a:r>
          </a:p>
          <a:p>
            <a:pPr marL="12700" marR="700405"/>
            <a:r>
              <a:rPr lang="en-US" sz="2400" dirty="0"/>
              <a:t>ansible -u ${username} -m ping ${</a:t>
            </a:r>
            <a:r>
              <a:rPr lang="en-US" sz="2400" dirty="0" err="1"/>
              <a:t>ipaddress</a:t>
            </a:r>
            <a:r>
              <a:rPr lang="en-US" sz="2400" dirty="0"/>
              <a:t>}</a:t>
            </a:r>
          </a:p>
          <a:p>
            <a:pPr marL="12700" marR="700405"/>
            <a:r>
              <a:rPr lang="en-US" sz="2400" dirty="0"/>
              <a:t>Edit hosts file and try again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endParaRPr lang="en-US" sz="2400" dirty="0"/>
          </a:p>
          <a:p>
            <a:pPr marL="0" marR="700405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2E7B49A-D67A-4EF0-A983-B9BF7C40A2A0}"/>
              </a:ext>
            </a:extLst>
          </p:cNvPr>
          <p:cNvSpPr txBox="1"/>
          <p:nvPr/>
        </p:nvSpPr>
        <p:spPr>
          <a:xfrm>
            <a:off x="767407" y="6428075"/>
            <a:ext cx="1072919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© Copyright SELA Software &amp; Education Labs Ltd. | 14-18 Baruch Hirsch St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Bnei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Brak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, 51202 Israel | www.selagroup.com | DevOps Course | Trainer Name – trainer@email.com</a:t>
            </a:r>
            <a:endParaRPr sz="1100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24803094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P Template - 2013" id="{83F3839F-C61E-4091-BE60-03A7AF2F7055}" vid="{8BDAA420-82AB-459B-A561-AD7D40C4EA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{E0DAD813-8509-6543-942B-64874945648E}tf16401378</Template>
  <TotalTime>13907</TotalTime>
  <Words>2785</Words>
  <Application>Microsoft Macintosh PowerPoint</Application>
  <PresentationFormat>Widescreen</PresentationFormat>
  <Paragraphs>327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Segoe</vt:lpstr>
      <vt:lpstr>Segoe Light</vt:lpstr>
      <vt:lpstr>Segoe UI</vt:lpstr>
      <vt:lpstr>Segoe UI Semilight</vt:lpstr>
      <vt:lpstr>Wingdings</vt:lpstr>
      <vt:lpstr>Sela_Template_Ver_01</vt:lpstr>
      <vt:lpstr>PowerPoint Presentation</vt:lpstr>
      <vt:lpstr>Why Ansible?</vt:lpstr>
      <vt:lpstr>Why Ansible?</vt:lpstr>
      <vt:lpstr>Why Ansible?</vt:lpstr>
      <vt:lpstr>Why Ansible?</vt:lpstr>
      <vt:lpstr>Why Ansible?</vt:lpstr>
      <vt:lpstr>Prerequisites</vt:lpstr>
      <vt:lpstr>Demo 1: First Ansible Task</vt:lpstr>
      <vt:lpstr>Demo1 - First Ansible Task</vt:lpstr>
      <vt:lpstr>Lab 1: Install Ansible</vt:lpstr>
      <vt:lpstr>Lab 1: Install Ansible</vt:lpstr>
      <vt:lpstr>Lab 2: Ansible Hello World</vt:lpstr>
      <vt:lpstr>Lab 2: Ansible Hello World</vt:lpstr>
      <vt:lpstr>Executing Ansible Arbitrary Tasks</vt:lpstr>
      <vt:lpstr>Lab 3: Install Nginx</vt:lpstr>
      <vt:lpstr>LAMP Stack</vt:lpstr>
      <vt:lpstr>Manage hosts file</vt:lpstr>
      <vt:lpstr>Playbooks</vt:lpstr>
      <vt:lpstr>YAML</vt:lpstr>
      <vt:lpstr>YAML</vt:lpstr>
      <vt:lpstr>YAML</vt:lpstr>
      <vt:lpstr>Demo2: Install Apache2 Playbook</vt:lpstr>
      <vt:lpstr>Demo 3: Install PHP</vt:lpstr>
      <vt:lpstr>Lab 3: Test PHP Installation</vt:lpstr>
      <vt:lpstr>Lab 3: Test PHP Installation</vt:lpstr>
      <vt:lpstr>Demo4: Install Composer + Laravel</vt:lpstr>
      <vt:lpstr>Lab 4: Fix Laravel Installation</vt:lpstr>
      <vt:lpstr>Fix Laravel Installation</vt:lpstr>
      <vt:lpstr>Demo5: Install MySQL</vt:lpstr>
      <vt:lpstr>Demo6: Configure MySQL Security</vt:lpstr>
      <vt:lpstr>Lab 5: Fix MySQL Bind-Address</vt:lpstr>
      <vt:lpstr>Fix MySQL Bind-Address</vt:lpstr>
      <vt:lpstr>Lab 6: Install MySQL Client On Webservers</vt:lpstr>
      <vt:lpstr>Install MySQL Client On Webservers</vt:lpstr>
      <vt:lpstr>Demo7: Create Laravel DB</vt:lpstr>
      <vt:lpstr>Demo8: Create Users Table</vt:lpstr>
      <vt:lpstr>Configure Laravel</vt:lpstr>
      <vt:lpstr>Demo9: Configure Laravel</vt:lpstr>
      <vt:lpstr>Quiz </vt:lpstr>
      <vt:lpstr>Quiz </vt:lpstr>
      <vt:lpstr>Demo10: Nginx Configuration</vt:lpstr>
      <vt:lpstr>Jenkins</vt:lpstr>
      <vt:lpstr>What is Jenkins Pipeline?</vt:lpstr>
      <vt:lpstr>Why Pipeline?</vt:lpstr>
      <vt:lpstr>Pipeline Concepts</vt:lpstr>
      <vt:lpstr>Declarative Pipeline fundamentals</vt:lpstr>
      <vt:lpstr>PowerPoint Presentation</vt:lpstr>
      <vt:lpstr>Demo11: Create Blue Ocean Pipeline</vt:lpstr>
      <vt:lpstr>PowerPoint Presentation</vt:lpstr>
      <vt:lpstr>Lab 8: Create Full Pipeline</vt:lpstr>
      <vt:lpstr>Lab 8: Create Full Pipeline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brudno</dc:creator>
  <cp:lastModifiedBy>ilia german</cp:lastModifiedBy>
  <cp:revision>335</cp:revision>
  <cp:lastPrinted>2013-09-11T13:44:00Z</cp:lastPrinted>
  <dcterms:created xsi:type="dcterms:W3CDTF">2013-12-01T11:37:40Z</dcterms:created>
  <dcterms:modified xsi:type="dcterms:W3CDTF">2018-06-07T04:35:34Z</dcterms:modified>
</cp:coreProperties>
</file>