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267" r:id="rId3"/>
    <p:sldId id="270" r:id="rId4"/>
    <p:sldId id="271" r:id="rId5"/>
    <p:sldId id="268" r:id="rId6"/>
    <p:sldId id="266" r:id="rId7"/>
    <p:sldId id="275" r:id="rId8"/>
    <p:sldId id="257" r:id="rId9"/>
    <p:sldId id="265" r:id="rId10"/>
    <p:sldId id="272" r:id="rId11"/>
    <p:sldId id="274"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5" autoAdjust="0"/>
    <p:restoredTop sz="69525" autoAdjust="0"/>
  </p:normalViewPr>
  <p:slideViewPr>
    <p:cSldViewPr snapToGrid="0">
      <p:cViewPr varScale="1">
        <p:scale>
          <a:sx n="64" d="100"/>
          <a:sy n="64" d="100"/>
        </p:scale>
        <p:origin x="1238" y="72"/>
      </p:cViewPr>
      <p:guideLst/>
    </p:cSldViewPr>
  </p:slideViewPr>
  <p:notesTextViewPr>
    <p:cViewPr>
      <p:scale>
        <a:sx n="1" d="1"/>
        <a:sy n="1" d="1"/>
      </p:scale>
      <p:origin x="0" y="0"/>
    </p:cViewPr>
  </p:notesTextViewPr>
  <p:notesViewPr>
    <p:cSldViewPr snapToGrid="0">
      <p:cViewPr varScale="1">
        <p:scale>
          <a:sx n="70" d="100"/>
          <a:sy n="70" d="100"/>
        </p:scale>
        <p:origin x="304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827FA-5A2A-4469-8E02-0E72934D5BD9}"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E8CD8-30CE-471B-85C3-B3C86B05D136}" type="slidenum">
              <a:rPr lang="en-US" smtClean="0"/>
              <a:t>‹#›</a:t>
            </a:fld>
            <a:endParaRPr lang="en-US"/>
          </a:p>
        </p:txBody>
      </p:sp>
    </p:spTree>
    <p:extLst>
      <p:ext uri="{BB962C8B-B14F-4D97-AF65-F5344CB8AC3E}">
        <p14:creationId xmlns:p14="http://schemas.microsoft.com/office/powerpoint/2010/main" val="2334485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smtClean="0">
                <a:latin typeface="Arial" panose="020B0604020202020204" pitchFamily="34" charset="0"/>
                <a:cs typeface="Arial" panose="020B0604020202020204" pitchFamily="34" charset="0"/>
              </a:rPr>
              <a:t>Instructor: </a:t>
            </a:r>
            <a:r>
              <a:rPr lang="en-US" baseline="0" dirty="0" smtClean="0">
                <a:latin typeface="Arial" panose="020B0604020202020204" pitchFamily="34" charset="0"/>
                <a:cs typeface="Arial" panose="020B0604020202020204" pitchFamily="34" charset="0"/>
              </a:rPr>
              <a:t>Ask for participants previous knowledge of windows ecosystem, what a domain is, what PowerShell is</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Welcome to a short presentation</a:t>
            </a:r>
            <a:r>
              <a:rPr lang="en-US" baseline="0" dirty="0" smtClean="0">
                <a:latin typeface="Arial" panose="020B0604020202020204" pitchFamily="34" charset="0"/>
                <a:cs typeface="Arial" panose="020B0604020202020204" pitchFamily="34" charset="0"/>
              </a:rPr>
              <a:t> about Ansible on Windows.</a:t>
            </a:r>
          </a:p>
          <a:p>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Ansible is among the leading tools when it comes to configuration management in the Linux world.</a:t>
            </a:r>
          </a:p>
          <a:p>
            <a:r>
              <a:rPr lang="en-US" baseline="0" dirty="0" smtClean="0">
                <a:latin typeface="Arial" panose="020B0604020202020204" pitchFamily="34" charset="0"/>
                <a:cs typeface="Arial" panose="020B0604020202020204" pitchFamily="34" charset="0"/>
              </a:rPr>
              <a:t>Its strong points are:</a:t>
            </a:r>
          </a:p>
          <a:p>
            <a:pPr marL="171450" indent="-171450">
              <a:buFont typeface="Arial" panose="020B0604020202020204" pitchFamily="34" charset="0"/>
              <a:buChar char="•"/>
            </a:pPr>
            <a:r>
              <a:rPr lang="en-US" baseline="0" dirty="0" smtClean="0">
                <a:latin typeface="Arial" panose="020B0604020202020204" pitchFamily="34" charset="0"/>
                <a:cs typeface="Arial" panose="020B0604020202020204" pitchFamily="34" charset="0"/>
              </a:rPr>
              <a:t>YAML based playbook – More readable to human eyes and thus simpler to understand</a:t>
            </a:r>
          </a:p>
          <a:p>
            <a:pPr marL="171450" indent="-171450">
              <a:buFont typeface="Arial" panose="020B0604020202020204" pitchFamily="34" charset="0"/>
              <a:buChar char="•"/>
            </a:pPr>
            <a:r>
              <a:rPr lang="en-US" baseline="0" dirty="0" smtClean="0">
                <a:latin typeface="Arial" panose="020B0604020202020204" pitchFamily="34" charset="0"/>
                <a:cs typeface="Arial" panose="020B0604020202020204" pitchFamily="34" charset="0"/>
              </a:rPr>
              <a:t>Everything is written in Python – More oriented administration language that is very common</a:t>
            </a:r>
          </a:p>
          <a:p>
            <a:pPr marL="171450" indent="-171450">
              <a:buFont typeface="Arial" panose="020B0604020202020204" pitchFamily="34" charset="0"/>
              <a:buChar char="•"/>
            </a:pPr>
            <a:r>
              <a:rPr lang="en-US" baseline="0" dirty="0" smtClean="0">
                <a:latin typeface="Arial" panose="020B0604020202020204" pitchFamily="34" charset="0"/>
                <a:cs typeface="Arial" panose="020B0604020202020204" pitchFamily="34" charset="0"/>
              </a:rPr>
              <a:t>No agent required to be installed on the managed host</a:t>
            </a:r>
          </a:p>
          <a:p>
            <a:pPr marL="171450" indent="-171450">
              <a:buFont typeface="Arial" panose="020B0604020202020204" pitchFamily="34" charset="0"/>
              <a:buChar char="•"/>
            </a:pPr>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Windows is one of the most common operating systems both for businesses and homes.</a:t>
            </a:r>
          </a:p>
          <a:p>
            <a:r>
              <a:rPr lang="en-US" baseline="0" dirty="0" smtClean="0">
                <a:latin typeface="Arial" panose="020B0604020202020204" pitchFamily="34" charset="0"/>
                <a:cs typeface="Arial" panose="020B0604020202020204" pitchFamily="34" charset="0"/>
              </a:rPr>
              <a:t>As the desire to manage “Infrastructure as Code” gains ground in the Windows world as well, Ansible tries to fill the gap.</a:t>
            </a:r>
          </a:p>
          <a:p>
            <a:r>
              <a:rPr lang="en-US" baseline="0" dirty="0" smtClean="0">
                <a:latin typeface="Arial" panose="020B0604020202020204" pitchFamily="34" charset="0"/>
                <a:cs typeface="Arial" panose="020B0604020202020204" pitchFamily="34" charset="0"/>
              </a:rPr>
              <a:t>Although Microsoft has SSCM as their platform for infrastructure deployment, its still falls short on being a true cross platform tool.</a:t>
            </a:r>
          </a:p>
          <a:p>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Ansible treats Windows host in the same manner it treats Linux hosts, the main differences are in the</a:t>
            </a:r>
          </a:p>
          <a:p>
            <a:r>
              <a:rPr lang="en-US" baseline="0" dirty="0" smtClean="0">
                <a:latin typeface="Arial" panose="020B0604020202020204" pitchFamily="34" charset="0"/>
                <a:cs typeface="Arial" panose="020B0604020202020204" pitchFamily="34" charset="0"/>
              </a:rPr>
              <a:t>communication layer between the controller and the hosts and by the modules used to perform the actions.</a:t>
            </a:r>
          </a:p>
          <a:p>
            <a:endParaRPr lang="en-US"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FE8CD8-30CE-471B-85C3-B3C86B05D136}" type="slidenum">
              <a:rPr lang="en-US" smtClean="0"/>
              <a:t>1</a:t>
            </a:fld>
            <a:endParaRPr lang="en-US"/>
          </a:p>
        </p:txBody>
      </p:sp>
    </p:spTree>
    <p:extLst>
      <p:ext uri="{BB962C8B-B14F-4D97-AF65-F5344CB8AC3E}">
        <p14:creationId xmlns:p14="http://schemas.microsoft.com/office/powerpoint/2010/main" val="1021118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taken</a:t>
            </a:r>
            <a:r>
              <a:rPr lang="en-US" baseline="0" dirty="0" smtClean="0"/>
              <a:t> from the Ansible modules site</a:t>
            </a:r>
          </a:p>
          <a:p>
            <a:endParaRPr lang="en-US" baseline="0" dirty="0" smtClean="0"/>
          </a:p>
          <a:p>
            <a:r>
              <a:rPr lang="en-US" baseline="0" dirty="0" smtClean="0"/>
              <a:t>The first example creates a use call bob with specific password and maps it to the local Users group</a:t>
            </a:r>
          </a:p>
          <a:p>
            <a:endParaRPr lang="en-US" baseline="0" dirty="0" smtClean="0"/>
          </a:p>
          <a:p>
            <a:r>
              <a:rPr lang="en-US" baseline="0" dirty="0" smtClean="0"/>
              <a:t>The second example is making sure a user by the name of bob will be removed if it exists.</a:t>
            </a:r>
            <a:endParaRPr lang="en-US" dirty="0"/>
          </a:p>
        </p:txBody>
      </p:sp>
      <p:sp>
        <p:nvSpPr>
          <p:cNvPr id="4" name="Slide Number Placeholder 3"/>
          <p:cNvSpPr>
            <a:spLocks noGrp="1"/>
          </p:cNvSpPr>
          <p:nvPr>
            <p:ph type="sldNum" sz="quarter" idx="10"/>
          </p:nvPr>
        </p:nvSpPr>
        <p:spPr/>
        <p:txBody>
          <a:bodyPr/>
          <a:lstStyle/>
          <a:p>
            <a:fld id="{3DFE8CD8-30CE-471B-85C3-B3C86B05D136}" type="slidenum">
              <a:rPr lang="en-US" smtClean="0"/>
              <a:t>11</a:t>
            </a:fld>
            <a:endParaRPr lang="en-US"/>
          </a:p>
        </p:txBody>
      </p:sp>
    </p:spTree>
    <p:extLst>
      <p:ext uri="{BB962C8B-B14F-4D97-AF65-F5344CB8AC3E}">
        <p14:creationId xmlns:p14="http://schemas.microsoft.com/office/powerpoint/2010/main" val="304751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 links</a:t>
            </a:r>
          </a:p>
          <a:p>
            <a:endParaRPr lang="en-US" dirty="0" smtClean="0"/>
          </a:p>
          <a:p>
            <a:r>
              <a:rPr lang="en-US" dirty="0" smtClean="0"/>
              <a:t>http://www.tomsitpro.com/articles/how-to-use-ansible-on-windows,1-3479.html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DFE8CD8-30CE-471B-85C3-B3C86B05D136}" type="slidenum">
              <a:rPr lang="en-US" smtClean="0"/>
              <a:t>12</a:t>
            </a:fld>
            <a:endParaRPr lang="en-US"/>
          </a:p>
        </p:txBody>
      </p:sp>
    </p:spTree>
    <p:extLst>
      <p:ext uri="{BB962C8B-B14F-4D97-AF65-F5344CB8AC3E}">
        <p14:creationId xmlns:p14="http://schemas.microsoft.com/office/powerpoint/2010/main" val="322270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smtClean="0">
                <a:latin typeface="Arial" panose="020B0604020202020204" pitchFamily="34" charset="0"/>
                <a:cs typeface="Arial" panose="020B0604020202020204" pitchFamily="34" charset="0"/>
              </a:rPr>
              <a:t>Instructor:</a:t>
            </a:r>
            <a:r>
              <a:rPr lang="en-US" b="0" u="sng" baseline="0" dirty="0" smtClean="0">
                <a:latin typeface="Arial" panose="020B0604020202020204" pitchFamily="34" charset="0"/>
                <a:cs typeface="Arial" panose="020B0604020202020204" pitchFamily="34" charset="0"/>
              </a:rPr>
              <a:t> </a:t>
            </a:r>
            <a:r>
              <a:rPr lang="en-US" b="0" baseline="0" dirty="0" smtClean="0">
                <a:latin typeface="Arial" panose="020B0604020202020204" pitchFamily="34" charset="0"/>
                <a:cs typeface="Arial" panose="020B0604020202020204" pitchFamily="34" charset="0"/>
              </a:rPr>
              <a:t>Emphasis the requirement for a Linux OS for the controller, so even organizations that are fully MS shop, require one Linux Server.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Arial" panose="020B0604020202020204" pitchFamily="34" charset="0"/>
                <a:cs typeface="Arial" panose="020B0604020202020204" pitchFamily="34" charset="0"/>
              </a:rPr>
              <a:t>That said, with the growing technology of containers, it is possible to create a Docker for Windows container that hosts an Ansible Controller.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Arial" panose="020B0604020202020204" pitchFamily="34" charset="0"/>
                <a:cs typeface="Arial" panose="020B0604020202020204" pitchFamily="34" charset="0"/>
              </a:rPr>
              <a:t>https</a:t>
            </a:r>
            <a:r>
              <a:rPr lang="en-US" b="0" baseline="0" dirty="0" smtClean="0">
                <a:latin typeface="Arial" panose="020B0604020202020204" pitchFamily="34" charset="0"/>
                <a:cs typeface="Arial" panose="020B0604020202020204" pitchFamily="34" charset="0"/>
              </a:rPr>
              <a:t>://</a:t>
            </a:r>
            <a:r>
              <a:rPr lang="en-US" b="0" baseline="0" smtClean="0">
                <a:latin typeface="Arial" panose="020B0604020202020204" pitchFamily="34" charset="0"/>
                <a:cs typeface="Arial" panose="020B0604020202020204" pitchFamily="34" charset="0"/>
              </a:rPr>
              <a:t>blogs.technet.microsoft.com/albertwo/2017/05/09/building-an-ansible-controller-in-docker-for-windows-to-managing-azure-deployments</a:t>
            </a:r>
            <a:r>
              <a:rPr lang="en-US" b="0" baseline="0" smtClean="0">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These are the</a:t>
            </a:r>
            <a:r>
              <a:rPr lang="en-US" baseline="0" dirty="0" smtClean="0">
                <a:latin typeface="Arial" panose="020B0604020202020204" pitchFamily="34" charset="0"/>
                <a:cs typeface="Arial" panose="020B0604020202020204" pitchFamily="34" charset="0"/>
              </a:rPr>
              <a:t> basic requirements to run Ansible.</a:t>
            </a:r>
          </a:p>
          <a:p>
            <a:r>
              <a:rPr lang="en-US" baseline="0" dirty="0" smtClean="0">
                <a:latin typeface="Arial" panose="020B0604020202020204" pitchFamily="34" charset="0"/>
                <a:cs typeface="Arial" panose="020B0604020202020204" pitchFamily="34" charset="0"/>
              </a:rPr>
              <a:t>This presentation will discuss Ansible 2.0+</a:t>
            </a:r>
          </a:p>
          <a:p>
            <a:endParaRPr lang="en-US" b="1" baseline="0"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FE8CD8-30CE-471B-85C3-B3C86B05D136}" type="slidenum">
              <a:rPr lang="en-US" smtClean="0"/>
              <a:t>2</a:t>
            </a:fld>
            <a:endParaRPr lang="en-US"/>
          </a:p>
        </p:txBody>
      </p:sp>
    </p:spTree>
    <p:extLst>
      <p:ext uri="{BB962C8B-B14F-4D97-AF65-F5344CB8AC3E}">
        <p14:creationId xmlns:p14="http://schemas.microsoft.com/office/powerpoint/2010/main" val="419978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PowerShell is “THE” scripting language</a:t>
            </a:r>
            <a:r>
              <a:rPr lang="en-US" baseline="0" dirty="0" smtClean="0"/>
              <a:t> for Windows.</a:t>
            </a:r>
          </a:p>
          <a:p>
            <a:r>
              <a:rPr lang="en-US" baseline="0" dirty="0" smtClean="0"/>
              <a:t>(at least if you ask Microsoft about it)</a:t>
            </a:r>
          </a:p>
          <a:p>
            <a:endParaRPr lang="en-US" baseline="0" dirty="0" smtClean="0"/>
          </a:p>
          <a:p>
            <a:r>
              <a:rPr lang="en-US" baseline="0" dirty="0" smtClean="0"/>
              <a:t>Microsoft is highly committed to PowerShell so that every product it releases (Server products) will have built-in support for PowerShell, meaning there </a:t>
            </a:r>
          </a:p>
          <a:p>
            <a:r>
              <a:rPr lang="en-US" baseline="0" dirty="0" smtClean="0"/>
              <a:t>will be a new set of PowerShell commands available after installing the product to manage it.</a:t>
            </a:r>
          </a:p>
          <a:p>
            <a:endParaRPr lang="en-US" baseline="0" dirty="0" smtClean="0"/>
          </a:p>
          <a:p>
            <a:r>
              <a:rPr lang="en-US" baseline="0" dirty="0" smtClean="0"/>
              <a:t>In the last 2 years, Microsoft has ported ‘Windows PowerShell’ to ‘PowerShell’  (note the missing ‘Windows’ at the start).</a:t>
            </a:r>
          </a:p>
          <a:p>
            <a:r>
              <a:rPr lang="en-US" baseline="0" dirty="0" smtClean="0"/>
              <a:t>Also referred to as PowerShell Core, as its based on .NET Core</a:t>
            </a:r>
          </a:p>
          <a:p>
            <a:r>
              <a:rPr lang="en-US" baseline="0" dirty="0" smtClean="0"/>
              <a:t>PowerShell is an open-source project on GitHub that is cross-platform (runs on Linux distributions and MacOS) and allows most of the ‘Windows PowerShell’ scripts</a:t>
            </a:r>
            <a:br>
              <a:rPr lang="en-US" baseline="0" dirty="0" smtClean="0"/>
            </a:br>
            <a:r>
              <a:rPr lang="en-US" baseline="0" dirty="0" smtClean="0"/>
              <a:t>to also run on non-MS operating systems with minimum if any changes.</a:t>
            </a:r>
          </a:p>
          <a:p>
            <a:endParaRPr lang="en-US" baseline="0" dirty="0" smtClean="0"/>
          </a:p>
          <a:p>
            <a:r>
              <a:rPr lang="en-US" baseline="0" dirty="0" smtClean="0"/>
              <a:t>Microsoft is considering ‘Windows PowerShell’ to be feature-complete which means no further development is done on it except security issues.</a:t>
            </a:r>
          </a:p>
          <a:p>
            <a:r>
              <a:rPr lang="en-US" baseline="0" dirty="0" smtClean="0"/>
              <a:t>Most of the work is now being diverted into creating ‘PowerShell’ – a scripting language for most operating systems in the market.</a:t>
            </a:r>
          </a:p>
          <a:p>
            <a:r>
              <a:rPr lang="en-US" baseline="0" dirty="0" smtClean="0"/>
              <a:t>Because It relies on .NET Core that is the open-source, cross platform framework, it means PowerShell (referred to sometimes as PowerShell Core) will be available</a:t>
            </a:r>
            <a:br>
              <a:rPr lang="en-US" baseline="0" dirty="0" smtClean="0"/>
            </a:br>
            <a:r>
              <a:rPr lang="en-US" baseline="0" dirty="0" smtClean="0"/>
              <a:t>to all Linux distributions and MacOS.</a:t>
            </a:r>
          </a:p>
          <a:p>
            <a:endParaRPr lang="en-US" baseline="0" dirty="0" smtClean="0"/>
          </a:p>
        </p:txBody>
      </p:sp>
      <p:sp>
        <p:nvSpPr>
          <p:cNvPr id="4" name="Slide Number Placeholder 3"/>
          <p:cNvSpPr>
            <a:spLocks noGrp="1"/>
          </p:cNvSpPr>
          <p:nvPr>
            <p:ph type="sldNum" sz="quarter" idx="10"/>
          </p:nvPr>
        </p:nvSpPr>
        <p:spPr/>
        <p:txBody>
          <a:bodyPr/>
          <a:lstStyle/>
          <a:p>
            <a:fld id="{3DFE8CD8-30CE-471B-85C3-B3C86B05D136}" type="slidenum">
              <a:rPr lang="en-US" smtClean="0"/>
              <a:t>3</a:t>
            </a:fld>
            <a:endParaRPr lang="en-US"/>
          </a:p>
        </p:txBody>
      </p:sp>
    </p:spTree>
    <p:extLst>
      <p:ext uri="{BB962C8B-B14F-4D97-AF65-F5344CB8AC3E}">
        <p14:creationId xmlns:p14="http://schemas.microsoft.com/office/powerpoint/2010/main" val="342626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latin typeface="Arial" panose="020B0604020202020204" pitchFamily="34" charset="0"/>
                <a:cs typeface="Arial" panose="020B0604020202020204" pitchFamily="34" charset="0"/>
              </a:rPr>
              <a:t>Instructor: </a:t>
            </a:r>
            <a:r>
              <a:rPr lang="en-US" dirty="0" smtClean="0">
                <a:latin typeface="Arial" panose="020B0604020202020204" pitchFamily="34" charset="0"/>
                <a:cs typeface="Arial" panose="020B0604020202020204" pitchFamily="34" charset="0"/>
              </a:rPr>
              <a:t>Run the 2 </a:t>
            </a:r>
            <a:r>
              <a:rPr lang="en-US" dirty="0" err="1" smtClean="0">
                <a:latin typeface="Arial" panose="020B0604020202020204" pitchFamily="34" charset="0"/>
                <a:cs typeface="Arial" panose="020B0604020202020204" pitchFamily="34" charset="0"/>
              </a:rPr>
              <a:t>powershell</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exmaples</a:t>
            </a:r>
            <a:r>
              <a:rPr lang="en-US" baseline="0" dirty="0" smtClean="0">
                <a:latin typeface="Arial" panose="020B0604020202020204" pitchFamily="34" charset="0"/>
                <a:cs typeface="Arial" panose="020B0604020202020204" pitchFamily="34" charset="0"/>
              </a:rPr>
              <a:t> to see results</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List of common basic</a:t>
            </a:r>
            <a:r>
              <a:rPr lang="en-US" baseline="0" dirty="0" smtClean="0">
                <a:latin typeface="Arial" panose="020B0604020202020204" pitchFamily="34" charset="0"/>
                <a:cs typeface="Arial" panose="020B0604020202020204" pitchFamily="34" charset="0"/>
              </a:rPr>
              <a:t> PowerShell commands</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https://blogs.technet.microsoft.com/heyscriptingguy/2015/06/11/table-of-basic-powershell-commands/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Pipeline</a:t>
            </a:r>
            <a:r>
              <a:rPr lang="en-US" baseline="0" dirty="0" smtClean="0">
                <a:latin typeface="Arial" panose="020B0604020202020204" pitchFamily="34" charset="0"/>
                <a:cs typeface="Arial" panose="020B0604020202020204" pitchFamily="34" charset="0"/>
              </a:rPr>
              <a:t> – In PowerShell, everything is an object. A pipeline is the results of executing a command and then passing its results to the next command.</a:t>
            </a:r>
          </a:p>
          <a:p>
            <a:r>
              <a:rPr lang="en-US" baseline="0" dirty="0" smtClean="0">
                <a:latin typeface="Arial" panose="020B0604020202020204" pitchFamily="34" charset="0"/>
                <a:cs typeface="Arial" panose="020B0604020202020204" pitchFamily="34" charset="0"/>
              </a:rPr>
              <a:t>In the example, the command ‘Get-Service’ accepts a parameter, in this case the name of the service.</a:t>
            </a:r>
          </a:p>
          <a:p>
            <a:r>
              <a:rPr lang="en-US" baseline="0" dirty="0" smtClean="0">
                <a:latin typeface="Arial" panose="020B0604020202020204" pitchFamily="34" charset="0"/>
                <a:cs typeface="Arial" panose="020B0604020202020204" pitchFamily="34" charset="0"/>
              </a:rPr>
              <a:t>Once that command is executed the result is an object that represents the process with all of its associated properties and methods,</a:t>
            </a:r>
            <a:br>
              <a:rPr lang="en-US" baseline="0" dirty="0" smtClean="0">
                <a:latin typeface="Arial" panose="020B0604020202020204" pitchFamily="34" charset="0"/>
                <a:cs typeface="Arial" panose="020B0604020202020204" pitchFamily="34" charset="0"/>
              </a:rPr>
            </a:br>
            <a:r>
              <a:rPr lang="en-US" baseline="0" dirty="0" smtClean="0">
                <a:latin typeface="Arial" panose="020B0604020202020204" pitchFamily="34" charset="0"/>
                <a:cs typeface="Arial" panose="020B0604020202020204" pitchFamily="34" charset="0"/>
              </a:rPr>
              <a:t>which is then moved to the next step in the pipeline and that’s the ‘Restart-Service’.</a:t>
            </a:r>
          </a:p>
          <a:p>
            <a:r>
              <a:rPr lang="en-US" baseline="0" dirty="0" smtClean="0">
                <a:latin typeface="Arial" panose="020B0604020202020204" pitchFamily="34" charset="0"/>
                <a:cs typeface="Arial" panose="020B0604020202020204" pitchFamily="34" charset="0"/>
              </a:rPr>
              <a:t>The end results is that a service called spool is restarted.</a:t>
            </a:r>
          </a:p>
          <a:p>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The second example is bit more sophisticated, its gets a list of all the </a:t>
            </a:r>
            <a:r>
              <a:rPr lang="en-US" baseline="0" dirty="0" err="1" smtClean="0">
                <a:latin typeface="Arial" panose="020B0604020202020204" pitchFamily="34" charset="0"/>
                <a:cs typeface="Arial" panose="020B0604020202020204" pitchFamily="34" charset="0"/>
              </a:rPr>
              <a:t>exsiting</a:t>
            </a:r>
            <a:r>
              <a:rPr lang="en-US" baseline="0" dirty="0" smtClean="0">
                <a:latin typeface="Arial" panose="020B0604020202020204" pitchFamily="34" charset="0"/>
                <a:cs typeface="Arial" panose="020B0604020202020204" pitchFamily="34" charset="0"/>
              </a:rPr>
              <a:t> services and then filters it to show only the services that their status is not </a:t>
            </a:r>
          </a:p>
          <a:p>
            <a:r>
              <a:rPr lang="en-US" baseline="0" dirty="0" smtClean="0">
                <a:latin typeface="Arial" panose="020B0604020202020204" pitchFamily="34" charset="0"/>
                <a:cs typeface="Arial" panose="020B0604020202020204" pitchFamily="34" charset="0"/>
              </a:rPr>
              <a:t>‘running’</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DFE8CD8-30CE-471B-85C3-B3C86B05D136}" type="slidenum">
              <a:rPr lang="en-US" smtClean="0"/>
              <a:t>4</a:t>
            </a:fld>
            <a:endParaRPr lang="en-US"/>
          </a:p>
        </p:txBody>
      </p:sp>
    </p:spTree>
    <p:extLst>
      <p:ext uri="{BB962C8B-B14F-4D97-AF65-F5344CB8AC3E}">
        <p14:creationId xmlns:p14="http://schemas.microsoft.com/office/powerpoint/2010/main" val="368256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Active Directory</a:t>
            </a:r>
            <a:r>
              <a:rPr lang="en-US" baseline="0" dirty="0" smtClean="0"/>
              <a:t> Services is Microsoft implementation of User and Computer identity security management.</a:t>
            </a:r>
          </a:p>
          <a:p>
            <a:r>
              <a:rPr lang="en-US" baseline="0" dirty="0" smtClean="0"/>
              <a:t>It’s a central location holding all the users and computers login information (including passwords) and authenticates them upon login.</a:t>
            </a:r>
          </a:p>
          <a:p>
            <a:endParaRPr lang="en-US" baseline="0" dirty="0" smtClean="0"/>
          </a:p>
          <a:p>
            <a:r>
              <a:rPr lang="en-US" baseline="0" dirty="0" smtClean="0"/>
              <a:t>There will be at least one Domain in each ADS setup. All users will be part of the domain, when accessing resources located in the domain, it will force authentication to gain access to the resources.</a:t>
            </a:r>
            <a:endParaRPr lang="en-US" dirty="0"/>
          </a:p>
        </p:txBody>
      </p:sp>
      <p:sp>
        <p:nvSpPr>
          <p:cNvPr id="4" name="Slide Number Placeholder 3"/>
          <p:cNvSpPr>
            <a:spLocks noGrp="1"/>
          </p:cNvSpPr>
          <p:nvPr>
            <p:ph type="sldNum" sz="quarter" idx="10"/>
          </p:nvPr>
        </p:nvSpPr>
        <p:spPr/>
        <p:txBody>
          <a:bodyPr/>
          <a:lstStyle/>
          <a:p>
            <a:fld id="{3DFE8CD8-30CE-471B-85C3-B3C86B05D136}" type="slidenum">
              <a:rPr lang="en-US" smtClean="0"/>
              <a:t>5</a:t>
            </a:fld>
            <a:endParaRPr lang="en-US"/>
          </a:p>
        </p:txBody>
      </p:sp>
    </p:spTree>
    <p:extLst>
      <p:ext uri="{BB962C8B-B14F-4D97-AF65-F5344CB8AC3E}">
        <p14:creationId xmlns:p14="http://schemas.microsoft.com/office/powerpoint/2010/main" val="126691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Ansible</a:t>
            </a:r>
            <a:r>
              <a:rPr lang="en-US" baseline="0" dirty="0" smtClean="0"/>
              <a:t> connects to Linux via SSH.</a:t>
            </a:r>
          </a:p>
          <a:p>
            <a:r>
              <a:rPr lang="en-US" baseline="0" dirty="0" smtClean="0"/>
              <a:t>Since there's no built-in support for SSH in Windows yet, Ansible uses a python library pywinrm to communicate with WinRM</a:t>
            </a:r>
          </a:p>
          <a:p>
            <a:endParaRPr lang="en-US" baseline="0" dirty="0" smtClean="0"/>
          </a:p>
          <a:p>
            <a:r>
              <a:rPr lang="en-US" baseline="0" dirty="0" smtClean="0"/>
              <a:t>More information about how to setup Ansible with pywinrm to talk to Windows can be found here:</a:t>
            </a:r>
          </a:p>
          <a:p>
            <a:r>
              <a:rPr lang="en-US" baseline="0" dirty="0" smtClean="0"/>
              <a:t>https://digitalist.global/talks/winrmansible/</a:t>
            </a:r>
          </a:p>
          <a:p>
            <a:endParaRPr lang="en-US" dirty="0" smtClean="0"/>
          </a:p>
          <a:p>
            <a:r>
              <a:rPr lang="en-US" dirty="0" smtClean="0"/>
              <a:t>Microsoft</a:t>
            </a:r>
            <a:r>
              <a:rPr lang="en-US" baseline="0" dirty="0" smtClean="0"/>
              <a:t> is adopting OpenSSH and will support it in the next OS version.</a:t>
            </a:r>
          </a:p>
          <a:p>
            <a:r>
              <a:rPr lang="en-US" baseline="0" dirty="0" smtClean="0"/>
              <a:t>It is working into incorporating OpenSSH as another method of communication so that Linux based system can talk to Windows natively.</a:t>
            </a:r>
            <a:endParaRPr lang="en-US" dirty="0"/>
          </a:p>
        </p:txBody>
      </p:sp>
      <p:sp>
        <p:nvSpPr>
          <p:cNvPr id="4" name="Slide Number Placeholder 3"/>
          <p:cNvSpPr>
            <a:spLocks noGrp="1"/>
          </p:cNvSpPr>
          <p:nvPr>
            <p:ph type="sldNum" sz="quarter" idx="10"/>
          </p:nvPr>
        </p:nvSpPr>
        <p:spPr/>
        <p:txBody>
          <a:bodyPr/>
          <a:lstStyle/>
          <a:p>
            <a:fld id="{3DFE8CD8-30CE-471B-85C3-B3C86B05D136}" type="slidenum">
              <a:rPr lang="en-US" smtClean="0"/>
              <a:t>6</a:t>
            </a:fld>
            <a:endParaRPr lang="en-US"/>
          </a:p>
        </p:txBody>
      </p:sp>
    </p:spTree>
    <p:extLst>
      <p:ext uri="{BB962C8B-B14F-4D97-AF65-F5344CB8AC3E}">
        <p14:creationId xmlns:p14="http://schemas.microsoft.com/office/powerpoint/2010/main" val="1999518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WinRM is installed by default on all Windows OS</a:t>
            </a:r>
            <a:r>
              <a:rPr lang="en-US" baseline="0" dirty="0" smtClean="0"/>
              <a:t> but isn’t enabled.</a:t>
            </a:r>
          </a:p>
          <a:p>
            <a:r>
              <a:rPr lang="en-US" baseline="0" dirty="0" smtClean="0"/>
              <a:t>Enabling requires running a PowerShell command in admin mode</a:t>
            </a:r>
          </a:p>
          <a:p>
            <a:r>
              <a:rPr lang="en-US" baseline="0" dirty="0" smtClean="0"/>
              <a:t>This in turn creates a http/s listener.</a:t>
            </a:r>
          </a:p>
          <a:p>
            <a:endParaRPr lang="en-US" baseline="0" dirty="0" smtClean="0"/>
          </a:p>
        </p:txBody>
      </p:sp>
      <p:sp>
        <p:nvSpPr>
          <p:cNvPr id="4" name="Slide Number Placeholder 3"/>
          <p:cNvSpPr>
            <a:spLocks noGrp="1"/>
          </p:cNvSpPr>
          <p:nvPr>
            <p:ph type="sldNum" sz="quarter" idx="10"/>
          </p:nvPr>
        </p:nvSpPr>
        <p:spPr/>
        <p:txBody>
          <a:bodyPr/>
          <a:lstStyle/>
          <a:p>
            <a:fld id="{3DFE8CD8-30CE-471B-85C3-B3C86B05D136}" type="slidenum">
              <a:rPr lang="en-US" smtClean="0"/>
              <a:t>7</a:t>
            </a:fld>
            <a:endParaRPr lang="en-US"/>
          </a:p>
        </p:txBody>
      </p:sp>
    </p:spTree>
    <p:extLst>
      <p:ext uri="{BB962C8B-B14F-4D97-AF65-F5344CB8AC3E}">
        <p14:creationId xmlns:p14="http://schemas.microsoft.com/office/powerpoint/2010/main" val="126899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FE8CD8-30CE-471B-85C3-B3C86B05D136}" type="slidenum">
              <a:rPr lang="en-US" smtClean="0"/>
              <a:t>9</a:t>
            </a:fld>
            <a:endParaRPr lang="en-US"/>
          </a:p>
        </p:txBody>
      </p:sp>
    </p:spTree>
    <p:extLst>
      <p:ext uri="{BB962C8B-B14F-4D97-AF65-F5344CB8AC3E}">
        <p14:creationId xmlns:p14="http://schemas.microsoft.com/office/powerpoint/2010/main" val="1957905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taken</a:t>
            </a:r>
            <a:r>
              <a:rPr lang="en-US" baseline="0" dirty="0" smtClean="0"/>
              <a:t> from the Ansible modules site.</a:t>
            </a:r>
          </a:p>
          <a:p>
            <a:endParaRPr lang="en-US" baseline="0" dirty="0" smtClean="0"/>
          </a:p>
          <a:p>
            <a:r>
              <a:rPr lang="en-US" baseline="0" dirty="0" smtClean="0"/>
              <a:t>It creates a share called ‘company’ that is mapped to a local drive path of ‘C:\Shares\company’</a:t>
            </a:r>
          </a:p>
          <a:p>
            <a:r>
              <a:rPr lang="en-US" baseline="0" dirty="0" smtClean="0"/>
              <a:t>and sets its permissions to specific groups</a:t>
            </a:r>
            <a:endParaRPr lang="en-US" dirty="0"/>
          </a:p>
        </p:txBody>
      </p:sp>
      <p:sp>
        <p:nvSpPr>
          <p:cNvPr id="4" name="Slide Number Placeholder 3"/>
          <p:cNvSpPr>
            <a:spLocks noGrp="1"/>
          </p:cNvSpPr>
          <p:nvPr>
            <p:ph type="sldNum" sz="quarter" idx="10"/>
          </p:nvPr>
        </p:nvSpPr>
        <p:spPr/>
        <p:txBody>
          <a:bodyPr/>
          <a:lstStyle/>
          <a:p>
            <a:fld id="{3DFE8CD8-30CE-471B-85C3-B3C86B05D136}" type="slidenum">
              <a:rPr lang="en-US" smtClean="0"/>
              <a:t>10</a:t>
            </a:fld>
            <a:endParaRPr lang="en-US"/>
          </a:p>
        </p:txBody>
      </p:sp>
    </p:spTree>
    <p:extLst>
      <p:ext uri="{BB962C8B-B14F-4D97-AF65-F5344CB8AC3E}">
        <p14:creationId xmlns:p14="http://schemas.microsoft.com/office/powerpoint/2010/main" val="301264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65986E-CCC6-4DE9-BF21-A0768A0D2EF0}"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276500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5986E-CCC6-4DE9-BF21-A0768A0D2EF0}"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87608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5986E-CCC6-4DE9-BF21-A0768A0D2EF0}"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276621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5986E-CCC6-4DE9-BF21-A0768A0D2EF0}"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280295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65986E-CCC6-4DE9-BF21-A0768A0D2EF0}"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102223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65986E-CCC6-4DE9-BF21-A0768A0D2EF0}"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77349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65986E-CCC6-4DE9-BF21-A0768A0D2EF0}"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22951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65986E-CCC6-4DE9-BF21-A0768A0D2EF0}"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292149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5986E-CCC6-4DE9-BF21-A0768A0D2EF0}"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1994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65986E-CCC6-4DE9-BF21-A0768A0D2EF0}"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89782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65986E-CCC6-4DE9-BF21-A0768A0D2EF0}"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32CF7-6693-4550-B562-567467FCE867}" type="slidenum">
              <a:rPr lang="en-US" smtClean="0"/>
              <a:t>‹#›</a:t>
            </a:fld>
            <a:endParaRPr lang="en-US"/>
          </a:p>
        </p:txBody>
      </p:sp>
    </p:spTree>
    <p:extLst>
      <p:ext uri="{BB962C8B-B14F-4D97-AF65-F5344CB8AC3E}">
        <p14:creationId xmlns:p14="http://schemas.microsoft.com/office/powerpoint/2010/main" val="252539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5986E-CCC6-4DE9-BF21-A0768A0D2EF0}"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32CF7-6693-4550-B562-567467FCE867}" type="slidenum">
              <a:rPr lang="en-US" smtClean="0"/>
              <a:t>‹#›</a:t>
            </a:fld>
            <a:endParaRPr lang="en-US"/>
          </a:p>
        </p:txBody>
      </p:sp>
    </p:spTree>
    <p:extLst>
      <p:ext uri="{BB962C8B-B14F-4D97-AF65-F5344CB8AC3E}">
        <p14:creationId xmlns:p14="http://schemas.microsoft.com/office/powerpoint/2010/main" val="201341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hyperlink" Target="http://docs.ansible.com/ansible/latest/user_guide/windows.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docs.ansible.com/ansible/latest/modules/list_of_windows_module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normAutofit/>
          </a:bodyPr>
          <a:lstStyle/>
          <a:p>
            <a:pPr marL="342900" indent="-342900">
              <a:buFont typeface="Arial" panose="020B0604020202020204" pitchFamily="34" charset="0"/>
              <a:buChar char="•"/>
            </a:pPr>
            <a:endParaRPr lang="en-US" dirty="0" smtClean="0">
              <a:solidFill>
                <a:schemeClr val="tx1"/>
              </a:solidFill>
              <a:latin typeface="Arial" panose="020B0604020202020204" pitchFamily="34" charset="0"/>
              <a:cs typeface="Arial" panose="020B0604020202020204" pitchFamily="34" charset="0"/>
            </a:endParaRPr>
          </a:p>
          <a:p>
            <a:pPr algn="ctr"/>
            <a:r>
              <a:rPr lang="en-US" sz="4800" dirty="0" smtClean="0">
                <a:solidFill>
                  <a:schemeClr val="tx1"/>
                </a:solidFill>
                <a:latin typeface="Arial" panose="020B0604020202020204" pitchFamily="34" charset="0"/>
                <a:cs typeface="Arial" panose="020B0604020202020204" pitchFamily="34" charset="0"/>
              </a:rPr>
              <a:t>Ansible on Windows</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525" y="3645334"/>
            <a:ext cx="1438102" cy="143810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0936" y="3645334"/>
            <a:ext cx="1438102" cy="1438102"/>
          </a:xfrm>
          <a:prstGeom prst="rect">
            <a:avLst/>
          </a:prstGeom>
        </p:spPr>
      </p:pic>
    </p:spTree>
    <p:extLst>
      <p:ext uri="{BB962C8B-B14F-4D97-AF65-F5344CB8AC3E}">
        <p14:creationId xmlns:p14="http://schemas.microsoft.com/office/powerpoint/2010/main" val="1323592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lstStyle/>
          <a:p>
            <a:r>
              <a:rPr lang="en-US" sz="3200" dirty="0" err="1" smtClean="0">
                <a:solidFill>
                  <a:schemeClr val="tx1"/>
                </a:solidFill>
                <a:latin typeface="Arial" panose="020B0604020202020204" pitchFamily="34" charset="0"/>
                <a:cs typeface="Arial" panose="020B0604020202020204" pitchFamily="34" charset="0"/>
              </a:rPr>
              <a:t>win_share</a:t>
            </a:r>
            <a:endParaRPr lang="en-US" sz="3200"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pic>
        <p:nvPicPr>
          <p:cNvPr id="6" name="Picture 5"/>
          <p:cNvPicPr>
            <a:picLocks noChangeAspect="1"/>
          </p:cNvPicPr>
          <p:nvPr/>
        </p:nvPicPr>
        <p:blipFill>
          <a:blip r:embed="rId5"/>
          <a:stretch>
            <a:fillRect/>
          </a:stretch>
        </p:blipFill>
        <p:spPr>
          <a:xfrm>
            <a:off x="675439" y="2817896"/>
            <a:ext cx="6411161" cy="2836946"/>
          </a:xfrm>
          <a:prstGeom prst="rect">
            <a:avLst/>
          </a:prstGeom>
        </p:spPr>
      </p:pic>
    </p:spTree>
    <p:extLst>
      <p:ext uri="{BB962C8B-B14F-4D97-AF65-F5344CB8AC3E}">
        <p14:creationId xmlns:p14="http://schemas.microsoft.com/office/powerpoint/2010/main" val="39409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lstStyle/>
          <a:p>
            <a:r>
              <a:rPr lang="en-US" sz="3200" dirty="0" err="1" smtClean="0">
                <a:solidFill>
                  <a:schemeClr val="tx1"/>
                </a:solidFill>
                <a:latin typeface="Arial" panose="020B0604020202020204" pitchFamily="34" charset="0"/>
                <a:cs typeface="Arial" panose="020B0604020202020204" pitchFamily="34" charset="0"/>
              </a:rPr>
              <a:t>win_user</a:t>
            </a:r>
            <a:endParaRPr lang="en-US" sz="3200"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850" y="2541648"/>
            <a:ext cx="5404529" cy="3736323"/>
          </a:xfrm>
          <a:prstGeom prst="rect">
            <a:avLst/>
          </a:prstGeom>
        </p:spPr>
      </p:pic>
    </p:spTree>
    <p:extLst>
      <p:ext uri="{BB962C8B-B14F-4D97-AF65-F5344CB8AC3E}">
        <p14:creationId xmlns:p14="http://schemas.microsoft.com/office/powerpoint/2010/main" val="393885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lstStyle/>
          <a:p>
            <a:r>
              <a:rPr lang="en-US" sz="3200" dirty="0" smtClean="0">
                <a:solidFill>
                  <a:schemeClr val="tx1"/>
                </a:solidFill>
                <a:latin typeface="Arial" panose="020B0604020202020204" pitchFamily="34" charset="0"/>
                <a:cs typeface="Arial" panose="020B0604020202020204" pitchFamily="34" charset="0"/>
              </a:rPr>
              <a:t>Additional Information</a:t>
            </a:r>
          </a:p>
          <a:p>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Windows User Guide for Ansible</a:t>
            </a:r>
          </a:p>
          <a:p>
            <a:r>
              <a:rPr lang="en-US" sz="2000" dirty="0" smtClean="0">
                <a:solidFill>
                  <a:schemeClr val="tx1"/>
                </a:solidFill>
                <a:latin typeface="Arial" panose="020B0604020202020204" pitchFamily="34" charset="0"/>
                <a:cs typeface="Arial" panose="020B0604020202020204" pitchFamily="34" charset="0"/>
                <a:hlinkClick r:id="rId3"/>
              </a:rPr>
              <a:t>http://docs.ansible.com/ansible/latest/user_guide/windows.html</a:t>
            </a:r>
            <a:endParaRPr lang="en-US" sz="2000"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Windows Modules available</a:t>
            </a:r>
          </a:p>
          <a:p>
            <a:r>
              <a:rPr lang="en-US" sz="2000" dirty="0" smtClean="0">
                <a:solidFill>
                  <a:schemeClr val="tx1"/>
                </a:solidFill>
                <a:latin typeface="Arial" panose="020B0604020202020204" pitchFamily="34" charset="0"/>
                <a:cs typeface="Arial" panose="020B0604020202020204" pitchFamily="34" charset="0"/>
                <a:hlinkClick r:id="rId4"/>
              </a:rPr>
              <a:t>http://docs.ansible.com/ansible/latest/modules/list_of_windows_modules.html</a:t>
            </a:r>
            <a:endParaRPr lang="en-US" sz="2000"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endParaRPr>
          </a:p>
          <a:p>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spTree>
    <p:extLst>
      <p:ext uri="{BB962C8B-B14F-4D97-AF65-F5344CB8AC3E}">
        <p14:creationId xmlns:p14="http://schemas.microsoft.com/office/powerpoint/2010/main" val="227051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normAutofit lnSpcReduction="10000"/>
          </a:bodyPr>
          <a:lstStyle/>
          <a:p>
            <a:r>
              <a:rPr lang="en-US" sz="3200" dirty="0" smtClean="0">
                <a:solidFill>
                  <a:schemeClr val="tx1"/>
                </a:solidFill>
                <a:latin typeface="Arial" panose="020B0604020202020204" pitchFamily="34" charset="0"/>
                <a:cs typeface="Arial" panose="020B0604020202020204" pitchFamily="34" charset="0"/>
              </a:rPr>
              <a:t>Requirements</a:t>
            </a:r>
          </a:p>
          <a:p>
            <a:endParaRPr lang="en-US" dirty="0" smtClean="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PowerShell version 3.0</a:t>
            </a:r>
          </a:p>
          <a:p>
            <a:pPr marL="800100" lvl="1"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Windows 7 and Windows Server 2008/R2</a:t>
            </a:r>
          </a:p>
          <a:p>
            <a:pPr marL="800100" lvl="1"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Windows XP and Windows Server 2012/R2 come with PS 4.0</a:t>
            </a:r>
          </a:p>
          <a:p>
            <a:pPr marL="800100" lvl="1"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Preferably update to latest Windows Management Framework 5.1 (includes PowerShell 5.1).</a:t>
            </a:r>
          </a:p>
          <a:p>
            <a:pPr marL="800100" lvl="1"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Verify version by $</a:t>
            </a:r>
            <a:r>
              <a:rPr lang="en-US" dirty="0" err="1" smtClean="0">
                <a:solidFill>
                  <a:schemeClr val="tx1"/>
                </a:solidFill>
                <a:latin typeface="Arial" panose="020B0604020202020204" pitchFamily="34" charset="0"/>
                <a:cs typeface="Arial" panose="020B0604020202020204" pitchFamily="34" charset="0"/>
              </a:rPr>
              <a:t>PSVersionTable</a:t>
            </a:r>
            <a:endParaRPr lang="en-US" dirty="0" smtClean="0">
              <a:solidFill>
                <a:schemeClr val="tx1"/>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dirty="0" smtClean="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err="1" smtClean="0">
                <a:solidFill>
                  <a:schemeClr val="tx1"/>
                </a:solidFill>
                <a:latin typeface="Arial" panose="020B0604020202020204" pitchFamily="34" charset="0"/>
                <a:cs typeface="Arial" panose="020B0604020202020204" pitchFamily="34" charset="0"/>
              </a:rPr>
              <a:t>.Net</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Framwork</a:t>
            </a:r>
            <a:r>
              <a:rPr lang="en-US" dirty="0" smtClean="0">
                <a:solidFill>
                  <a:schemeClr val="tx1"/>
                </a:solidFill>
                <a:latin typeface="Arial" panose="020B0604020202020204" pitchFamily="34" charset="0"/>
                <a:cs typeface="Arial" panose="020B0604020202020204" pitchFamily="34" charset="0"/>
              </a:rPr>
              <a:t> 4.0</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Ansible Controller still requires Linux OS</a:t>
            </a:r>
          </a:p>
          <a:p>
            <a:pPr marL="342900" indent="-342900">
              <a:buFont typeface="Arial" panose="020B0604020202020204" pitchFamily="34" charset="0"/>
              <a:buChar char="•"/>
            </a:pPr>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spTree>
    <p:extLst>
      <p:ext uri="{BB962C8B-B14F-4D97-AF65-F5344CB8AC3E}">
        <p14:creationId xmlns:p14="http://schemas.microsoft.com/office/powerpoint/2010/main" val="1983755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Windows PowerShell</a:t>
            </a:r>
          </a:p>
          <a:p>
            <a:pPr marL="342900" indent="-342900">
              <a:buFont typeface="Arial" panose="020B0604020202020204" pitchFamily="34" charset="0"/>
              <a:buChar char="•"/>
            </a:pPr>
            <a:endParaRPr lang="en-US" dirty="0" smtClean="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Windows PowerShell is “THE” scripting language for Windows.</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It has been developed, maintained and grown for over 10 years.</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Every server MS product and OS will have built-in support for PowerShell.</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It is based as a layer on top of c#, without the complexity of the language.</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Latest version is Windows PowerShell 5.1 and is considered feature-complete.</a:t>
            </a: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spTree>
    <p:extLst>
      <p:ext uri="{BB962C8B-B14F-4D97-AF65-F5344CB8AC3E}">
        <p14:creationId xmlns:p14="http://schemas.microsoft.com/office/powerpoint/2010/main" val="1963036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Windows PowerShell</a:t>
            </a:r>
          </a:p>
          <a:p>
            <a:pPr marL="342900" indent="-342900">
              <a:buFont typeface="Arial" panose="020B0604020202020204" pitchFamily="34" charset="0"/>
              <a:buChar char="•"/>
            </a:pPr>
            <a:endParaRPr lang="en-US" dirty="0" smtClean="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Based on Verb-Noun commands (called cmdlets).</a:t>
            </a:r>
          </a:p>
          <a:p>
            <a:pPr marL="800100" lvl="1"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Get-Service, Get-Process, Copy-Item, Where-Object</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Introduces pipeline command concept.</a:t>
            </a:r>
          </a:p>
          <a:p>
            <a:pPr marL="800100" lvl="1"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Get-Service spooler | Restart-Service</a:t>
            </a:r>
          </a:p>
          <a:p>
            <a:pPr marL="800100" lvl="1"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Get-Service | Where-Object {$_.Status –ne ‘Running’}</a:t>
            </a: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spTree>
    <p:extLst>
      <p:ext uri="{BB962C8B-B14F-4D97-AF65-F5344CB8AC3E}">
        <p14:creationId xmlns:p14="http://schemas.microsoft.com/office/powerpoint/2010/main" val="174279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Windows Domain</a:t>
            </a:r>
          </a:p>
          <a:p>
            <a:pPr marL="342900" indent="-342900">
              <a:buFont typeface="Arial" panose="020B0604020202020204" pitchFamily="34" charset="0"/>
              <a:buChar char="•"/>
            </a:pPr>
            <a:endParaRPr lang="en-US" dirty="0" smtClean="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Ansible Controller is a Domain member</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The user you log in as, will be used to run Ansible on the host</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A Windows Domain is mapped to one Ansible Inventory</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Multiple Domains, require one Ansible Inventory per Domain.</a:t>
            </a: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spTree>
    <p:extLst>
      <p:ext uri="{BB962C8B-B14F-4D97-AF65-F5344CB8AC3E}">
        <p14:creationId xmlns:p14="http://schemas.microsoft.com/office/powerpoint/2010/main" val="1011409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lstStyle/>
          <a:p>
            <a:r>
              <a:rPr lang="en-US" sz="3200" dirty="0" smtClean="0">
                <a:solidFill>
                  <a:schemeClr val="tx1"/>
                </a:solidFill>
                <a:latin typeface="Arial" panose="020B0604020202020204" pitchFamily="34" charset="0"/>
                <a:cs typeface="Arial" panose="020B0604020202020204" pitchFamily="34" charset="0"/>
              </a:rPr>
              <a:t>Communication</a:t>
            </a:r>
          </a:p>
          <a:p>
            <a:endParaRPr lang="en-US" dirty="0" smtClean="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With Linux hosts, Ansible communicates via SSH. </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With Windows hosts, Ansible communicates via python library for WinRM.</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In next version of Windows, OpenSSH will be supported out of the box.</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PowerShell Remoting will allow communication with OpenSSH as well as WinRM.</a:t>
            </a:r>
          </a:p>
          <a:p>
            <a:endParaRPr lang="en-US" dirty="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spTree>
    <p:extLst>
      <p:ext uri="{BB962C8B-B14F-4D97-AF65-F5344CB8AC3E}">
        <p14:creationId xmlns:p14="http://schemas.microsoft.com/office/powerpoint/2010/main" val="111887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lstStyle/>
          <a:p>
            <a:r>
              <a:rPr lang="en-US" sz="3200" dirty="0" smtClean="0">
                <a:solidFill>
                  <a:schemeClr val="tx1"/>
                </a:solidFill>
                <a:latin typeface="Arial" panose="020B0604020202020204" pitchFamily="34" charset="0"/>
                <a:cs typeface="Arial" panose="020B0604020202020204" pitchFamily="34" charset="0"/>
              </a:rPr>
              <a:t>Windows Remoting Management (WinRM)</a:t>
            </a:r>
          </a:p>
          <a:p>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Communication Protocol that exists in all Windows OS</a:t>
            </a:r>
          </a:p>
          <a:p>
            <a:r>
              <a:rPr lang="en-US" dirty="0" smtClean="0">
                <a:solidFill>
                  <a:schemeClr val="tx1"/>
                </a:solidFill>
                <a:latin typeface="Arial" panose="020B0604020202020204" pitchFamily="34" charset="0"/>
                <a:cs typeface="Arial" panose="020B0604020202020204" pitchFamily="34" charset="0"/>
              </a:rPr>
              <a:t>Not enabled by default.</a:t>
            </a:r>
          </a:p>
          <a:p>
            <a:r>
              <a:rPr lang="en-US" dirty="0" smtClean="0">
                <a:solidFill>
                  <a:schemeClr val="tx1"/>
                </a:solidFill>
                <a:latin typeface="Arial" panose="020B0604020202020204" pitchFamily="34" charset="0"/>
                <a:cs typeface="Arial" panose="020B0604020202020204" pitchFamily="34" charset="0"/>
              </a:rPr>
              <a:t>To enable, run (in Admin mode):</a:t>
            </a:r>
          </a:p>
          <a:p>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Enable-</a:t>
            </a:r>
            <a:r>
              <a:rPr lang="en-US" dirty="0" err="1" smtClean="0">
                <a:solidFill>
                  <a:schemeClr val="tx1"/>
                </a:solidFill>
                <a:latin typeface="Arial" panose="020B0604020202020204" pitchFamily="34" charset="0"/>
                <a:cs typeface="Arial" panose="020B0604020202020204" pitchFamily="34" charset="0"/>
              </a:rPr>
              <a:t>PSRemoting</a:t>
            </a:r>
            <a:endParaRPr lang="en-US" dirty="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This creates a http/https listener on port 5985/5986</a:t>
            </a:r>
          </a:p>
          <a:p>
            <a:r>
              <a:rPr lang="en-US" dirty="0" smtClean="0">
                <a:solidFill>
                  <a:schemeClr val="tx1"/>
                </a:solidFill>
                <a:latin typeface="Arial" panose="020B0604020202020204" pitchFamily="34" charset="0"/>
                <a:cs typeface="Arial" panose="020B0604020202020204" pitchFamily="34" charset="0"/>
              </a:rPr>
              <a:t>Verify WinRM is listening by running:</a:t>
            </a:r>
          </a:p>
          <a:p>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winrm</a:t>
            </a:r>
            <a:r>
              <a:rPr lang="en-US" dirty="0">
                <a:solidFill>
                  <a:schemeClr val="tx1"/>
                </a:solidFill>
                <a:latin typeface="Arial" panose="020B0604020202020204" pitchFamily="34" charset="0"/>
                <a:cs typeface="Arial" panose="020B0604020202020204" pitchFamily="34" charset="0"/>
              </a:rPr>
              <a:t> enumerate </a:t>
            </a:r>
            <a:r>
              <a:rPr lang="en-US" dirty="0" err="1">
                <a:solidFill>
                  <a:schemeClr val="tx1"/>
                </a:solidFill>
                <a:latin typeface="Arial" panose="020B0604020202020204" pitchFamily="34" charset="0"/>
                <a:cs typeface="Arial" panose="020B0604020202020204" pitchFamily="34" charset="0"/>
              </a:rPr>
              <a:t>winrm</a:t>
            </a:r>
            <a:r>
              <a:rPr lang="en-US" dirty="0">
                <a:solidFill>
                  <a:schemeClr val="tx1"/>
                </a:solidFill>
                <a:latin typeface="Arial" panose="020B0604020202020204" pitchFamily="34" charset="0"/>
                <a:cs typeface="Arial" panose="020B0604020202020204" pitchFamily="34" charset="0"/>
              </a:rPr>
              <a:t>/</a:t>
            </a:r>
            <a:r>
              <a:rPr lang="en-US" dirty="0" err="1">
                <a:solidFill>
                  <a:schemeClr val="tx1"/>
                </a:solidFill>
                <a:latin typeface="Arial" panose="020B0604020202020204" pitchFamily="34" charset="0"/>
                <a:cs typeface="Arial" panose="020B0604020202020204" pitchFamily="34" charset="0"/>
              </a:rPr>
              <a:t>config</a:t>
            </a:r>
            <a:r>
              <a:rPr lang="en-US" dirty="0">
                <a:solidFill>
                  <a:schemeClr val="tx1"/>
                </a:solidFill>
                <a:latin typeface="Arial" panose="020B0604020202020204" pitchFamily="34" charset="0"/>
                <a:cs typeface="Arial" panose="020B0604020202020204" pitchFamily="34" charset="0"/>
              </a:rPr>
              <a:t>/listener</a:t>
            </a:r>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spTree>
    <p:extLst>
      <p:ext uri="{BB962C8B-B14F-4D97-AF65-F5344CB8AC3E}">
        <p14:creationId xmlns:p14="http://schemas.microsoft.com/office/powerpoint/2010/main" val="358185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lstStyle/>
          <a:p>
            <a:r>
              <a:rPr lang="en-US" sz="3200" dirty="0" smtClean="0">
                <a:solidFill>
                  <a:schemeClr val="tx1"/>
                </a:solidFill>
                <a:latin typeface="Arial" panose="020B0604020202020204" pitchFamily="34" charset="0"/>
                <a:cs typeface="Arial" panose="020B0604020202020204" pitchFamily="34" charset="0"/>
              </a:rPr>
              <a:t>Common Administration Actions</a:t>
            </a:r>
          </a:p>
          <a:p>
            <a:endParaRPr lang="en-US" dirty="0" smtClean="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Enable, Disable Windows Features</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Stop, Start, Manage Services</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Create, Manage local groups and users</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Copy Files</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Manage Registry</a:t>
            </a:r>
          </a:p>
          <a:p>
            <a:pPr marL="342900" indent="-342900">
              <a:buFont typeface="Arial" panose="020B0604020202020204" pitchFamily="34" charset="0"/>
              <a:buChar char="•"/>
            </a:pPr>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endParaRP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spTree>
    <p:extLst>
      <p:ext uri="{BB962C8B-B14F-4D97-AF65-F5344CB8AC3E}">
        <p14:creationId xmlns:p14="http://schemas.microsoft.com/office/powerpoint/2010/main" val="218817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5209"/>
            <a:ext cx="10515600" cy="873236"/>
          </a:xfrm>
        </p:spPr>
        <p:txBody>
          <a:bodyPr>
            <a:normAutofit/>
          </a:bodyPr>
          <a:lstStyle/>
          <a:p>
            <a:r>
              <a:rPr lang="en-US" sz="4800" dirty="0" smtClean="0">
                <a:latin typeface="Arial" panose="020B0604020202020204" pitchFamily="34" charset="0"/>
                <a:cs typeface="Arial" panose="020B0604020202020204" pitchFamily="34" charset="0"/>
              </a:rPr>
              <a:t>Ansible on Windows</a:t>
            </a:r>
            <a:endParaRPr lang="en-US" sz="48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1850" y="1886465"/>
            <a:ext cx="10515600" cy="4203185"/>
          </a:xfrm>
        </p:spPr>
        <p:txBody>
          <a:bodyPr/>
          <a:lstStyle/>
          <a:p>
            <a:r>
              <a:rPr lang="en-US" sz="3200" dirty="0" smtClean="0">
                <a:solidFill>
                  <a:schemeClr val="tx1"/>
                </a:solidFill>
                <a:latin typeface="Arial" panose="020B0604020202020204" pitchFamily="34" charset="0"/>
                <a:cs typeface="Arial" panose="020B0604020202020204" pitchFamily="34" charset="0"/>
              </a:rPr>
              <a:t>Common Ansible Modules</a:t>
            </a:r>
          </a:p>
          <a:p>
            <a:r>
              <a:rPr lang="en-US" dirty="0" err="1" smtClean="0">
                <a:solidFill>
                  <a:schemeClr val="tx1"/>
                </a:solidFill>
                <a:latin typeface="Arial" panose="020B0604020202020204" pitchFamily="34" charset="0"/>
                <a:cs typeface="Arial" panose="020B0604020202020204" pitchFamily="34" charset="0"/>
              </a:rPr>
              <a:t>win_feature</a:t>
            </a:r>
            <a:r>
              <a:rPr lang="en-US" dirty="0" smtClean="0">
                <a:solidFill>
                  <a:schemeClr val="tx1"/>
                </a:solidFill>
                <a:latin typeface="Arial" panose="020B0604020202020204" pitchFamily="34" charset="0"/>
                <a:cs typeface="Arial" panose="020B0604020202020204" pitchFamily="34" charset="0"/>
              </a:rPr>
              <a:t> – Controls installation of windows feature (like IIS </a:t>
            </a:r>
            <a:r>
              <a:rPr lang="en-US" dirty="0" err="1" smtClean="0">
                <a:solidFill>
                  <a:schemeClr val="tx1"/>
                </a:solidFill>
                <a:latin typeface="Arial" panose="020B0604020202020204" pitchFamily="34" charset="0"/>
                <a:cs typeface="Arial" panose="020B0604020202020204" pitchFamily="34" charset="0"/>
              </a:rPr>
              <a:t>etc</a:t>
            </a:r>
            <a:r>
              <a:rPr lang="en-US" dirty="0" smtClean="0">
                <a:solidFill>
                  <a:schemeClr val="tx1"/>
                </a:solidFill>
                <a:latin typeface="Arial" panose="020B0604020202020204" pitchFamily="34" charset="0"/>
                <a:cs typeface="Arial" panose="020B0604020202020204" pitchFamily="34" charset="0"/>
              </a:rPr>
              <a:t>)</a:t>
            </a:r>
          </a:p>
          <a:p>
            <a:r>
              <a:rPr lang="en-US" dirty="0" err="1" smtClean="0">
                <a:solidFill>
                  <a:schemeClr val="tx1"/>
                </a:solidFill>
                <a:latin typeface="Arial" panose="020B0604020202020204" pitchFamily="34" charset="0"/>
                <a:cs typeface="Arial" panose="020B0604020202020204" pitchFamily="34" charset="0"/>
              </a:rPr>
              <a:t>win_group</a:t>
            </a:r>
            <a:r>
              <a:rPr lang="en-US" dirty="0" smtClean="0">
                <a:solidFill>
                  <a:schemeClr val="tx1"/>
                </a:solidFill>
                <a:latin typeface="Arial" panose="020B0604020202020204" pitchFamily="34" charset="0"/>
                <a:cs typeface="Arial" panose="020B0604020202020204" pitchFamily="34" charset="0"/>
              </a:rPr>
              <a:t> – Creates local groups</a:t>
            </a:r>
          </a:p>
          <a:p>
            <a:r>
              <a:rPr lang="en-US" dirty="0" err="1" smtClean="0">
                <a:solidFill>
                  <a:schemeClr val="tx1"/>
                </a:solidFill>
                <a:latin typeface="Arial" panose="020B0604020202020204" pitchFamily="34" charset="0"/>
                <a:cs typeface="Arial" panose="020B0604020202020204" pitchFamily="34" charset="0"/>
              </a:rPr>
              <a:t>win_user</a:t>
            </a:r>
            <a:r>
              <a:rPr lang="en-US" dirty="0" smtClean="0">
                <a:solidFill>
                  <a:schemeClr val="tx1"/>
                </a:solidFill>
                <a:latin typeface="Arial" panose="020B0604020202020204" pitchFamily="34" charset="0"/>
                <a:cs typeface="Arial" panose="020B0604020202020204" pitchFamily="34" charset="0"/>
              </a:rPr>
              <a:t> – Creates local users</a:t>
            </a:r>
          </a:p>
          <a:p>
            <a:r>
              <a:rPr lang="en-US" dirty="0" err="1" smtClean="0">
                <a:solidFill>
                  <a:schemeClr val="tx1"/>
                </a:solidFill>
                <a:latin typeface="Arial" panose="020B0604020202020204" pitchFamily="34" charset="0"/>
                <a:cs typeface="Arial" panose="020B0604020202020204" pitchFamily="34" charset="0"/>
              </a:rPr>
              <a:t>win_service</a:t>
            </a:r>
            <a:r>
              <a:rPr lang="en-US" dirty="0" smtClean="0">
                <a:solidFill>
                  <a:schemeClr val="tx1"/>
                </a:solidFill>
                <a:latin typeface="Arial" panose="020B0604020202020204" pitchFamily="34" charset="0"/>
                <a:cs typeface="Arial" panose="020B0604020202020204" pitchFamily="34" charset="0"/>
              </a:rPr>
              <a:t> – Manages services </a:t>
            </a:r>
          </a:p>
          <a:p>
            <a:r>
              <a:rPr lang="en-US" dirty="0" err="1" smtClean="0">
                <a:solidFill>
                  <a:schemeClr val="tx1"/>
                </a:solidFill>
                <a:latin typeface="Arial" panose="020B0604020202020204" pitchFamily="34" charset="0"/>
                <a:cs typeface="Arial" panose="020B0604020202020204" pitchFamily="34" charset="0"/>
              </a:rPr>
              <a:t>win_copy</a:t>
            </a:r>
            <a:r>
              <a:rPr lang="en-US" dirty="0" smtClean="0">
                <a:solidFill>
                  <a:schemeClr val="tx1"/>
                </a:solidFill>
                <a:latin typeface="Arial" panose="020B0604020202020204" pitchFamily="34" charset="0"/>
                <a:cs typeface="Arial" panose="020B0604020202020204" pitchFamily="34" charset="0"/>
              </a:rPr>
              <a:t> – Copy files</a:t>
            </a:r>
          </a:p>
          <a:p>
            <a:r>
              <a:rPr lang="en-US" dirty="0" err="1" smtClean="0">
                <a:solidFill>
                  <a:schemeClr val="tx1"/>
                </a:solidFill>
                <a:latin typeface="Arial" panose="020B0604020202020204" pitchFamily="34" charset="0"/>
                <a:cs typeface="Arial" panose="020B0604020202020204" pitchFamily="34" charset="0"/>
              </a:rPr>
              <a:t>win_regedit</a:t>
            </a:r>
            <a:r>
              <a:rPr lang="en-US" dirty="0" smtClean="0">
                <a:solidFill>
                  <a:schemeClr val="tx1"/>
                </a:solidFill>
                <a:latin typeface="Arial" panose="020B0604020202020204" pitchFamily="34" charset="0"/>
                <a:cs typeface="Arial" panose="020B0604020202020204" pitchFamily="34" charset="0"/>
              </a:rPr>
              <a:t> – Manage registry settings</a:t>
            </a:r>
          </a:p>
          <a:p>
            <a:r>
              <a:rPr lang="en-US" dirty="0" err="1" smtClean="0">
                <a:solidFill>
                  <a:schemeClr val="tx1"/>
                </a:solidFill>
                <a:latin typeface="Arial" panose="020B0604020202020204" pitchFamily="34" charset="0"/>
                <a:cs typeface="Arial" panose="020B0604020202020204" pitchFamily="34" charset="0"/>
              </a:rPr>
              <a:t>win_get_url</a:t>
            </a:r>
            <a:r>
              <a:rPr lang="en-US" dirty="0" smtClean="0">
                <a:solidFill>
                  <a:schemeClr val="tx1"/>
                </a:solidFill>
                <a:latin typeface="Arial" panose="020B0604020202020204" pitchFamily="34" charset="0"/>
                <a:cs typeface="Arial" panose="020B0604020202020204" pitchFamily="34" charset="0"/>
              </a:rPr>
              <a:t> – Fetch files over http</a:t>
            </a:r>
          </a:p>
          <a:p>
            <a:r>
              <a:rPr lang="en-US" dirty="0" err="1" smtClean="0">
                <a:solidFill>
                  <a:schemeClr val="tx1"/>
                </a:solidFill>
                <a:latin typeface="Arial" panose="020B0604020202020204" pitchFamily="34" charset="0"/>
                <a:cs typeface="Arial" panose="020B0604020202020204" pitchFamily="34" charset="0"/>
              </a:rPr>
              <a:t>win_share</a:t>
            </a:r>
            <a:r>
              <a:rPr lang="en-US" dirty="0" smtClean="0">
                <a:solidFill>
                  <a:schemeClr val="tx1"/>
                </a:solidFill>
                <a:latin typeface="Arial" panose="020B0604020202020204" pitchFamily="34" charset="0"/>
                <a:cs typeface="Arial" panose="020B0604020202020204" pitchFamily="34" charset="0"/>
              </a:rPr>
              <a:t> – Creates and Manages Shares</a:t>
            </a:r>
          </a:p>
          <a:p>
            <a:endParaRPr lang="en-US" dirty="0" smtClean="0">
              <a:solidFill>
                <a:schemeClr val="tx1"/>
              </a:solidFill>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4618" y="528444"/>
            <a:ext cx="720000" cy="720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324" y="501863"/>
            <a:ext cx="720000" cy="720000"/>
          </a:xfrm>
          <a:prstGeom prst="rect">
            <a:avLst/>
          </a:prstGeom>
        </p:spPr>
      </p:pic>
    </p:spTree>
    <p:extLst>
      <p:ext uri="{BB962C8B-B14F-4D97-AF65-F5344CB8AC3E}">
        <p14:creationId xmlns:p14="http://schemas.microsoft.com/office/powerpoint/2010/main" val="417176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4225</TotalTime>
  <Words>1184</Words>
  <Application>Microsoft Office PowerPoint</Application>
  <PresentationFormat>Widescreen</PresentationFormat>
  <Paragraphs>184</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Ansible on Windows</vt:lpstr>
      <vt:lpstr>Ansible on Windows</vt:lpstr>
      <vt:lpstr>Ansible on Windows</vt:lpstr>
      <vt:lpstr>Ansible on Windows</vt:lpstr>
      <vt:lpstr>Ansible on Windows</vt:lpstr>
      <vt:lpstr>Ansible on Windows</vt:lpstr>
      <vt:lpstr>Ansible on Windows</vt:lpstr>
      <vt:lpstr>Ansible on Windows</vt:lpstr>
      <vt:lpstr>Ansible on Windows</vt:lpstr>
      <vt:lpstr>Ansible on Windows</vt:lpstr>
      <vt:lpstr>Ansible on Windows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on Windows</dc:title>
  <dc:subject>Ansible on Windows</dc:subject>
  <dc:creator>ArieH</dc:creator>
  <dc:description>Created by Arie Heinrich, June 2018.</dc:description>
  <cp:lastModifiedBy>ArieH</cp:lastModifiedBy>
  <cp:revision>32</cp:revision>
  <dcterms:created xsi:type="dcterms:W3CDTF">2018-05-31T08:58:21Z</dcterms:created>
  <dcterms:modified xsi:type="dcterms:W3CDTF">2018-06-04T17:10:49Z</dcterms:modified>
</cp:coreProperties>
</file>