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media/image1.jpeg" ContentType="image/jpeg"/>
  <Override PartName="/ppt/media/image3.png" ContentType="image/png"/>
  <Override PartName="/ppt/media/image2.jpeg" ContentType="image/jpeg"/>
  <Override PartName="/ppt/media/image4.png" ContentType="image/png"/>
  <Override PartName="/ppt/media/image5.png" ContentType="image/png"/>
  <Override PartName="/ppt/media/image6.png" ContentType="image/png"/>
  <Override PartName="/ppt/media/image8.jpeg" ContentType="image/jpeg"/>
  <Override PartName="/ppt/media/image7.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5"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6"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8"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9"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5"/>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33"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5"/>
          <p:cNvSpPr>
            <a:spLocks noGrp="1"/>
          </p:cNvSpPr>
          <p:nvPr>
            <p:ph type="body"/>
          </p:nvPr>
        </p:nvSpPr>
        <p:spPr>
          <a:xfrm>
            <a:off x="31176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7"/>
          <p:cNvSpPr>
            <a:spLocks noGrp="1"/>
          </p:cNvSpPr>
          <p:nvPr>
            <p:ph type="body"/>
          </p:nvPr>
        </p:nvSpPr>
        <p:spPr>
          <a:xfrm>
            <a:off x="607320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3" name="PlaceHolder 2"/>
          <p:cNvSpPr>
            <a:spLocks noGrp="1"/>
          </p:cNvSpPr>
          <p:nvPr>
            <p:ph type="subTitle"/>
          </p:nvPr>
        </p:nvSpPr>
        <p:spPr>
          <a:xfrm>
            <a:off x="311760" y="1152360"/>
            <a:ext cx="8520120" cy="34160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5"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7"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48"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2"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53"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54"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56"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57"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58"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0"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1"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2"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4" name="PlaceHolder 2"/>
          <p:cNvSpPr>
            <a:spLocks noGrp="1"/>
          </p:cNvSpPr>
          <p:nvPr>
            <p:ph type="body"/>
          </p:nvPr>
        </p:nvSpPr>
        <p:spPr>
          <a:xfrm>
            <a:off x="311760" y="115236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5" name="PlaceHolder 3"/>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7"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8"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69"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0" name="PlaceHolder 5"/>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72" name="PlaceHolder 2"/>
          <p:cNvSpPr>
            <a:spLocks noGrp="1"/>
          </p:cNvSpPr>
          <p:nvPr>
            <p:ph type="body"/>
          </p:nvPr>
        </p:nvSpPr>
        <p:spPr>
          <a:xfrm>
            <a:off x="31176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3"/>
          <p:cNvSpPr>
            <a:spLocks noGrp="1"/>
          </p:cNvSpPr>
          <p:nvPr>
            <p:ph type="body"/>
          </p:nvPr>
        </p:nvSpPr>
        <p:spPr>
          <a:xfrm>
            <a:off x="319248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4" name="PlaceHolder 4"/>
          <p:cNvSpPr>
            <a:spLocks noGrp="1"/>
          </p:cNvSpPr>
          <p:nvPr>
            <p:ph type="body"/>
          </p:nvPr>
        </p:nvSpPr>
        <p:spPr>
          <a:xfrm>
            <a:off x="6073200" y="115236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5" name="PlaceHolder 5"/>
          <p:cNvSpPr>
            <a:spLocks noGrp="1"/>
          </p:cNvSpPr>
          <p:nvPr>
            <p:ph type="body"/>
          </p:nvPr>
        </p:nvSpPr>
        <p:spPr>
          <a:xfrm>
            <a:off x="31176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6"/>
          <p:cNvSpPr>
            <a:spLocks noGrp="1"/>
          </p:cNvSpPr>
          <p:nvPr>
            <p:ph type="body"/>
          </p:nvPr>
        </p:nvSpPr>
        <p:spPr>
          <a:xfrm>
            <a:off x="319248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7"/>
          <p:cNvSpPr>
            <a:spLocks noGrp="1"/>
          </p:cNvSpPr>
          <p:nvPr>
            <p:ph type="body"/>
          </p:nvPr>
        </p:nvSpPr>
        <p:spPr>
          <a:xfrm>
            <a:off x="6073200" y="2936880"/>
            <a:ext cx="274320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6" name="PlaceHolder 2"/>
          <p:cNvSpPr>
            <a:spLocks noGrp="1"/>
          </p:cNvSpPr>
          <p:nvPr>
            <p:ph type="body"/>
          </p:nvPr>
        </p:nvSpPr>
        <p:spPr>
          <a:xfrm>
            <a:off x="311760" y="1152360"/>
            <a:ext cx="852012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8"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9"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3"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4" name="PlaceHolder 3"/>
          <p:cNvSpPr>
            <a:spLocks noGrp="1"/>
          </p:cNvSpPr>
          <p:nvPr>
            <p:ph type="body"/>
          </p:nvPr>
        </p:nvSpPr>
        <p:spPr>
          <a:xfrm>
            <a:off x="467784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15" name="PlaceHolder 4"/>
          <p:cNvSpPr>
            <a:spLocks noGrp="1"/>
          </p:cNvSpPr>
          <p:nvPr>
            <p:ph type="body"/>
          </p:nvPr>
        </p:nvSpPr>
        <p:spPr>
          <a:xfrm>
            <a:off x="31176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17" name="PlaceHolder 2"/>
          <p:cNvSpPr>
            <a:spLocks noGrp="1"/>
          </p:cNvSpPr>
          <p:nvPr>
            <p:ph type="body"/>
          </p:nvPr>
        </p:nvSpPr>
        <p:spPr>
          <a:xfrm>
            <a:off x="311760" y="1152360"/>
            <a:ext cx="4157640" cy="3416040"/>
          </a:xfrm>
          <a:prstGeom prst="rect">
            <a:avLst/>
          </a:prstGeom>
        </p:spPr>
        <p:txBody>
          <a:bodyPr lIns="0" rIns="0" tIns="0" bIns="0">
            <a:normAutofit/>
          </a:bodyPr>
          <a:p>
            <a:endParaRPr b="0" lang="en-US" sz="1400" spc="-1" strike="noStrike">
              <a:solidFill>
                <a:srgbClr val="000000"/>
              </a:solidFill>
              <a:latin typeface="Arial"/>
            </a:endParaRPr>
          </a:p>
        </p:txBody>
      </p:sp>
      <p:sp>
        <p:nvSpPr>
          <p:cNvPr id="18"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4"/>
          <p:cNvSpPr>
            <a:spLocks noGrp="1"/>
          </p:cNvSpPr>
          <p:nvPr>
            <p:ph type="body"/>
          </p:nvPr>
        </p:nvSpPr>
        <p:spPr>
          <a:xfrm>
            <a:off x="4677840" y="293688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US" sz="1400" spc="-1" strike="noStrike">
              <a:solidFill>
                <a:srgbClr val="000000"/>
              </a:solidFill>
              <a:latin typeface="Arial"/>
            </a:endParaRPr>
          </a:p>
        </p:txBody>
      </p:sp>
      <p:sp>
        <p:nvSpPr>
          <p:cNvPr id="21" name="PlaceHolder 2"/>
          <p:cNvSpPr>
            <a:spLocks noGrp="1"/>
          </p:cNvSpPr>
          <p:nvPr>
            <p:ph type="body"/>
          </p:nvPr>
        </p:nvSpPr>
        <p:spPr>
          <a:xfrm>
            <a:off x="31176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4"/>
          <p:cNvSpPr>
            <a:spLocks noGrp="1"/>
          </p:cNvSpPr>
          <p:nvPr>
            <p:ph type="body"/>
          </p:nvPr>
        </p:nvSpPr>
        <p:spPr>
          <a:xfrm>
            <a:off x="311760" y="2936880"/>
            <a:ext cx="8520120" cy="16293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p:spPr>
        <p:txBody>
          <a:bodyPr tIns="91440" bIns="91440" anchor="b">
            <a:normAutofit/>
          </a:bodyPr>
          <a:p>
            <a:pPr algn="ctr"/>
            <a:r>
              <a:rPr b="0" lang="en-US" sz="5200" spc="-1" strike="noStrike">
                <a:solidFill>
                  <a:srgbClr val="000000"/>
                </a:solidFill>
                <a:latin typeface="Arial"/>
              </a:rPr>
              <a:t>Click to edit the title text format</a:t>
            </a:r>
            <a:endParaRPr b="0" lang="en-US" sz="5200" spc="-1" strike="noStrike">
              <a:solidFill>
                <a:srgbClr val="000000"/>
              </a:solidFill>
              <a:latin typeface="Arial"/>
            </a:endParaRPr>
          </a:p>
        </p:txBody>
      </p:sp>
      <p:sp>
        <p:nvSpPr>
          <p:cNvPr id="1" name="PlaceHolder 2"/>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pPr>
            <a:fld id="{786FF108-1F95-47C4-8B81-BEE14E0B1120}" type="slidenum">
              <a:rPr b="0" lang="en" sz="1000" spc="-1" strike="noStrike">
                <a:solidFill>
                  <a:srgbClr val="595959"/>
                </a:solidFill>
                <a:latin typeface="Arial"/>
                <a:ea typeface="Arial"/>
              </a:rPr>
              <a:t>&lt;number&gt;</a:t>
            </a:fld>
            <a:endParaRPr b="0" lang="en-US" sz="10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p:spPr>
        <p:txBody>
          <a:bodyPr tIns="91440" bIns="91440">
            <a:normAutofit fontScale="97000"/>
          </a:bodyPr>
          <a:p>
            <a:pPr algn="ctr"/>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40" name="PlaceHolder 2"/>
          <p:cNvSpPr>
            <a:spLocks noGrp="1"/>
          </p:cNvSpPr>
          <p:nvPr>
            <p:ph type="body"/>
          </p:nvPr>
        </p:nvSpPr>
        <p:spPr>
          <a:xfrm>
            <a:off x="311760" y="1152360"/>
            <a:ext cx="8520120" cy="3416040"/>
          </a:xfrm>
          <a:prstGeom prst="rect">
            <a:avLst/>
          </a:prstGeom>
        </p:spPr>
        <p:txBody>
          <a:bodyPr tIns="91440" bIns="91440">
            <a:normAutofit/>
          </a:bodyPr>
          <a:p>
            <a:pPr marL="432000" indent="-324000" algn="ctr">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lgn="ctr">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lgn="ctr">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lgn="ctr">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lgn="ctr">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lgn="ctr">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lgn="ctr">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1" name="PlaceHolder 3"/>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pPr>
            <a:fld id="{603E60FE-4036-46F8-B1A9-1ADEE093F82C}" type="slidenum">
              <a:rPr b="0" lang="en" sz="1000" spc="-1" strike="noStrike">
                <a:solidFill>
                  <a:srgbClr val="595959"/>
                </a:solidFill>
                <a:latin typeface="Arial"/>
                <a:ea typeface="Arial"/>
              </a:rPr>
              <a:t>&lt;number&gt;</a:t>
            </a:fld>
            <a:endParaRPr b="0" lang="en-US"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311760" y="260640"/>
            <a:ext cx="8520120" cy="1337400"/>
          </a:xfrm>
          <a:prstGeom prst="rect">
            <a:avLst/>
          </a:prstGeom>
          <a:noFill/>
          <a:ln>
            <a:noFill/>
          </a:ln>
        </p:spPr>
        <p:txBody>
          <a:bodyPr tIns="91440" bIns="91440" anchor="b">
            <a:normAutofit fontScale="68000"/>
          </a:bodyPr>
          <a:p>
            <a:pPr algn="ctr">
              <a:lnSpc>
                <a:spcPct val="100000"/>
              </a:lnSpc>
            </a:pPr>
            <a:r>
              <a:rPr b="0" lang="en" sz="5200" spc="-1" strike="noStrike">
                <a:solidFill>
                  <a:srgbClr val="000000"/>
                </a:solidFill>
                <a:latin typeface="Arial"/>
                <a:ea typeface="Arial"/>
              </a:rPr>
              <a:t>Bitcoin Fraud Detection System</a:t>
            </a:r>
            <a:endParaRPr b="0" lang="en-US" sz="5200" spc="-1" strike="noStrike">
              <a:solidFill>
                <a:srgbClr val="000000"/>
              </a:solidFill>
              <a:latin typeface="Arial"/>
            </a:endParaRPr>
          </a:p>
        </p:txBody>
      </p:sp>
      <p:pic>
        <p:nvPicPr>
          <p:cNvPr id="79" name="Google Shape;55;p13" descr=""/>
          <p:cNvPicPr/>
          <p:nvPr/>
        </p:nvPicPr>
        <p:blipFill>
          <a:blip r:embed="rId1"/>
          <a:stretch/>
        </p:blipFill>
        <p:spPr>
          <a:xfrm>
            <a:off x="1716480" y="1923120"/>
            <a:ext cx="5149440" cy="3219840"/>
          </a:xfrm>
          <a:prstGeom prst="rect">
            <a:avLst/>
          </a:prstGeom>
          <a:ln>
            <a:noFill/>
          </a:ln>
        </p:spPr>
      </p:pic>
      <p:sp>
        <p:nvSpPr>
          <p:cNvPr id="80" name="CustomShape 2"/>
          <p:cNvSpPr/>
          <p:nvPr/>
        </p:nvSpPr>
        <p:spPr>
          <a:xfrm>
            <a:off x="7377480" y="4546800"/>
            <a:ext cx="1597320" cy="396360"/>
          </a:xfrm>
          <a:prstGeom prst="rect">
            <a:avLst/>
          </a:prstGeom>
          <a:noFill/>
          <a:ln>
            <a:noFill/>
          </a:ln>
        </p:spPr>
        <p:style>
          <a:lnRef idx="0"/>
          <a:fillRef idx="0"/>
          <a:effectRef idx="0"/>
          <a:fontRef idx="minor"/>
        </p:style>
        <p:txBody>
          <a:bodyPr tIns="91440" bIns="91440">
            <a:spAutoFit/>
          </a:bodyPr>
          <a:p>
            <a:pPr>
              <a:lnSpc>
                <a:spcPct val="100000"/>
              </a:lnSpc>
            </a:pPr>
            <a:r>
              <a:rPr b="0" lang="en" sz="1400" spc="-1" strike="noStrike">
                <a:solidFill>
                  <a:srgbClr val="000000"/>
                </a:solidFill>
                <a:latin typeface="Arial"/>
                <a:ea typeface="Arial"/>
              </a:rPr>
              <a:t>Guyen Soto</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311760" y="444960"/>
            <a:ext cx="8520120" cy="572400"/>
          </a:xfrm>
          <a:prstGeom prst="rect">
            <a:avLst/>
          </a:prstGeom>
          <a:noFill/>
          <a:ln>
            <a:noFill/>
          </a:ln>
        </p:spPr>
        <p:txBody>
          <a:bodyPr tIns="91440" bIns="91440">
            <a:normAutofit fontScale="97000"/>
          </a:bodyPr>
          <a:p>
            <a:pPr algn="ctr">
              <a:lnSpc>
                <a:spcPct val="100000"/>
              </a:lnSpc>
            </a:pPr>
            <a:r>
              <a:rPr b="0" lang="en" sz="2800" spc="-1" strike="noStrike">
                <a:solidFill>
                  <a:srgbClr val="000000"/>
                </a:solidFill>
                <a:latin typeface="Arial"/>
                <a:ea typeface="Arial"/>
              </a:rPr>
              <a:t>Predictions Results</a:t>
            </a:r>
            <a:endParaRPr b="0" lang="en-US" sz="2800" spc="-1" strike="noStrike">
              <a:solidFill>
                <a:srgbClr val="000000"/>
              </a:solidFill>
              <a:latin typeface="Arial"/>
            </a:endParaRPr>
          </a:p>
        </p:txBody>
      </p:sp>
      <p:pic>
        <p:nvPicPr>
          <p:cNvPr id="103" name="Google Shape;115;p22" descr=""/>
          <p:cNvPicPr/>
          <p:nvPr/>
        </p:nvPicPr>
        <p:blipFill>
          <a:blip r:embed="rId1"/>
          <a:stretch/>
        </p:blipFill>
        <p:spPr>
          <a:xfrm>
            <a:off x="532800" y="1290960"/>
            <a:ext cx="7777800" cy="351504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311760" y="444960"/>
            <a:ext cx="8520120" cy="572400"/>
          </a:xfrm>
          <a:prstGeom prst="rect">
            <a:avLst/>
          </a:prstGeom>
          <a:noFill/>
          <a:ln>
            <a:noFill/>
          </a:ln>
        </p:spPr>
        <p:txBody>
          <a:bodyPr tIns="91440" bIns="91440">
            <a:normAutofit fontScale="97000"/>
          </a:bodyPr>
          <a:p>
            <a:pPr algn="ctr">
              <a:lnSpc>
                <a:spcPct val="100000"/>
              </a:lnSpc>
            </a:pPr>
            <a:r>
              <a:rPr b="0" lang="en" sz="2800" spc="-1" strike="noStrike">
                <a:solidFill>
                  <a:srgbClr val="000000"/>
                </a:solidFill>
                <a:latin typeface="Arial"/>
                <a:ea typeface="Arial"/>
              </a:rPr>
              <a:t>Checking Specificity</a:t>
            </a:r>
            <a:endParaRPr b="0" lang="en-US" sz="2800" spc="-1" strike="noStrike">
              <a:solidFill>
                <a:srgbClr val="000000"/>
              </a:solidFill>
              <a:latin typeface="Arial"/>
            </a:endParaRPr>
          </a:p>
        </p:txBody>
      </p:sp>
      <p:pic>
        <p:nvPicPr>
          <p:cNvPr id="105" name="Google Shape;121;p23" descr=""/>
          <p:cNvPicPr/>
          <p:nvPr/>
        </p:nvPicPr>
        <p:blipFill>
          <a:blip r:embed="rId1"/>
          <a:stretch/>
        </p:blipFill>
        <p:spPr>
          <a:xfrm>
            <a:off x="1871640" y="2249640"/>
            <a:ext cx="5400360" cy="2514240"/>
          </a:xfrm>
          <a:prstGeom prst="rect">
            <a:avLst/>
          </a:prstGeom>
          <a:ln>
            <a:noFill/>
          </a:ln>
        </p:spPr>
      </p:pic>
      <p:sp>
        <p:nvSpPr>
          <p:cNvPr id="106" name="CustomShape 2"/>
          <p:cNvSpPr/>
          <p:nvPr/>
        </p:nvSpPr>
        <p:spPr>
          <a:xfrm>
            <a:off x="1013400" y="1091880"/>
            <a:ext cx="7429320" cy="960840"/>
          </a:xfrm>
          <a:prstGeom prst="rect">
            <a:avLst/>
          </a:prstGeom>
          <a:noFill/>
          <a:ln>
            <a:noFill/>
          </a:ln>
        </p:spPr>
        <p:style>
          <a:lnRef idx="0"/>
          <a:fillRef idx="0"/>
          <a:effectRef idx="0"/>
          <a:fontRef idx="minor"/>
        </p:style>
        <p:txBody>
          <a:bodyPr tIns="91440" bIns="91440">
            <a:spAutoFit/>
          </a:bodyPr>
          <a:p>
            <a:pPr>
              <a:lnSpc>
                <a:spcPct val="100000"/>
              </a:lnSpc>
            </a:pPr>
            <a:r>
              <a:rPr b="0" lang="en" sz="1700" spc="-1" strike="noStrike">
                <a:solidFill>
                  <a:srgbClr val="000000"/>
                </a:solidFill>
                <a:latin typeface="Arial"/>
                <a:ea typeface="Arial"/>
              </a:rPr>
              <a:t>Because in my statement I wanted to detect the illegal transactions that in this case are identified as class 1, the Specificity parameter gives me an idea of how good my model can be at detecting it.</a:t>
            </a:r>
            <a:endParaRPr b="0" lang="en-US" sz="17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311760" y="444960"/>
            <a:ext cx="8520120" cy="572400"/>
          </a:xfrm>
          <a:prstGeom prst="rect">
            <a:avLst/>
          </a:prstGeom>
          <a:noFill/>
          <a:ln>
            <a:noFill/>
          </a:ln>
        </p:spPr>
        <p:txBody>
          <a:bodyPr tIns="91440" bIns="91440">
            <a:normAutofit fontScale="97000"/>
          </a:bodyPr>
          <a:p>
            <a:pPr algn="ctr">
              <a:lnSpc>
                <a:spcPct val="100000"/>
              </a:lnSpc>
            </a:pPr>
            <a:r>
              <a:rPr b="0" lang="en" sz="2800" spc="-1" strike="noStrike">
                <a:solidFill>
                  <a:srgbClr val="000000"/>
                </a:solidFill>
                <a:latin typeface="Arial"/>
                <a:ea typeface="Arial"/>
              </a:rPr>
              <a:t>Summary</a:t>
            </a:r>
            <a:endParaRPr b="0" lang="en-US" sz="2800" spc="-1" strike="noStrike">
              <a:solidFill>
                <a:srgbClr val="000000"/>
              </a:solidFill>
              <a:latin typeface="Arial"/>
            </a:endParaRPr>
          </a:p>
        </p:txBody>
      </p:sp>
      <p:sp>
        <p:nvSpPr>
          <p:cNvPr id="108" name="TextShape 2"/>
          <p:cNvSpPr txBox="1"/>
          <p:nvPr/>
        </p:nvSpPr>
        <p:spPr>
          <a:xfrm>
            <a:off x="311760" y="1152360"/>
            <a:ext cx="8520120" cy="3416040"/>
          </a:xfrm>
          <a:prstGeom prst="rect">
            <a:avLst/>
          </a:prstGeom>
          <a:noFill/>
          <a:ln>
            <a:noFill/>
          </a:ln>
        </p:spPr>
        <p:txBody>
          <a:bodyPr tIns="91440" bIns="91440">
            <a:normAutofit/>
          </a:bodyPr>
          <a:p>
            <a:pPr>
              <a:lnSpc>
                <a:spcPct val="115000"/>
              </a:lnSpc>
            </a:pPr>
            <a:r>
              <a:rPr b="0" lang="en" sz="2000" spc="-1" strike="noStrike">
                <a:solidFill>
                  <a:srgbClr val="000000"/>
                </a:solidFill>
                <a:latin typeface="Arial"/>
                <a:ea typeface="Arial"/>
              </a:rPr>
              <a:t>We can see how using Autoencoders and Logistic Regression can significantly improve the predictions of our Model for Illegal transactions, with the advantage that training it does not require much data and with the possibility of being able to train the model in an environment that begins with low volumes of information. </a:t>
            </a:r>
            <a:endParaRPr b="0" lang="en-US" sz="2000" spc="-1" strike="noStrike">
              <a:solidFill>
                <a:srgbClr val="000000"/>
              </a:solidFill>
              <a:latin typeface="Arial"/>
            </a:endParaRPr>
          </a:p>
          <a:p>
            <a:pPr>
              <a:lnSpc>
                <a:spcPct val="115000"/>
              </a:lnSpc>
              <a:spcBef>
                <a:spcPts val="1199"/>
              </a:spcBef>
            </a:pPr>
            <a:r>
              <a:rPr b="0" lang="en" sz="2000" spc="-1" strike="noStrike">
                <a:solidFill>
                  <a:srgbClr val="000000"/>
                </a:solidFill>
                <a:latin typeface="Arial"/>
                <a:ea typeface="Arial"/>
              </a:rPr>
              <a:t>I propose that the Model be tested in companies that work directly with Bitcoin, to check the real effectiveness of the system in a production environment.</a:t>
            </a:r>
            <a:endParaRPr b="0" lang="en-US" sz="2000" spc="-1" strike="noStrike">
              <a:solidFill>
                <a:srgbClr val="000000"/>
              </a:solidFill>
              <a:latin typeface="Arial"/>
            </a:endParaRPr>
          </a:p>
          <a:p>
            <a:pPr>
              <a:lnSpc>
                <a:spcPct val="115000"/>
              </a:lnSpc>
              <a:spcBef>
                <a:spcPts val="1199"/>
              </a:spcBef>
              <a:spcAft>
                <a:spcPts val="1199"/>
              </a:spcAft>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TextShape 1"/>
          <p:cNvSpPr txBox="1"/>
          <p:nvPr/>
        </p:nvSpPr>
        <p:spPr>
          <a:xfrm>
            <a:off x="311760" y="444960"/>
            <a:ext cx="8520120" cy="572400"/>
          </a:xfrm>
          <a:prstGeom prst="rect">
            <a:avLst/>
          </a:prstGeom>
          <a:noFill/>
          <a:ln>
            <a:noFill/>
          </a:ln>
        </p:spPr>
        <p:txBody>
          <a:bodyPr tIns="91440" bIns="91440">
            <a:normAutofit fontScale="97000"/>
          </a:bodyPr>
          <a:p>
            <a:pPr algn="ctr">
              <a:lnSpc>
                <a:spcPct val="100000"/>
              </a:lnSpc>
            </a:pPr>
            <a:r>
              <a:rPr b="0" lang="en" sz="2800" spc="-1" strike="noStrike">
                <a:solidFill>
                  <a:srgbClr val="000000"/>
                </a:solidFill>
                <a:latin typeface="Arial"/>
                <a:ea typeface="Arial"/>
              </a:rPr>
              <a:t> </a:t>
            </a:r>
            <a:r>
              <a:rPr b="0" lang="en" sz="2800" spc="-1" strike="noStrike">
                <a:solidFill>
                  <a:srgbClr val="000000"/>
                </a:solidFill>
                <a:latin typeface="Arial"/>
                <a:ea typeface="Arial"/>
              </a:rPr>
              <a:t>Problem statement </a:t>
            </a:r>
            <a:endParaRPr b="0" lang="en-US" sz="2800" spc="-1" strike="noStrike">
              <a:solidFill>
                <a:srgbClr val="000000"/>
              </a:solidFill>
              <a:latin typeface="Arial"/>
            </a:endParaRPr>
          </a:p>
        </p:txBody>
      </p:sp>
      <p:sp>
        <p:nvSpPr>
          <p:cNvPr id="82" name="TextShape 2"/>
          <p:cNvSpPr txBox="1"/>
          <p:nvPr/>
        </p:nvSpPr>
        <p:spPr>
          <a:xfrm>
            <a:off x="311760" y="1152360"/>
            <a:ext cx="8520120" cy="3416040"/>
          </a:xfrm>
          <a:prstGeom prst="rect">
            <a:avLst/>
          </a:prstGeom>
          <a:noFill/>
          <a:ln>
            <a:noFill/>
          </a:ln>
        </p:spPr>
        <p:txBody>
          <a:bodyPr tIns="91440" bIns="91440">
            <a:normAutofit/>
          </a:bodyPr>
          <a:p>
            <a:pPr>
              <a:lnSpc>
                <a:spcPct val="115000"/>
              </a:lnSpc>
            </a:pPr>
            <a:r>
              <a:rPr b="0" lang="en" sz="1800" spc="-1" strike="noStrike">
                <a:solidFill>
                  <a:srgbClr val="595959"/>
                </a:solidFill>
                <a:latin typeface="Arial"/>
                <a:ea typeface="Arial"/>
              </a:rPr>
              <a:t>Pretty much Bitcoin transactions are technically irreversible and this makes them very attractive for merchants because the received funds are immediately spendable.</a:t>
            </a:r>
            <a:endParaRPr b="0" lang="en-US" sz="1800" spc="-1" strike="noStrike">
              <a:solidFill>
                <a:srgbClr val="000000"/>
              </a:solidFill>
              <a:latin typeface="Arial"/>
            </a:endParaRPr>
          </a:p>
          <a:p>
            <a:pPr algn="ctr">
              <a:lnSpc>
                <a:spcPct val="115000"/>
              </a:lnSpc>
              <a:spcBef>
                <a:spcPts val="1199"/>
              </a:spcBef>
            </a:pPr>
            <a:r>
              <a:rPr b="1" lang="en" sz="2000" spc="-1" strike="noStrike">
                <a:solidFill>
                  <a:srgbClr val="000000"/>
                </a:solidFill>
                <a:latin typeface="Arial"/>
                <a:ea typeface="Arial"/>
              </a:rPr>
              <a:t>Our Goal:</a:t>
            </a:r>
            <a:endParaRPr b="0" lang="en-US" sz="2000" spc="-1" strike="noStrike">
              <a:solidFill>
                <a:srgbClr val="000000"/>
              </a:solidFill>
              <a:latin typeface="Arial"/>
            </a:endParaRPr>
          </a:p>
          <a:p>
            <a:pPr>
              <a:lnSpc>
                <a:spcPct val="115000"/>
              </a:lnSpc>
              <a:spcBef>
                <a:spcPts val="1199"/>
              </a:spcBef>
            </a:pPr>
            <a:r>
              <a:rPr b="0" lang="en" sz="1800" spc="-1" strike="noStrike">
                <a:solidFill>
                  <a:srgbClr val="595959"/>
                </a:solidFill>
                <a:latin typeface="Arial"/>
                <a:ea typeface="Arial"/>
              </a:rPr>
              <a:t>It is extremely important to have a fraud detection system in BTC transactions and, if possible, to work online to detect any abnormality in time, that is the objective of this work.</a:t>
            </a:r>
            <a:endParaRPr b="0" lang="en-US" sz="1800" spc="-1" strike="noStrike">
              <a:solidFill>
                <a:srgbClr val="000000"/>
              </a:solidFill>
              <a:latin typeface="Arial"/>
            </a:endParaRPr>
          </a:p>
          <a:p>
            <a:pPr>
              <a:lnSpc>
                <a:spcPct val="115000"/>
              </a:lnSpc>
              <a:spcBef>
                <a:spcPts val="1199"/>
              </a:spcBef>
              <a:spcAft>
                <a:spcPts val="1199"/>
              </a:spcAf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311760" y="444960"/>
            <a:ext cx="8520120" cy="572400"/>
          </a:xfrm>
          <a:prstGeom prst="rect">
            <a:avLst/>
          </a:prstGeom>
          <a:noFill/>
          <a:ln>
            <a:noFill/>
          </a:ln>
        </p:spPr>
        <p:txBody>
          <a:bodyPr tIns="91440" bIns="91440">
            <a:normAutofit fontScale="97000"/>
          </a:bodyPr>
          <a:p>
            <a:pPr algn="ctr">
              <a:lnSpc>
                <a:spcPct val="100000"/>
              </a:lnSpc>
            </a:pPr>
            <a:r>
              <a:rPr b="0" lang="en" sz="2800" spc="-1" strike="noStrike">
                <a:solidFill>
                  <a:srgbClr val="000000"/>
                </a:solidFill>
                <a:latin typeface="Arial"/>
                <a:ea typeface="Arial"/>
              </a:rPr>
              <a:t>Data Cleaning and Data Wrangling</a:t>
            </a:r>
            <a:endParaRPr b="0" lang="en-US" sz="2800" spc="-1" strike="noStrike">
              <a:solidFill>
                <a:srgbClr val="000000"/>
              </a:solidFill>
              <a:latin typeface="Arial"/>
            </a:endParaRPr>
          </a:p>
        </p:txBody>
      </p:sp>
      <p:sp>
        <p:nvSpPr>
          <p:cNvPr id="84" name="TextShape 2"/>
          <p:cNvSpPr txBox="1"/>
          <p:nvPr/>
        </p:nvSpPr>
        <p:spPr>
          <a:xfrm>
            <a:off x="311760" y="1152360"/>
            <a:ext cx="8520120" cy="3416040"/>
          </a:xfrm>
          <a:prstGeom prst="rect">
            <a:avLst/>
          </a:prstGeom>
          <a:noFill/>
          <a:ln>
            <a:noFill/>
          </a:ln>
        </p:spPr>
        <p:txBody>
          <a:bodyPr tIns="91440" bIns="91440">
            <a:normAutofit/>
          </a:bodyPr>
          <a:p>
            <a:pPr>
              <a:lnSpc>
                <a:spcPct val="115000"/>
              </a:lnSpc>
            </a:pPr>
            <a:r>
              <a:rPr b="0" lang="en" sz="1800" spc="-1" strike="noStrike">
                <a:solidFill>
                  <a:srgbClr val="595959"/>
                </a:solidFill>
                <a:latin typeface="Arial"/>
                <a:ea typeface="Arial"/>
              </a:rPr>
              <a:t>Using 3 Files from Kaggle:</a:t>
            </a:r>
            <a:endParaRPr b="0" lang="en-US" sz="1800" spc="-1" strike="noStrike">
              <a:solidFill>
                <a:srgbClr val="000000"/>
              </a:solidFill>
              <a:latin typeface="Arial"/>
            </a:endParaRPr>
          </a:p>
          <a:p>
            <a:pPr>
              <a:lnSpc>
                <a:spcPct val="115000"/>
              </a:lnSpc>
              <a:spcBef>
                <a:spcPts val="1199"/>
              </a:spcBef>
            </a:pPr>
            <a:r>
              <a:rPr b="0" lang="en" sz="1800" spc="-1" strike="noStrike">
                <a:solidFill>
                  <a:srgbClr val="595959"/>
                </a:solidFill>
                <a:latin typeface="Arial"/>
                <a:ea typeface="Arial"/>
              </a:rPr>
              <a:t>Elliptic_txs_classes.csv : File with the Classes: Legal equal 2 , ILlegal equal 1 and unknown </a:t>
            </a:r>
            <a:endParaRPr b="0" lang="en-US" sz="1800" spc="-1" strike="noStrike">
              <a:solidFill>
                <a:srgbClr val="000000"/>
              </a:solidFill>
              <a:latin typeface="Arial"/>
            </a:endParaRPr>
          </a:p>
          <a:p>
            <a:pPr>
              <a:lnSpc>
                <a:spcPct val="115000"/>
              </a:lnSpc>
              <a:spcBef>
                <a:spcPts val="1199"/>
              </a:spcBef>
            </a:pPr>
            <a:r>
              <a:rPr b="0" lang="en" sz="1800" spc="-1" strike="noStrike">
                <a:solidFill>
                  <a:srgbClr val="595959"/>
                </a:solidFill>
                <a:latin typeface="Arial"/>
                <a:ea typeface="Arial"/>
              </a:rPr>
              <a:t>Elliptic_txs_edgelist.csv : File for edges, I use to see how the frauders work </a:t>
            </a:r>
            <a:endParaRPr b="0" lang="en-US" sz="1800" spc="-1" strike="noStrike">
              <a:solidFill>
                <a:srgbClr val="000000"/>
              </a:solidFill>
              <a:latin typeface="Arial"/>
            </a:endParaRPr>
          </a:p>
          <a:p>
            <a:pPr>
              <a:lnSpc>
                <a:spcPct val="115000"/>
              </a:lnSpc>
              <a:spcBef>
                <a:spcPts val="1199"/>
              </a:spcBef>
              <a:spcAft>
                <a:spcPts val="1199"/>
              </a:spcAft>
            </a:pPr>
            <a:r>
              <a:rPr b="0" lang="en" sz="1800" spc="-1" strike="noStrike">
                <a:solidFill>
                  <a:srgbClr val="595959"/>
                </a:solidFill>
                <a:latin typeface="Arial"/>
                <a:ea typeface="Arial"/>
              </a:rPr>
              <a:t>Elliptic_txs_features.csv : File that has all the features already scaling, I guess with Normalization to protect the clients and sensitive information</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311760" y="444960"/>
            <a:ext cx="8520120" cy="1049040"/>
          </a:xfrm>
          <a:prstGeom prst="rect">
            <a:avLst/>
          </a:prstGeom>
          <a:noFill/>
          <a:ln>
            <a:noFill/>
          </a:ln>
        </p:spPr>
        <p:txBody>
          <a:bodyPr tIns="91440" bIns="91440">
            <a:noAutofit/>
          </a:bodyPr>
          <a:p>
            <a:pPr>
              <a:lnSpc>
                <a:spcPct val="115000"/>
              </a:lnSpc>
              <a:spcAft>
                <a:spcPts val="1199"/>
              </a:spcAft>
            </a:pPr>
            <a:r>
              <a:rPr b="1" lang="en" sz="2700" spc="-1" strike="noStrike">
                <a:solidFill>
                  <a:srgbClr val="000000"/>
                </a:solidFill>
                <a:latin typeface="Arial"/>
                <a:ea typeface="Arial"/>
              </a:rPr>
              <a:t>We can make a merge between the features file and the classes file. </a:t>
            </a:r>
            <a:endParaRPr b="0" lang="en-US" sz="2700" spc="-1" strike="noStrike">
              <a:solidFill>
                <a:srgbClr val="000000"/>
              </a:solidFill>
              <a:latin typeface="Arial"/>
            </a:endParaRPr>
          </a:p>
        </p:txBody>
      </p:sp>
      <p:sp>
        <p:nvSpPr>
          <p:cNvPr id="86" name="TextShape 2"/>
          <p:cNvSpPr txBox="1"/>
          <p:nvPr/>
        </p:nvSpPr>
        <p:spPr>
          <a:xfrm>
            <a:off x="220680" y="1438200"/>
            <a:ext cx="8520120" cy="3416040"/>
          </a:xfrm>
          <a:prstGeom prst="rect">
            <a:avLst/>
          </a:prstGeom>
          <a:noFill/>
          <a:ln>
            <a:noFill/>
          </a:ln>
        </p:spPr>
        <p:txBody>
          <a:bodyPr tIns="91440" bIns="91440">
            <a:normAutofit/>
          </a:bodyPr>
          <a:p>
            <a:pPr>
              <a:lnSpc>
                <a:spcPct val="115000"/>
              </a:lnSpc>
            </a:pPr>
            <a:endParaRPr b="0" lang="en-US" sz="1400" spc="-1" strike="noStrike">
              <a:solidFill>
                <a:srgbClr val="000000"/>
              </a:solidFill>
              <a:latin typeface="Arial"/>
            </a:endParaRPr>
          </a:p>
          <a:p>
            <a:pPr>
              <a:lnSpc>
                <a:spcPct val="115000"/>
              </a:lnSpc>
              <a:spcBef>
                <a:spcPts val="1199"/>
              </a:spcBef>
            </a:pPr>
            <a:r>
              <a:rPr b="0" lang="en" sz="1900" spc="-1" strike="noStrike">
                <a:solidFill>
                  <a:srgbClr val="595959"/>
                </a:solidFill>
                <a:latin typeface="Arial"/>
                <a:ea typeface="Arial"/>
              </a:rPr>
              <a:t>The class unknown obtains real values of Legal and Illegal based on a random distribution that will maintain the relationship of 1/10 between both classifications.</a:t>
            </a:r>
            <a:endParaRPr b="0" lang="en-US" sz="1900" spc="-1" strike="noStrike">
              <a:solidFill>
                <a:srgbClr val="000000"/>
              </a:solidFill>
              <a:latin typeface="Arial"/>
            </a:endParaRPr>
          </a:p>
          <a:p>
            <a:pPr>
              <a:lnSpc>
                <a:spcPct val="115000"/>
              </a:lnSpc>
              <a:spcBef>
                <a:spcPts val="1199"/>
              </a:spcBef>
              <a:spcAft>
                <a:spcPts val="1199"/>
              </a:spcAft>
            </a:pPr>
            <a:r>
              <a:rPr b="0" lang="en" sz="1900" spc="-1" strike="noStrike">
                <a:solidFill>
                  <a:srgbClr val="595959"/>
                </a:solidFill>
                <a:latin typeface="Arial"/>
                <a:ea typeface="Arial"/>
              </a:rPr>
              <a:t> </a:t>
            </a:r>
            <a:r>
              <a:rPr b="0" lang="en" sz="1900" spc="-1" strike="noStrike">
                <a:solidFill>
                  <a:srgbClr val="595959"/>
                </a:solidFill>
                <a:latin typeface="Arial"/>
                <a:ea typeface="Arial"/>
              </a:rPr>
              <a:t>This will allow us in the end to be able to evaluate the results of the model in a more objective way, since the unknown class itself does not give us any information and it would not be helpful without a specific binary value of Legal or Illegal.</a:t>
            </a:r>
            <a:endParaRPr b="0" lang="en-US" sz="1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311760" y="536040"/>
            <a:ext cx="8520120" cy="698400"/>
          </a:xfrm>
          <a:prstGeom prst="rect">
            <a:avLst/>
          </a:prstGeom>
          <a:noFill/>
          <a:ln>
            <a:noFill/>
          </a:ln>
        </p:spPr>
        <p:txBody>
          <a:bodyPr tIns="91440" bIns="91440">
            <a:noAutofit/>
          </a:bodyPr>
          <a:p>
            <a:pPr algn="ctr">
              <a:lnSpc>
                <a:spcPct val="100000"/>
              </a:lnSpc>
            </a:pPr>
            <a:r>
              <a:rPr b="0" lang="en" sz="3320" spc="-1" strike="noStrike">
                <a:solidFill>
                  <a:srgbClr val="000000"/>
                </a:solidFill>
                <a:latin typeface="Arial"/>
                <a:ea typeface="Arial"/>
              </a:rPr>
              <a:t>EDA</a:t>
            </a:r>
            <a:endParaRPr b="0" lang="en-US" sz="3320" spc="-1" strike="noStrike">
              <a:solidFill>
                <a:srgbClr val="000000"/>
              </a:solidFill>
              <a:latin typeface="Arial"/>
            </a:endParaRPr>
          </a:p>
        </p:txBody>
      </p:sp>
      <p:sp>
        <p:nvSpPr>
          <p:cNvPr id="88" name="CustomShape 2"/>
          <p:cNvSpPr/>
          <p:nvPr/>
        </p:nvSpPr>
        <p:spPr>
          <a:xfrm>
            <a:off x="7000920" y="1741320"/>
            <a:ext cx="792000" cy="399960"/>
          </a:xfrm>
          <a:prstGeom prst="rect">
            <a:avLst/>
          </a:prstGeom>
          <a:noFill/>
          <a:ln>
            <a:noFill/>
          </a:ln>
        </p:spPr>
        <p:style>
          <a:lnRef idx="0"/>
          <a:fillRef idx="0"/>
          <a:effectRef idx="0"/>
          <a:fontRef idx="minor"/>
        </p:style>
      </p:sp>
      <p:pic>
        <p:nvPicPr>
          <p:cNvPr id="89" name="Google Shape;81;p17" descr=""/>
          <p:cNvPicPr/>
          <p:nvPr/>
        </p:nvPicPr>
        <p:blipFill>
          <a:blip r:embed="rId1"/>
          <a:stretch/>
        </p:blipFill>
        <p:spPr>
          <a:xfrm>
            <a:off x="1259640" y="1234800"/>
            <a:ext cx="6624720" cy="372996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311760" y="444960"/>
            <a:ext cx="8520120" cy="572400"/>
          </a:xfrm>
          <a:prstGeom prst="rect">
            <a:avLst/>
          </a:prstGeom>
          <a:noFill/>
          <a:ln>
            <a:noFill/>
          </a:ln>
        </p:spPr>
        <p:txBody>
          <a:bodyPr tIns="91440" bIns="91440">
            <a:noAutofit/>
          </a:bodyPr>
          <a:p>
            <a:pPr>
              <a:lnSpc>
                <a:spcPct val="100000"/>
              </a:lnSpc>
            </a:pPr>
            <a:r>
              <a:rPr b="0" lang="en" sz="1920" spc="-1" strike="noStrike">
                <a:solidFill>
                  <a:srgbClr val="000000"/>
                </a:solidFill>
                <a:latin typeface="Arial"/>
                <a:ea typeface="Arial"/>
              </a:rPr>
              <a:t>Some of those who commit fraud do it in isolation, but others do it in groups.</a:t>
            </a:r>
            <a:endParaRPr b="0" lang="en-US" sz="1920" spc="-1" strike="noStrike">
              <a:solidFill>
                <a:srgbClr val="000000"/>
              </a:solidFill>
              <a:latin typeface="Arial"/>
            </a:endParaRPr>
          </a:p>
        </p:txBody>
      </p:sp>
      <p:pic>
        <p:nvPicPr>
          <p:cNvPr id="91" name="Google Shape;87;p18" descr=""/>
          <p:cNvPicPr/>
          <p:nvPr/>
        </p:nvPicPr>
        <p:blipFill>
          <a:blip r:embed="rId1"/>
          <a:stretch/>
        </p:blipFill>
        <p:spPr>
          <a:xfrm>
            <a:off x="2377800" y="1215360"/>
            <a:ext cx="4387680" cy="366804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311760" y="444960"/>
            <a:ext cx="8520120" cy="572400"/>
          </a:xfrm>
          <a:prstGeom prst="rect">
            <a:avLst/>
          </a:prstGeom>
          <a:noFill/>
          <a:ln>
            <a:noFill/>
          </a:ln>
        </p:spPr>
        <p:txBody>
          <a:bodyPr tIns="91440" bIns="91440">
            <a:normAutofit fontScale="97000"/>
          </a:bodyPr>
          <a:p>
            <a:pPr algn="ctr">
              <a:lnSpc>
                <a:spcPct val="100000"/>
              </a:lnSpc>
            </a:pPr>
            <a:r>
              <a:rPr b="0" lang="en" sz="2800" spc="-1" strike="noStrike">
                <a:solidFill>
                  <a:srgbClr val="000000"/>
                </a:solidFill>
                <a:latin typeface="Arial"/>
                <a:ea typeface="Arial"/>
              </a:rPr>
              <a:t>5. Algorithms &amp; Machine Learning</a:t>
            </a:r>
            <a:endParaRPr b="0" lang="en-US" sz="2800" spc="-1" strike="noStrike">
              <a:solidFill>
                <a:srgbClr val="000000"/>
              </a:solidFill>
              <a:latin typeface="Arial"/>
            </a:endParaRPr>
          </a:p>
        </p:txBody>
      </p:sp>
      <p:sp>
        <p:nvSpPr>
          <p:cNvPr id="93" name="TextShape 2"/>
          <p:cNvSpPr txBox="1"/>
          <p:nvPr/>
        </p:nvSpPr>
        <p:spPr>
          <a:xfrm>
            <a:off x="311760" y="1152360"/>
            <a:ext cx="8520120" cy="3416040"/>
          </a:xfrm>
          <a:prstGeom prst="rect">
            <a:avLst/>
          </a:prstGeom>
          <a:noFill/>
          <a:ln>
            <a:noFill/>
          </a:ln>
        </p:spPr>
        <p:txBody>
          <a:bodyPr tIns="91440" bIns="91440">
            <a:normAutofit/>
          </a:bodyPr>
          <a:p>
            <a:pPr>
              <a:lnSpc>
                <a:spcPct val="115000"/>
              </a:lnSpc>
            </a:pPr>
            <a:r>
              <a:rPr b="0" lang="en" sz="2400" spc="-1" strike="noStrike">
                <a:solidFill>
                  <a:srgbClr val="000000"/>
                </a:solidFill>
                <a:latin typeface="Arial"/>
                <a:ea typeface="Arial"/>
              </a:rPr>
              <a:t>ML model using Autoencoders and Logistic Regression gave me the best results</a:t>
            </a:r>
            <a:endParaRPr b="0" lang="en-US" sz="2400" spc="-1" strike="noStrike">
              <a:solidFill>
                <a:srgbClr val="000000"/>
              </a:solidFill>
              <a:latin typeface="Arial"/>
            </a:endParaRPr>
          </a:p>
          <a:p>
            <a:pPr>
              <a:lnSpc>
                <a:spcPct val="115000"/>
              </a:lnSpc>
              <a:spcBef>
                <a:spcPts val="1199"/>
              </a:spcBef>
            </a:pPr>
            <a:r>
              <a:rPr b="0" lang="en" sz="1800" spc="-1" strike="noStrike">
                <a:solidFill>
                  <a:srgbClr val="595959"/>
                </a:solidFill>
                <a:latin typeface="Arial"/>
                <a:ea typeface="Arial"/>
              </a:rPr>
              <a:t>They are an unsupervised learning method, although technically, they are trained using supervised learning methods, referred to as self-supervised. Usually they are restricted in ways that allow them to copy only approximately, and to copy only input that resembles the training data. Because the model is forced to prioritize which aspects of the input should be copied, it often learns useful properties of the data.</a:t>
            </a:r>
            <a:endParaRPr b="0" lang="en-US" sz="1800" spc="-1" strike="noStrike">
              <a:solidFill>
                <a:srgbClr val="000000"/>
              </a:solidFill>
              <a:latin typeface="Arial"/>
            </a:endParaRPr>
          </a:p>
          <a:p>
            <a:pPr>
              <a:lnSpc>
                <a:spcPct val="115000"/>
              </a:lnSpc>
              <a:spcBef>
                <a:spcPts val="1199"/>
              </a:spcBef>
              <a:spcAft>
                <a:spcPts val="1199"/>
              </a:spcAf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311760" y="444960"/>
            <a:ext cx="8520120" cy="572400"/>
          </a:xfrm>
          <a:prstGeom prst="rect">
            <a:avLst/>
          </a:prstGeom>
          <a:noFill/>
          <a:ln>
            <a:noFill/>
          </a:ln>
        </p:spPr>
        <p:txBody>
          <a:bodyPr tIns="91440" bIns="91440">
            <a:normAutofit fontScale="97000"/>
          </a:bodyPr>
          <a:p>
            <a:pPr algn="ctr">
              <a:lnSpc>
                <a:spcPct val="100000"/>
              </a:lnSpc>
            </a:pPr>
            <a:r>
              <a:rPr b="0" lang="en" sz="2800" spc="-1" strike="noStrike">
                <a:solidFill>
                  <a:srgbClr val="000000"/>
                </a:solidFill>
                <a:latin typeface="Arial"/>
                <a:ea typeface="Arial"/>
              </a:rPr>
              <a:t>Processing Data</a:t>
            </a:r>
            <a:endParaRPr b="0" lang="en-US" sz="2800" spc="-1" strike="noStrike">
              <a:solidFill>
                <a:srgbClr val="000000"/>
              </a:solidFill>
              <a:latin typeface="Arial"/>
            </a:endParaRPr>
          </a:p>
        </p:txBody>
      </p:sp>
      <p:sp>
        <p:nvSpPr>
          <p:cNvPr id="95" name="TextShape 2"/>
          <p:cNvSpPr txBox="1"/>
          <p:nvPr/>
        </p:nvSpPr>
        <p:spPr>
          <a:xfrm>
            <a:off x="311760" y="1152360"/>
            <a:ext cx="4259880" cy="3445920"/>
          </a:xfrm>
          <a:prstGeom prst="rect">
            <a:avLst/>
          </a:prstGeom>
          <a:noFill/>
          <a:ln>
            <a:noFill/>
          </a:ln>
        </p:spPr>
        <p:txBody>
          <a:bodyPr tIns="91440" bIns="91440">
            <a:normAutofit/>
          </a:bodyPr>
          <a:p>
            <a:pPr>
              <a:lnSpc>
                <a:spcPct val="115000"/>
              </a:lnSpc>
              <a:spcAft>
                <a:spcPts val="1199"/>
              </a:spcAft>
            </a:pPr>
            <a:r>
              <a:rPr b="0" lang="en" sz="1800" spc="-1" strike="noStrike">
                <a:solidFill>
                  <a:srgbClr val="000000"/>
                </a:solidFill>
                <a:latin typeface="Arial"/>
                <a:ea typeface="Arial"/>
              </a:rPr>
              <a:t>Before Processing</a:t>
            </a:r>
            <a:endParaRPr b="0" lang="en-US" sz="1800" spc="-1" strike="noStrike">
              <a:solidFill>
                <a:srgbClr val="000000"/>
              </a:solidFill>
              <a:latin typeface="Arial"/>
            </a:endParaRPr>
          </a:p>
        </p:txBody>
      </p:sp>
      <p:pic>
        <p:nvPicPr>
          <p:cNvPr id="96" name="Google Shape;100;p20" descr=""/>
          <p:cNvPicPr/>
          <p:nvPr/>
        </p:nvPicPr>
        <p:blipFill>
          <a:blip r:embed="rId1"/>
          <a:stretch/>
        </p:blipFill>
        <p:spPr>
          <a:xfrm>
            <a:off x="308160" y="1824840"/>
            <a:ext cx="4266720" cy="2773440"/>
          </a:xfrm>
          <a:prstGeom prst="rect">
            <a:avLst/>
          </a:prstGeom>
          <a:ln>
            <a:noFill/>
          </a:ln>
        </p:spPr>
      </p:pic>
      <p:pic>
        <p:nvPicPr>
          <p:cNvPr id="97" name="Google Shape;101;p20" descr=""/>
          <p:cNvPicPr/>
          <p:nvPr/>
        </p:nvPicPr>
        <p:blipFill>
          <a:blip r:embed="rId2"/>
          <a:stretch/>
        </p:blipFill>
        <p:spPr>
          <a:xfrm>
            <a:off x="4669560" y="1839600"/>
            <a:ext cx="4308840" cy="2773440"/>
          </a:xfrm>
          <a:prstGeom prst="rect">
            <a:avLst/>
          </a:prstGeom>
          <a:ln>
            <a:noFill/>
          </a:ln>
        </p:spPr>
      </p:pic>
      <p:sp>
        <p:nvSpPr>
          <p:cNvPr id="98" name="CustomShape 3"/>
          <p:cNvSpPr/>
          <p:nvPr/>
        </p:nvSpPr>
        <p:spPr>
          <a:xfrm>
            <a:off x="5091480" y="1156680"/>
            <a:ext cx="3402720" cy="457560"/>
          </a:xfrm>
          <a:prstGeom prst="rect">
            <a:avLst/>
          </a:prstGeom>
          <a:noFill/>
          <a:ln>
            <a:noFill/>
          </a:ln>
        </p:spPr>
        <p:style>
          <a:lnRef idx="0"/>
          <a:fillRef idx="0"/>
          <a:effectRef idx="0"/>
          <a:fontRef idx="minor"/>
        </p:style>
        <p:txBody>
          <a:bodyPr tIns="91440" bIns="91440">
            <a:spAutoFit/>
          </a:bodyPr>
          <a:p>
            <a:pPr>
              <a:lnSpc>
                <a:spcPct val="100000"/>
              </a:lnSpc>
            </a:pPr>
            <a:r>
              <a:rPr b="0" lang="en" sz="1800" spc="-1" strike="noStrike">
                <a:solidFill>
                  <a:srgbClr val="000000"/>
                </a:solidFill>
                <a:latin typeface="Arial"/>
                <a:ea typeface="Arial"/>
              </a:rPr>
              <a:t>After Processing</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311760" y="444960"/>
            <a:ext cx="8520120" cy="572400"/>
          </a:xfrm>
          <a:prstGeom prst="rect">
            <a:avLst/>
          </a:prstGeom>
          <a:noFill/>
          <a:ln>
            <a:noFill/>
          </a:ln>
        </p:spPr>
        <p:txBody>
          <a:bodyPr tIns="91440" bIns="91440">
            <a:normAutofit fontScale="97000"/>
          </a:bodyPr>
          <a:p>
            <a:pPr algn="ctr">
              <a:lnSpc>
                <a:spcPct val="100000"/>
              </a:lnSpc>
            </a:pPr>
            <a:r>
              <a:rPr b="0" lang="en" sz="2800" spc="-1" strike="noStrike">
                <a:solidFill>
                  <a:srgbClr val="000000"/>
                </a:solidFill>
                <a:latin typeface="Arial"/>
                <a:ea typeface="Arial"/>
              </a:rPr>
              <a:t>Metrics</a:t>
            </a:r>
            <a:endParaRPr b="0" lang="en-US" sz="2800" spc="-1" strike="noStrike">
              <a:solidFill>
                <a:srgbClr val="000000"/>
              </a:solidFill>
              <a:latin typeface="Arial"/>
            </a:endParaRPr>
          </a:p>
        </p:txBody>
      </p:sp>
      <p:sp>
        <p:nvSpPr>
          <p:cNvPr id="100" name="TextShape 2"/>
          <p:cNvSpPr txBox="1"/>
          <p:nvPr/>
        </p:nvSpPr>
        <p:spPr>
          <a:xfrm>
            <a:off x="311760" y="1152360"/>
            <a:ext cx="8520120" cy="3416040"/>
          </a:xfrm>
          <a:prstGeom prst="rect">
            <a:avLst/>
          </a:prstGeom>
          <a:noFill/>
          <a:ln>
            <a:noFill/>
          </a:ln>
        </p:spPr>
        <p:txBody>
          <a:bodyPr tIns="91440" bIns="91440">
            <a:normAutofit/>
          </a:bodyPr>
          <a:p>
            <a:pPr>
              <a:lnSpc>
                <a:spcPct val="115000"/>
              </a:lnSpc>
              <a:spcAft>
                <a:spcPts val="1199"/>
              </a:spcAft>
            </a:pPr>
            <a:r>
              <a:rPr b="0" lang="en" sz="1800" spc="-1" strike="noStrike">
                <a:solidFill>
                  <a:srgbClr val="000000"/>
                </a:solidFill>
                <a:latin typeface="Arial"/>
                <a:ea typeface="Arial"/>
              </a:rPr>
              <a:t>My Confusion Matrix</a:t>
            </a:r>
            <a:endParaRPr b="0" lang="en-US" sz="1800" spc="-1" strike="noStrike">
              <a:solidFill>
                <a:srgbClr val="000000"/>
              </a:solidFill>
              <a:latin typeface="Arial"/>
            </a:endParaRPr>
          </a:p>
        </p:txBody>
      </p:sp>
      <p:pic>
        <p:nvPicPr>
          <p:cNvPr id="101" name="Google Shape;109;p21" descr=""/>
          <p:cNvPicPr/>
          <p:nvPr/>
        </p:nvPicPr>
        <p:blipFill>
          <a:blip r:embed="rId1"/>
          <a:stretch/>
        </p:blipFill>
        <p:spPr>
          <a:xfrm>
            <a:off x="2873520" y="1152360"/>
            <a:ext cx="5400000" cy="386604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LibreOffice/6.4.4.2$Windows_x86 LibreOffice_project/3d775be2011f3886db32dfd395a6a6d1ca2630ff</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2021-09-29T16:57:48Z</dcterms:modified>
  <cp:revision>1</cp:revision>
  <dc:subject/>
  <dc:title/>
</cp:coreProperties>
</file>