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09e3b28e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09e3b28e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09e3b28e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09e3b28e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09e3b28e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09e3b28e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09e3b28e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09e3b28e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09e3b28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09e3b28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09e3b28e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09e3b28e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09e3b28e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09e3b28e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09e3b28e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09e3b28e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09e3b28e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09e3b28e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09e3b28e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09e3b28e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09e3b28e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09e3b28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60625"/>
            <a:ext cx="8520600" cy="133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Bitcoin Fraud Detection System</a:t>
            </a:r>
            <a:endParaRPr/>
          </a:p>
        </p:txBody>
      </p:sp>
      <p:pic>
        <p:nvPicPr>
          <p:cNvPr id="55" name="Google Shape;55;p13"/>
          <p:cNvPicPr preferRelativeResize="0"/>
          <p:nvPr/>
        </p:nvPicPr>
        <p:blipFill>
          <a:blip r:embed="rId3">
            <a:alphaModFix/>
          </a:blip>
          <a:stretch>
            <a:fillRect/>
          </a:stretch>
        </p:blipFill>
        <p:spPr>
          <a:xfrm>
            <a:off x="1716384" y="1923175"/>
            <a:ext cx="5149840" cy="3220325"/>
          </a:xfrm>
          <a:prstGeom prst="rect">
            <a:avLst/>
          </a:prstGeom>
          <a:noFill/>
          <a:ln>
            <a:noFill/>
          </a:ln>
        </p:spPr>
      </p:pic>
      <p:sp>
        <p:nvSpPr>
          <p:cNvPr id="56" name="Google Shape;56;p13"/>
          <p:cNvSpPr txBox="1"/>
          <p:nvPr/>
        </p:nvSpPr>
        <p:spPr>
          <a:xfrm>
            <a:off x="7377650" y="4546875"/>
            <a:ext cx="15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Guyen Soto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Predictions Results</a:t>
            </a:r>
            <a:endParaRPr/>
          </a:p>
        </p:txBody>
      </p:sp>
      <p:pic>
        <p:nvPicPr>
          <p:cNvPr id="115" name="Google Shape;115;p22"/>
          <p:cNvPicPr preferRelativeResize="0"/>
          <p:nvPr/>
        </p:nvPicPr>
        <p:blipFill>
          <a:blip r:embed="rId3">
            <a:alphaModFix/>
          </a:blip>
          <a:stretch>
            <a:fillRect/>
          </a:stretch>
        </p:blipFill>
        <p:spPr>
          <a:xfrm>
            <a:off x="532675" y="1290850"/>
            <a:ext cx="7778324" cy="3515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Checking Specificity</a:t>
            </a:r>
            <a:endParaRPr/>
          </a:p>
        </p:txBody>
      </p:sp>
      <p:pic>
        <p:nvPicPr>
          <p:cNvPr id="121" name="Google Shape;121;p23"/>
          <p:cNvPicPr preferRelativeResize="0"/>
          <p:nvPr/>
        </p:nvPicPr>
        <p:blipFill>
          <a:blip r:embed="rId3">
            <a:alphaModFix/>
          </a:blip>
          <a:stretch>
            <a:fillRect/>
          </a:stretch>
        </p:blipFill>
        <p:spPr>
          <a:xfrm>
            <a:off x="1871663" y="2249625"/>
            <a:ext cx="5400675" cy="2514600"/>
          </a:xfrm>
          <a:prstGeom prst="rect">
            <a:avLst/>
          </a:prstGeom>
          <a:noFill/>
          <a:ln>
            <a:noFill/>
          </a:ln>
        </p:spPr>
      </p:pic>
      <p:sp>
        <p:nvSpPr>
          <p:cNvPr id="122" name="Google Shape;122;p23"/>
          <p:cNvSpPr txBox="1"/>
          <p:nvPr/>
        </p:nvSpPr>
        <p:spPr>
          <a:xfrm>
            <a:off x="1013225" y="1091900"/>
            <a:ext cx="7429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Because in my statement I wanted to detect the illegal transactions that in this case are identified as class 1, the Specificity parameter gives me an idea of how good my model can be at detecting it.</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chemeClr val="dk1"/>
                </a:solidFill>
              </a:rPr>
              <a:t>We can see how using Autoencoders and Logistic Regression can significantly improve the predictions of our Model for Illegal transactions, with the advantage that training it does not require much data and with the possibility of being able to train the model in an environment that begins with low volumes of information. </a:t>
            </a:r>
            <a:endParaRPr sz="2000">
              <a:solidFill>
                <a:schemeClr val="dk1"/>
              </a:solidFill>
            </a:endParaRPr>
          </a:p>
          <a:p>
            <a:pPr indent="0" lvl="0" marL="0" rtl="0" algn="l">
              <a:spcBef>
                <a:spcPts val="1200"/>
              </a:spcBef>
              <a:spcAft>
                <a:spcPts val="0"/>
              </a:spcAft>
              <a:buNone/>
            </a:pPr>
            <a:r>
              <a:rPr lang="en" sz="2000">
                <a:solidFill>
                  <a:schemeClr val="dk1"/>
                </a:solidFill>
              </a:rPr>
              <a:t>I propose that the Model be tested in companies that work directly with Bitcoin, to check the real effectiveness of the system in a production environment.</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 Problem statement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Pretty much Bitcoin transactions are technically irreversible and this makes them very attractive for merchants because the received funds are immediately spendable.</a:t>
            </a:r>
            <a:endParaRPr/>
          </a:p>
          <a:p>
            <a:pPr indent="0" lvl="0" marL="0" rtl="0" algn="ctr">
              <a:spcBef>
                <a:spcPts val="1200"/>
              </a:spcBef>
              <a:spcAft>
                <a:spcPts val="0"/>
              </a:spcAft>
              <a:buNone/>
            </a:pPr>
            <a:r>
              <a:rPr b="1" lang="en" sz="2000">
                <a:solidFill>
                  <a:schemeClr val="dk1"/>
                </a:solidFill>
              </a:rPr>
              <a:t>Our Goal:</a:t>
            </a:r>
            <a:endParaRPr b="1" sz="2000">
              <a:solidFill>
                <a:schemeClr val="dk1"/>
              </a:solidFill>
            </a:endParaRPr>
          </a:p>
          <a:p>
            <a:pPr indent="0" lvl="0" marL="0" rtl="0" algn="l">
              <a:spcBef>
                <a:spcPts val="1200"/>
              </a:spcBef>
              <a:spcAft>
                <a:spcPts val="0"/>
              </a:spcAft>
              <a:buNone/>
            </a:pPr>
            <a:r>
              <a:rPr lang="en"/>
              <a:t>It is extremely important to have a fraud detection system in BTC transactions and, if possible, to work online to detect any abnormality in time, that is the objective of this work.</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Cleaning and Data Wrangling</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3 Files from Kaggle:</a:t>
            </a:r>
            <a:endParaRPr/>
          </a:p>
          <a:p>
            <a:pPr indent="0" lvl="0" marL="0" rtl="0" algn="l">
              <a:spcBef>
                <a:spcPts val="1200"/>
              </a:spcBef>
              <a:spcAft>
                <a:spcPts val="0"/>
              </a:spcAft>
              <a:buNone/>
            </a:pPr>
            <a:r>
              <a:rPr lang="en"/>
              <a:t>Elliptic_txs_classes.csv : File with the Classes: Legal equal 2 , ILlegal equal 1 and unknown </a:t>
            </a:r>
            <a:endParaRPr/>
          </a:p>
          <a:p>
            <a:pPr indent="0" lvl="0" marL="0" rtl="0" algn="l">
              <a:spcBef>
                <a:spcPts val="1200"/>
              </a:spcBef>
              <a:spcAft>
                <a:spcPts val="0"/>
              </a:spcAft>
              <a:buNone/>
            </a:pPr>
            <a:r>
              <a:rPr lang="en"/>
              <a:t>Elliptic_txs_edgelist.csv : File for edges, I use to see how the frauders work </a:t>
            </a:r>
            <a:endParaRPr/>
          </a:p>
          <a:p>
            <a:pPr indent="0" lvl="0" marL="0" rtl="0" algn="l">
              <a:spcBef>
                <a:spcPts val="1200"/>
              </a:spcBef>
              <a:spcAft>
                <a:spcPts val="1200"/>
              </a:spcAft>
              <a:buNone/>
            </a:pPr>
            <a:r>
              <a:rPr lang="en"/>
              <a:t>Elliptic_txs_features.csv : File that has all the features already scaling, I guess with PCA to protect the clients and sensitive information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104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sz="2700"/>
              <a:t>We can make a merge between the features file and the classes file. </a:t>
            </a:r>
            <a:endParaRPr b="1" sz="3600"/>
          </a:p>
        </p:txBody>
      </p:sp>
      <p:sp>
        <p:nvSpPr>
          <p:cNvPr id="74" name="Google Shape;74;p16"/>
          <p:cNvSpPr txBox="1"/>
          <p:nvPr>
            <p:ph idx="1" type="body"/>
          </p:nvPr>
        </p:nvSpPr>
        <p:spPr>
          <a:xfrm>
            <a:off x="220775" y="143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900"/>
          </a:p>
          <a:p>
            <a:pPr indent="0" lvl="0" marL="0" rtl="0" algn="l">
              <a:spcBef>
                <a:spcPts val="1200"/>
              </a:spcBef>
              <a:spcAft>
                <a:spcPts val="0"/>
              </a:spcAft>
              <a:buNone/>
            </a:pPr>
            <a:r>
              <a:rPr lang="en" sz="1900"/>
              <a:t>The class unknown obtains real values of Legal and Illegal based on a random distribution that will maintain the relationship of 1/10 between both classifications.</a:t>
            </a:r>
            <a:endParaRPr sz="1900"/>
          </a:p>
          <a:p>
            <a:pPr indent="0" lvl="0" marL="0" rtl="0" algn="l">
              <a:spcBef>
                <a:spcPts val="1200"/>
              </a:spcBef>
              <a:spcAft>
                <a:spcPts val="1200"/>
              </a:spcAft>
              <a:buNone/>
            </a:pPr>
            <a:r>
              <a:rPr lang="en" sz="1900"/>
              <a:t> This will allow us in the end to be able to evaluate the results of the model in a more objective way, since the unknown class itself does not give us any information and it would not be helpful without a specific binary value of Legal or Illegal.</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535950"/>
            <a:ext cx="8520600" cy="6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t>EDA</a:t>
            </a:r>
            <a:endParaRPr sz="3320"/>
          </a:p>
        </p:txBody>
      </p:sp>
      <p:sp>
        <p:nvSpPr>
          <p:cNvPr id="80" name="Google Shape;80;p17"/>
          <p:cNvSpPr txBox="1"/>
          <p:nvPr/>
        </p:nvSpPr>
        <p:spPr>
          <a:xfrm>
            <a:off x="7000975" y="1741325"/>
            <a:ext cx="7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1" name="Google Shape;81;p17"/>
          <p:cNvPicPr preferRelativeResize="0"/>
          <p:nvPr/>
        </p:nvPicPr>
        <p:blipFill>
          <a:blip r:embed="rId3">
            <a:alphaModFix/>
          </a:blip>
          <a:stretch>
            <a:fillRect/>
          </a:stretch>
        </p:blipFill>
        <p:spPr>
          <a:xfrm>
            <a:off x="1259465" y="1234650"/>
            <a:ext cx="6625072" cy="3730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Some of those who commit fraud do it in isolation, but others do it in groups.</a:t>
            </a:r>
            <a:endParaRPr sz="1520"/>
          </a:p>
        </p:txBody>
      </p:sp>
      <p:pic>
        <p:nvPicPr>
          <p:cNvPr id="87" name="Google Shape;87;p18"/>
          <p:cNvPicPr preferRelativeResize="0"/>
          <p:nvPr/>
        </p:nvPicPr>
        <p:blipFill>
          <a:blip r:embed="rId3">
            <a:alphaModFix/>
          </a:blip>
          <a:stretch>
            <a:fillRect/>
          </a:stretch>
        </p:blipFill>
        <p:spPr>
          <a:xfrm>
            <a:off x="2377972" y="1215375"/>
            <a:ext cx="4388051" cy="366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5. Algorithms &amp; Machine Learning</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400">
                <a:solidFill>
                  <a:schemeClr val="dk1"/>
                </a:solidFill>
              </a:rPr>
              <a:t>ML model using Autoencoders and Logistic Regression gave me the </a:t>
            </a:r>
            <a:r>
              <a:rPr lang="en" sz="2400">
                <a:solidFill>
                  <a:schemeClr val="dk1"/>
                </a:solidFill>
              </a:rPr>
              <a:t>best</a:t>
            </a:r>
            <a:r>
              <a:rPr lang="en" sz="2400">
                <a:solidFill>
                  <a:schemeClr val="dk1"/>
                </a:solidFill>
              </a:rPr>
              <a:t> results</a:t>
            </a:r>
            <a:endParaRPr sz="2400">
              <a:solidFill>
                <a:schemeClr val="dk1"/>
              </a:solidFill>
            </a:endParaRPr>
          </a:p>
          <a:p>
            <a:pPr indent="457200" lvl="0" marL="0" rtl="0" algn="l">
              <a:spcBef>
                <a:spcPts val="1200"/>
              </a:spcBef>
              <a:spcAft>
                <a:spcPts val="0"/>
              </a:spcAft>
              <a:buNone/>
            </a:pPr>
            <a:r>
              <a:rPr lang="en"/>
              <a:t>They are an unsupervised learning method, although technically, they are trained using supervised learning methods, referred to as self-supervised. Usually they are restricted in ways that allow them to copy only approximately, and to copy only input that resembles the training data. Because the model is forced to prioritize which aspects of the input should be copied, it often learns useful properties of the data.</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Processing Data</a:t>
            </a:r>
            <a:endParaRPr/>
          </a:p>
        </p:txBody>
      </p:sp>
      <p:sp>
        <p:nvSpPr>
          <p:cNvPr id="99" name="Google Shape;99;p20"/>
          <p:cNvSpPr txBox="1"/>
          <p:nvPr>
            <p:ph idx="1" type="body"/>
          </p:nvPr>
        </p:nvSpPr>
        <p:spPr>
          <a:xfrm>
            <a:off x="311700" y="1152475"/>
            <a:ext cx="4260300" cy="344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Before Processing</a:t>
            </a:r>
            <a:endParaRPr>
              <a:solidFill>
                <a:schemeClr val="dk1"/>
              </a:solidFill>
            </a:endParaRPr>
          </a:p>
        </p:txBody>
      </p:sp>
      <p:pic>
        <p:nvPicPr>
          <p:cNvPr id="100" name="Google Shape;100;p20"/>
          <p:cNvPicPr preferRelativeResize="0"/>
          <p:nvPr/>
        </p:nvPicPr>
        <p:blipFill>
          <a:blip r:embed="rId3">
            <a:alphaModFix/>
          </a:blip>
          <a:stretch>
            <a:fillRect/>
          </a:stretch>
        </p:blipFill>
        <p:spPr>
          <a:xfrm>
            <a:off x="308250" y="1824900"/>
            <a:ext cx="4267200" cy="2773975"/>
          </a:xfrm>
          <a:prstGeom prst="rect">
            <a:avLst/>
          </a:prstGeom>
          <a:noFill/>
          <a:ln>
            <a:noFill/>
          </a:ln>
        </p:spPr>
      </p:pic>
      <p:pic>
        <p:nvPicPr>
          <p:cNvPr id="101" name="Google Shape;101;p20"/>
          <p:cNvPicPr preferRelativeResize="0"/>
          <p:nvPr/>
        </p:nvPicPr>
        <p:blipFill>
          <a:blip r:embed="rId4">
            <a:alphaModFix/>
          </a:blip>
          <a:stretch>
            <a:fillRect/>
          </a:stretch>
        </p:blipFill>
        <p:spPr>
          <a:xfrm>
            <a:off x="4669477" y="1839525"/>
            <a:ext cx="4309147" cy="2773975"/>
          </a:xfrm>
          <a:prstGeom prst="rect">
            <a:avLst/>
          </a:prstGeom>
          <a:noFill/>
          <a:ln>
            <a:noFill/>
          </a:ln>
        </p:spPr>
      </p:pic>
      <p:sp>
        <p:nvSpPr>
          <p:cNvPr id="102" name="Google Shape;102;p20"/>
          <p:cNvSpPr txBox="1"/>
          <p:nvPr/>
        </p:nvSpPr>
        <p:spPr>
          <a:xfrm>
            <a:off x="5091650" y="1156825"/>
            <a:ext cx="340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After Processing</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Metrics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My Confusion Matrix</a:t>
            </a:r>
            <a:endParaRPr>
              <a:solidFill>
                <a:schemeClr val="dk1"/>
              </a:solidFill>
            </a:endParaRPr>
          </a:p>
        </p:txBody>
      </p:sp>
      <p:pic>
        <p:nvPicPr>
          <p:cNvPr id="109" name="Google Shape;109;p21"/>
          <p:cNvPicPr preferRelativeResize="0"/>
          <p:nvPr/>
        </p:nvPicPr>
        <p:blipFill>
          <a:blip r:embed="rId3">
            <a:alphaModFix/>
          </a:blip>
          <a:stretch>
            <a:fillRect/>
          </a:stretch>
        </p:blipFill>
        <p:spPr>
          <a:xfrm>
            <a:off x="2873550" y="1152475"/>
            <a:ext cx="5400350" cy="386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