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698f142f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698f142f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98f142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98f142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98f142f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98f142f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698f142f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698f142f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698f142f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698f142f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698f142f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698f142f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698f142f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698f142f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698f142f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698f142f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98f142f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98f142f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698f142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698f142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98f142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98f142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698f142f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698f142f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98f142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98f142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98f142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698f142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98f142f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98f142f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698f142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698f142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98f142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98f142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698f142f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698f142f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698f142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698f142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07800" y="11775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1200"/>
              </a:spcBef>
              <a:spcAft>
                <a:spcPts val="0"/>
              </a:spcAft>
              <a:buNone/>
            </a:pPr>
            <a:r>
              <a:t/>
            </a:r>
            <a:endParaRPr b="1" sz="1600">
              <a:solidFill>
                <a:schemeClr val="dk1"/>
              </a:solidFill>
            </a:endParaRPr>
          </a:p>
          <a:p>
            <a:pPr indent="0" lvl="0" marL="0" rtl="0" algn="ctr">
              <a:lnSpc>
                <a:spcPct val="115000"/>
              </a:lnSpc>
              <a:spcBef>
                <a:spcPts val="1200"/>
              </a:spcBef>
              <a:spcAft>
                <a:spcPts val="0"/>
              </a:spcAft>
              <a:buClr>
                <a:schemeClr val="dk1"/>
              </a:buClr>
              <a:buSzPts val="275"/>
              <a:buFont typeface="Arial"/>
              <a:buNone/>
            </a:pPr>
            <a:r>
              <a:rPr b="1" lang="en" sz="9901">
                <a:solidFill>
                  <a:schemeClr val="dk1"/>
                </a:solidFill>
              </a:rPr>
              <a:t>DS Average Salary for the State of FL</a:t>
            </a:r>
            <a:endParaRPr b="1" sz="9901">
              <a:solidFill>
                <a:schemeClr val="dk1"/>
              </a:solidFill>
            </a:endParaRPr>
          </a:p>
          <a:p>
            <a:pPr indent="0" lvl="0" marL="0" rtl="0" algn="ctr">
              <a:spcBef>
                <a:spcPts val="0"/>
              </a:spcBef>
              <a:spcAft>
                <a:spcPts val="0"/>
              </a:spcAft>
              <a:buNone/>
            </a:pPr>
            <a:r>
              <a:t/>
            </a:r>
            <a:endParaRPr/>
          </a:p>
        </p:txBody>
      </p:sp>
      <p:sp>
        <p:nvSpPr>
          <p:cNvPr id="55" name="Google Shape;55;p13"/>
          <p:cNvSpPr txBox="1"/>
          <p:nvPr/>
        </p:nvSpPr>
        <p:spPr>
          <a:xfrm>
            <a:off x="800150" y="1234750"/>
            <a:ext cx="7980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The data scientist job market has current variability due to conditions arising from the Covid 19 pandemic</a:t>
            </a:r>
            <a:endParaRPr sz="2100"/>
          </a:p>
          <a:p>
            <a:pPr indent="0" lvl="0" marL="0" rtl="0" algn="l">
              <a:spcBef>
                <a:spcPts val="0"/>
              </a:spcBef>
              <a:spcAft>
                <a:spcPts val="0"/>
              </a:spcAft>
              <a:buNone/>
            </a:pPr>
            <a:r>
              <a:rPr lang="en" sz="2100"/>
              <a:t>The transfer of companies from other states to Florida could influence the behavior of this DS job market.</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Our Goal: We want to predict the salary behavior of data scientists in the state of Florida based on the opening of new positions and the skills of the applicants.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possible relations</a:t>
            </a:r>
            <a:endParaRPr/>
          </a:p>
        </p:txBody>
      </p:sp>
      <p:pic>
        <p:nvPicPr>
          <p:cNvPr id="110" name="Google Shape;110;p22"/>
          <p:cNvPicPr preferRelativeResize="0"/>
          <p:nvPr/>
        </p:nvPicPr>
        <p:blipFill>
          <a:blip r:embed="rId3">
            <a:alphaModFix/>
          </a:blip>
          <a:stretch>
            <a:fillRect/>
          </a:stretch>
        </p:blipFill>
        <p:spPr>
          <a:xfrm>
            <a:off x="1178500" y="1131150"/>
            <a:ext cx="6467475" cy="1123950"/>
          </a:xfrm>
          <a:prstGeom prst="rect">
            <a:avLst/>
          </a:prstGeom>
          <a:noFill/>
          <a:ln>
            <a:noFill/>
          </a:ln>
        </p:spPr>
      </p:pic>
      <p:pic>
        <p:nvPicPr>
          <p:cNvPr id="111" name="Google Shape;111;p22"/>
          <p:cNvPicPr preferRelativeResize="0"/>
          <p:nvPr/>
        </p:nvPicPr>
        <p:blipFill>
          <a:blip r:embed="rId4">
            <a:alphaModFix/>
          </a:blip>
          <a:stretch>
            <a:fillRect/>
          </a:stretch>
        </p:blipFill>
        <p:spPr>
          <a:xfrm>
            <a:off x="77900" y="3082900"/>
            <a:ext cx="4305300" cy="1266825"/>
          </a:xfrm>
          <a:prstGeom prst="rect">
            <a:avLst/>
          </a:prstGeom>
          <a:noFill/>
          <a:ln>
            <a:noFill/>
          </a:ln>
        </p:spPr>
      </p:pic>
      <p:pic>
        <p:nvPicPr>
          <p:cNvPr id="112" name="Google Shape;112;p22"/>
          <p:cNvPicPr preferRelativeResize="0"/>
          <p:nvPr/>
        </p:nvPicPr>
        <p:blipFill>
          <a:blip r:embed="rId5">
            <a:alphaModFix/>
          </a:blip>
          <a:stretch>
            <a:fillRect/>
          </a:stretch>
        </p:blipFill>
        <p:spPr>
          <a:xfrm>
            <a:off x="4572000" y="3005000"/>
            <a:ext cx="4305300" cy="12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t>
            </a:r>
            <a:r>
              <a:rPr lang="en"/>
              <a:t>ompany seniority in Florida vs. US seniority</a:t>
            </a:r>
            <a:endParaRPr/>
          </a:p>
          <a:p>
            <a:pPr indent="0" lvl="0" marL="0" rtl="0" algn="l">
              <a:spcBef>
                <a:spcPts val="0"/>
              </a:spcBef>
              <a:spcAft>
                <a:spcPts val="0"/>
              </a:spcAft>
              <a:buNone/>
            </a:pPr>
            <a:r>
              <a:t/>
            </a:r>
            <a:endParaRPr/>
          </a:p>
        </p:txBody>
      </p:sp>
      <p:pic>
        <p:nvPicPr>
          <p:cNvPr id="118" name="Google Shape;118;p23"/>
          <p:cNvPicPr preferRelativeResize="0"/>
          <p:nvPr/>
        </p:nvPicPr>
        <p:blipFill>
          <a:blip r:embed="rId3">
            <a:alphaModFix/>
          </a:blip>
          <a:stretch>
            <a:fillRect/>
          </a:stretch>
        </p:blipFill>
        <p:spPr>
          <a:xfrm>
            <a:off x="152400" y="1170125"/>
            <a:ext cx="7134325" cy="388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FL rating company vs State’s rating company</a:t>
            </a:r>
            <a:endParaRPr/>
          </a:p>
          <a:p>
            <a:pPr indent="0" lvl="0" marL="0" rtl="0" algn="l">
              <a:spcBef>
                <a:spcPts val="0"/>
              </a:spcBef>
              <a:spcAft>
                <a:spcPts val="0"/>
              </a:spcAft>
              <a:buNone/>
            </a:pPr>
            <a:r>
              <a:t/>
            </a:r>
            <a:endParaRPr/>
          </a:p>
        </p:txBody>
      </p:sp>
      <p:pic>
        <p:nvPicPr>
          <p:cNvPr id="124" name="Google Shape;124;p24"/>
          <p:cNvPicPr preferRelativeResize="0"/>
          <p:nvPr/>
        </p:nvPicPr>
        <p:blipFill>
          <a:blip r:embed="rId3">
            <a:alphaModFix/>
          </a:blip>
          <a:stretch>
            <a:fillRect/>
          </a:stretch>
        </p:blipFill>
        <p:spPr>
          <a:xfrm>
            <a:off x="152400" y="1170125"/>
            <a:ext cx="7230827" cy="397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Florida Business Revenue vs. US Business Revenue</a:t>
            </a:r>
            <a:endParaRPr/>
          </a:p>
        </p:txBody>
      </p:sp>
      <p:pic>
        <p:nvPicPr>
          <p:cNvPr id="130" name="Google Shape;130;p25"/>
          <p:cNvPicPr preferRelativeResize="0"/>
          <p:nvPr/>
        </p:nvPicPr>
        <p:blipFill>
          <a:blip r:embed="rId3">
            <a:alphaModFix/>
          </a:blip>
          <a:stretch>
            <a:fillRect/>
          </a:stretch>
        </p:blipFill>
        <p:spPr>
          <a:xfrm>
            <a:off x="230325" y="1183100"/>
            <a:ext cx="6822625" cy="379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 company size vs USA company size</a:t>
            </a:r>
            <a:endParaRPr/>
          </a:p>
        </p:txBody>
      </p:sp>
      <p:pic>
        <p:nvPicPr>
          <p:cNvPr id="136" name="Google Shape;136;p26"/>
          <p:cNvPicPr preferRelativeResize="0"/>
          <p:nvPr/>
        </p:nvPicPr>
        <p:blipFill>
          <a:blip r:embed="rId3">
            <a:alphaModFix/>
          </a:blip>
          <a:stretch>
            <a:fillRect/>
          </a:stretch>
        </p:blipFill>
        <p:spPr>
          <a:xfrm>
            <a:off x="152400" y="1170125"/>
            <a:ext cx="6874575" cy="382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220775" y="39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 Python knowledge vs State’s Python knowledge</a:t>
            </a:r>
            <a:endParaRPr/>
          </a:p>
        </p:txBody>
      </p:sp>
      <p:pic>
        <p:nvPicPr>
          <p:cNvPr id="142" name="Google Shape;142;p27"/>
          <p:cNvPicPr preferRelativeResize="0"/>
          <p:nvPr/>
        </p:nvPicPr>
        <p:blipFill>
          <a:blip r:embed="rId3">
            <a:alphaModFix/>
          </a:blip>
          <a:stretch>
            <a:fillRect/>
          </a:stretch>
        </p:blipFill>
        <p:spPr>
          <a:xfrm>
            <a:off x="152400" y="1170125"/>
            <a:ext cx="6744676" cy="374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FL DataB knowledge vs State’s DataB knowledge</a:t>
            </a:r>
            <a:endParaRPr/>
          </a:p>
          <a:p>
            <a:pPr indent="0" lvl="0" marL="0" rtl="0" algn="l">
              <a:spcBef>
                <a:spcPts val="0"/>
              </a:spcBef>
              <a:spcAft>
                <a:spcPts val="0"/>
              </a:spcAft>
              <a:buNone/>
            </a:pPr>
            <a:r>
              <a:t/>
            </a:r>
            <a:endParaRPr/>
          </a:p>
        </p:txBody>
      </p:sp>
      <p:pic>
        <p:nvPicPr>
          <p:cNvPr id="148" name="Google Shape;148;p28"/>
          <p:cNvPicPr preferRelativeResize="0"/>
          <p:nvPr/>
        </p:nvPicPr>
        <p:blipFill>
          <a:blip r:embed="rId3">
            <a:alphaModFix/>
          </a:blip>
          <a:stretch>
            <a:fillRect/>
          </a:stretch>
        </p:blipFill>
        <p:spPr>
          <a:xfrm>
            <a:off x="152400" y="1170125"/>
            <a:ext cx="6913525" cy="384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FL SQL knowledge vs State’s SQL knowledge</a:t>
            </a:r>
            <a:endParaRPr/>
          </a:p>
          <a:p>
            <a:pPr indent="0" lvl="0" marL="0" rtl="0" algn="l">
              <a:spcBef>
                <a:spcPts val="0"/>
              </a:spcBef>
              <a:spcAft>
                <a:spcPts val="0"/>
              </a:spcAft>
              <a:buNone/>
            </a:pPr>
            <a:r>
              <a:t/>
            </a:r>
            <a:endParaRPr/>
          </a:p>
        </p:txBody>
      </p:sp>
      <p:pic>
        <p:nvPicPr>
          <p:cNvPr id="154" name="Google Shape;154;p29"/>
          <p:cNvPicPr preferRelativeResize="0"/>
          <p:nvPr/>
        </p:nvPicPr>
        <p:blipFill>
          <a:blip r:embed="rId3">
            <a:alphaModFix/>
          </a:blip>
          <a:stretch>
            <a:fillRect/>
          </a:stretch>
        </p:blipFill>
        <p:spPr>
          <a:xfrm>
            <a:off x="152400" y="1170125"/>
            <a:ext cx="6848575" cy="380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FL Math knowledge vs State’s Math knowledge</a:t>
            </a:r>
            <a:endParaRPr/>
          </a:p>
          <a:p>
            <a:pPr indent="0" lvl="0" marL="0" rtl="0" algn="l">
              <a:spcBef>
                <a:spcPts val="0"/>
              </a:spcBef>
              <a:spcAft>
                <a:spcPts val="0"/>
              </a:spcAft>
              <a:buNone/>
            </a:pPr>
            <a:r>
              <a:t/>
            </a:r>
            <a:endParaRPr/>
          </a:p>
        </p:txBody>
      </p:sp>
      <p:pic>
        <p:nvPicPr>
          <p:cNvPr id="160" name="Google Shape;160;p30"/>
          <p:cNvPicPr preferRelativeResize="0"/>
          <p:nvPr/>
        </p:nvPicPr>
        <p:blipFill>
          <a:blip r:embed="rId3">
            <a:alphaModFix/>
          </a:blip>
          <a:stretch>
            <a:fillRect/>
          </a:stretch>
        </p:blipFill>
        <p:spPr>
          <a:xfrm>
            <a:off x="152400" y="1170125"/>
            <a:ext cx="6845099" cy="380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1"/>
          <p:cNvPicPr preferRelativeResize="0"/>
          <p:nvPr/>
        </p:nvPicPr>
        <p:blipFill>
          <a:blip r:embed="rId3">
            <a:alphaModFix/>
          </a:blip>
          <a:stretch>
            <a:fillRect/>
          </a:stretch>
        </p:blipFill>
        <p:spPr>
          <a:xfrm>
            <a:off x="581025" y="0"/>
            <a:ext cx="739077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1650"/>
            <a:ext cx="85206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t>From U.S. BUREAU OF LABOR STATISTICS</a:t>
            </a:r>
            <a:endParaRPr sz="1720"/>
          </a:p>
          <a:p>
            <a:pPr indent="0" lvl="0" marL="0" rtl="0" algn="l">
              <a:spcBef>
                <a:spcPts val="0"/>
              </a:spcBef>
              <a:spcAft>
                <a:spcPts val="0"/>
              </a:spcAft>
              <a:buSzPts val="990"/>
              <a:buNone/>
            </a:pPr>
            <a:r>
              <a:rPr lang="en" sz="1720"/>
              <a:t>https://www.bls.gov/oes/current/oes152098.htm</a:t>
            </a:r>
            <a:endParaRPr sz="1720"/>
          </a:p>
        </p:txBody>
      </p:sp>
      <p:pic>
        <p:nvPicPr>
          <p:cNvPr id="61" name="Google Shape;61;p14"/>
          <p:cNvPicPr preferRelativeResize="0"/>
          <p:nvPr/>
        </p:nvPicPr>
        <p:blipFill>
          <a:blip r:embed="rId3">
            <a:alphaModFix/>
          </a:blip>
          <a:stretch>
            <a:fillRect/>
          </a:stretch>
        </p:blipFill>
        <p:spPr>
          <a:xfrm>
            <a:off x="152400" y="1170125"/>
            <a:ext cx="5173050" cy="3879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12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71" name="Google Shape;171;p32"/>
          <p:cNvSpPr txBox="1"/>
          <p:nvPr>
            <p:ph idx="1" type="body"/>
          </p:nvPr>
        </p:nvSpPr>
        <p:spPr>
          <a:xfrm>
            <a:off x="311700" y="806125"/>
            <a:ext cx="8520600" cy="4143300"/>
          </a:xfrm>
          <a:prstGeom prst="rect">
            <a:avLst/>
          </a:prstGeom>
        </p:spPr>
        <p:txBody>
          <a:bodyPr anchorCtr="0" anchor="t" bIns="91425" lIns="91425" spcFirstLastPara="1" rIns="91425" wrap="square" tIns="91425">
            <a:noAutofit/>
          </a:bodyPr>
          <a:lstStyle/>
          <a:p>
            <a:pPr indent="0" lvl="0" marL="228600" marR="558800" rtl="0" algn="l">
              <a:lnSpc>
                <a:spcPct val="145555"/>
              </a:lnSpc>
              <a:spcBef>
                <a:spcPts val="0"/>
              </a:spcBef>
              <a:spcAft>
                <a:spcPts val="0"/>
              </a:spcAft>
              <a:buSzPts val="440"/>
              <a:buNone/>
            </a:pPr>
            <a:r>
              <a:t/>
            </a:r>
            <a:endParaRPr sz="460">
              <a:solidFill>
                <a:srgbClr val="5F6368"/>
              </a:solidFill>
              <a:highlight>
                <a:srgbClr val="FFFFFF"/>
              </a:highlight>
              <a:latin typeface="Roboto"/>
              <a:ea typeface="Roboto"/>
              <a:cs typeface="Roboto"/>
              <a:sym typeface="Roboto"/>
            </a:endParaRPr>
          </a:p>
          <a:p>
            <a:pPr indent="228600" lvl="0" marL="228600" marR="558800" rtl="0" algn="just">
              <a:lnSpc>
                <a:spcPct val="145555"/>
              </a:lnSpc>
              <a:spcBef>
                <a:spcPts val="0"/>
              </a:spcBef>
              <a:spcAft>
                <a:spcPts val="0"/>
              </a:spcAft>
              <a:buSzPts val="440"/>
              <a:buNone/>
            </a:pPr>
            <a:r>
              <a:rPr lang="en" sz="1399">
                <a:solidFill>
                  <a:schemeClr val="dk1"/>
                </a:solidFill>
                <a:highlight>
                  <a:srgbClr val="FFFFFF"/>
                </a:highlight>
                <a:latin typeface="Roboto"/>
                <a:ea typeface="Roboto"/>
                <a:cs typeface="Roboto"/>
                <a:sym typeface="Roboto"/>
              </a:rPr>
              <a:t>We can apply this model to any state in the USA</a:t>
            </a:r>
            <a:endParaRPr sz="1399">
              <a:solidFill>
                <a:schemeClr val="dk1"/>
              </a:solidFill>
              <a:highlight>
                <a:srgbClr val="FFFFFF"/>
              </a:highlight>
              <a:latin typeface="Roboto"/>
              <a:ea typeface="Roboto"/>
              <a:cs typeface="Roboto"/>
              <a:sym typeface="Roboto"/>
            </a:endParaRPr>
          </a:p>
          <a:p>
            <a:pPr indent="228600" lvl="0" marL="228600" marR="558800" rtl="0" algn="just">
              <a:lnSpc>
                <a:spcPct val="145555"/>
              </a:lnSpc>
              <a:spcBef>
                <a:spcPts val="0"/>
              </a:spcBef>
              <a:spcAft>
                <a:spcPts val="0"/>
              </a:spcAft>
              <a:buSzPts val="440"/>
              <a:buNone/>
            </a:pPr>
            <a:r>
              <a:rPr lang="en" sz="1399">
                <a:solidFill>
                  <a:schemeClr val="dk1"/>
                </a:solidFill>
                <a:highlight>
                  <a:srgbClr val="FFFFFF"/>
                </a:highlight>
                <a:latin typeface="Roboto"/>
                <a:ea typeface="Roboto"/>
                <a:cs typeface="Roboto"/>
                <a:sym typeface="Roboto"/>
              </a:rPr>
              <a:t>The median salary generally rises in the states that offer the most job opportunities.</a:t>
            </a:r>
            <a:endParaRPr sz="1399">
              <a:solidFill>
                <a:schemeClr val="dk1"/>
              </a:solidFill>
              <a:highlight>
                <a:srgbClr val="FFFFFF"/>
              </a:highlight>
              <a:latin typeface="Roboto"/>
              <a:ea typeface="Roboto"/>
              <a:cs typeface="Roboto"/>
              <a:sym typeface="Roboto"/>
            </a:endParaRPr>
          </a:p>
          <a:p>
            <a:pPr indent="0" lvl="0" marL="228600" marR="558800" rtl="0" algn="just">
              <a:lnSpc>
                <a:spcPct val="145555"/>
              </a:lnSpc>
              <a:spcBef>
                <a:spcPts val="0"/>
              </a:spcBef>
              <a:spcAft>
                <a:spcPts val="0"/>
              </a:spcAft>
              <a:buSzPts val="440"/>
              <a:buNone/>
            </a:pPr>
            <a:r>
              <a:rPr lang="en" sz="1399">
                <a:solidFill>
                  <a:schemeClr val="dk1"/>
                </a:solidFill>
                <a:highlight>
                  <a:srgbClr val="FFFFFF"/>
                </a:highlight>
                <a:latin typeface="Roboto"/>
                <a:ea typeface="Roboto"/>
                <a:cs typeface="Roboto"/>
                <a:sym typeface="Roboto"/>
              </a:rPr>
              <a:t>The years of seniority of the companies, the Rating and the earnings they have annually, are related to each other but have a low relationship with the average salary.</a:t>
            </a:r>
            <a:endParaRPr sz="1399">
              <a:solidFill>
                <a:schemeClr val="dk1"/>
              </a:solidFill>
              <a:highlight>
                <a:srgbClr val="FFFFFF"/>
              </a:highlight>
              <a:latin typeface="Roboto"/>
              <a:ea typeface="Roboto"/>
              <a:cs typeface="Roboto"/>
              <a:sym typeface="Roboto"/>
            </a:endParaRPr>
          </a:p>
          <a:p>
            <a:pPr indent="0" lvl="0" marL="228600" marR="558800" rtl="0" algn="just">
              <a:lnSpc>
                <a:spcPct val="145555"/>
              </a:lnSpc>
              <a:spcBef>
                <a:spcPts val="0"/>
              </a:spcBef>
              <a:spcAft>
                <a:spcPts val="0"/>
              </a:spcAft>
              <a:buSzPts val="440"/>
              <a:buNone/>
            </a:pPr>
            <a:r>
              <a:rPr lang="en" sz="1399">
                <a:solidFill>
                  <a:schemeClr val="dk1"/>
                </a:solidFill>
                <a:highlight>
                  <a:srgbClr val="FFFFFF"/>
                </a:highlight>
                <a:latin typeface="Roboto"/>
                <a:ea typeface="Roboto"/>
                <a:cs typeface="Roboto"/>
                <a:sym typeface="Roboto"/>
              </a:rPr>
              <a:t>Perhaps emerging technology companies offer more attractive salaries to make their businesses prosper more quickly.</a:t>
            </a:r>
            <a:endParaRPr sz="1399">
              <a:solidFill>
                <a:schemeClr val="dk1"/>
              </a:solidFill>
              <a:highlight>
                <a:srgbClr val="FFFFFF"/>
              </a:highlight>
              <a:latin typeface="Roboto"/>
              <a:ea typeface="Roboto"/>
              <a:cs typeface="Roboto"/>
              <a:sym typeface="Roboto"/>
            </a:endParaRPr>
          </a:p>
          <a:p>
            <a:pPr indent="228600" lvl="0" marL="228600" marR="558800" rtl="0" algn="just">
              <a:lnSpc>
                <a:spcPct val="145555"/>
              </a:lnSpc>
              <a:spcBef>
                <a:spcPts val="0"/>
              </a:spcBef>
              <a:spcAft>
                <a:spcPts val="0"/>
              </a:spcAft>
              <a:buSzPts val="440"/>
              <a:buNone/>
            </a:pPr>
            <a:r>
              <a:rPr lang="en" sz="1399">
                <a:solidFill>
                  <a:schemeClr val="dk1"/>
                </a:solidFill>
                <a:highlight>
                  <a:srgbClr val="FFFFFF"/>
                </a:highlight>
                <a:latin typeface="Roboto"/>
                <a:ea typeface="Roboto"/>
                <a:cs typeface="Roboto"/>
                <a:sym typeface="Roboto"/>
              </a:rPr>
              <a:t>The knowledge skills that companies demand in Python, SQL, DataB, Math are not proportional to the average salary. Perhaps at first it seemed to us that these relationships existed, then we noticed that all companies demand it in some way, some more than others, but on average they are compensated.Personal data science skills will always be important to any business, so I do believe it is very likely that the skills tests for some companies will be more rigorous than others.</a:t>
            </a:r>
            <a:endParaRPr sz="1399">
              <a:solidFill>
                <a:schemeClr val="dk1"/>
              </a:solidFill>
              <a:highlight>
                <a:srgbClr val="FFFFFF"/>
              </a:highlight>
              <a:latin typeface="Roboto"/>
              <a:ea typeface="Roboto"/>
              <a:cs typeface="Roboto"/>
              <a:sym typeface="Roboto"/>
            </a:endParaRPr>
          </a:p>
          <a:p>
            <a:pPr indent="0" lvl="0" marL="228600" marR="558800" rtl="0" algn="l">
              <a:lnSpc>
                <a:spcPct val="145555"/>
              </a:lnSpc>
              <a:spcBef>
                <a:spcPts val="0"/>
              </a:spcBef>
              <a:spcAft>
                <a:spcPts val="0"/>
              </a:spcAft>
              <a:buSzPts val="440"/>
              <a:buNone/>
            </a:pPr>
            <a:r>
              <a:t/>
            </a:r>
            <a:endParaRPr sz="460">
              <a:solidFill>
                <a:srgbClr val="5F6368"/>
              </a:solidFill>
              <a:highlight>
                <a:srgbClr val="FFFFFF"/>
              </a:highlight>
              <a:latin typeface="Roboto"/>
              <a:ea typeface="Roboto"/>
              <a:cs typeface="Roboto"/>
              <a:sym typeface="Roboto"/>
            </a:endParaRPr>
          </a:p>
          <a:p>
            <a:pPr indent="0" lvl="0" marL="0" rtl="0" algn="l">
              <a:lnSpc>
                <a:spcPct val="105000"/>
              </a:lnSpc>
              <a:spcBef>
                <a:spcPts val="0"/>
              </a:spcBef>
              <a:spcAft>
                <a:spcPts val="1200"/>
              </a:spcAft>
              <a:buSzPts val="440"/>
              <a:buNone/>
            </a:pPr>
            <a:r>
              <a:t/>
            </a:r>
            <a:endParaRPr sz="82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10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care about salary variation?</a:t>
            </a:r>
            <a:endParaRPr/>
          </a:p>
          <a:p>
            <a:pPr indent="0" lvl="0" marL="0" rtl="0" algn="l">
              <a:lnSpc>
                <a:spcPct val="115000"/>
              </a:lnSpc>
              <a:spcBef>
                <a:spcPts val="0"/>
              </a:spcBef>
              <a:spcAft>
                <a:spcPts val="1200"/>
              </a:spcAft>
              <a:buClr>
                <a:schemeClr val="dk1"/>
              </a:buClr>
              <a:buSzPts val="1100"/>
              <a:buFont typeface="Arial"/>
              <a:buNone/>
            </a:pPr>
            <a:r>
              <a:rPr lang="en" sz="2200"/>
              <a:t>Every job seeker. Any company.</a:t>
            </a:r>
            <a:endParaRPr/>
          </a:p>
        </p:txBody>
      </p:sp>
      <p:sp>
        <p:nvSpPr>
          <p:cNvPr id="67" name="Google Shape;67;p15"/>
          <p:cNvSpPr txBox="1"/>
          <p:nvPr>
            <p:ph idx="1" type="body"/>
          </p:nvPr>
        </p:nvSpPr>
        <p:spPr>
          <a:xfrm>
            <a:off x="311700" y="1715350"/>
            <a:ext cx="8520600" cy="2117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300">
                <a:solidFill>
                  <a:schemeClr val="dk1"/>
                </a:solidFill>
              </a:rPr>
              <a:t>Especially for me it was important to know the variations of salaries in DS between the States and their possible causes, as well as the States and cities that offer the most opportunities.</a:t>
            </a:r>
            <a:endParaRPr sz="2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factors affecting salary</a:t>
            </a:r>
            <a:endParaRPr/>
          </a:p>
        </p:txBody>
      </p:sp>
      <p:sp>
        <p:nvSpPr>
          <p:cNvPr id="73" name="Google Shape;73;p16"/>
          <p:cNvSpPr txBox="1"/>
          <p:nvPr>
            <p:ph idx="1" type="body"/>
          </p:nvPr>
        </p:nvSpPr>
        <p:spPr>
          <a:xfrm>
            <a:off x="311700" y="1100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In this 2021, the labor market in general suffers contractions at the beginning of the year. In recent months due to the improvement of the situation with the covid, a recovery of jobs is beginning and specifically in the state of Florida, it is observed that a small increase in Data Scientist positions may occur and we expect an increase higher at the end of the year.</a:t>
            </a:r>
            <a:endParaRPr>
              <a:solidFill>
                <a:srgbClr val="000000"/>
              </a:solidFill>
            </a:endParaRPr>
          </a:p>
          <a:p>
            <a:pPr indent="0" lvl="0" marL="0" rtl="0" algn="l">
              <a:spcBef>
                <a:spcPts val="1200"/>
              </a:spcBef>
              <a:spcAft>
                <a:spcPts val="1200"/>
              </a:spcAft>
              <a:buNone/>
            </a:pPr>
            <a:r>
              <a:rPr lang="en">
                <a:solidFill>
                  <a:srgbClr val="000000"/>
                </a:solidFill>
              </a:rPr>
              <a:t>The causes in general can be different, the movement of companies from the North and West to the East could be one of them, which would lead to an increase in jobs, but we also know that there are other factors such as personal skills that can influence increase in average wages.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a:t>Exploratory Data Analysis and Initial Findings</a:t>
            </a:r>
            <a:endParaRPr sz="1800"/>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Initially I could see that the state of Texas represents a good niche of opportunities.</a:t>
            </a:r>
            <a:endParaRPr sz="1900">
              <a:solidFill>
                <a:schemeClr val="dk1"/>
              </a:solidFill>
            </a:endParaRPr>
          </a:p>
          <a:p>
            <a:pPr indent="0" lvl="0" marL="0" rtl="0" algn="l">
              <a:spcBef>
                <a:spcPts val="1200"/>
              </a:spcBef>
              <a:spcAft>
                <a:spcPts val="1200"/>
              </a:spcAft>
              <a:buNone/>
            </a:pPr>
            <a:r>
              <a:rPr lang="en" sz="1900">
                <a:solidFill>
                  <a:schemeClr val="dk1"/>
                </a:solidFill>
              </a:rPr>
              <a:t>Also of the 30 cities that offer the most DS jobs, 9 are from Texas and 9 from California, which represents 60%. 4 From Arizona (0.13%) and the rest from other states.</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9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Jobs per State (First 30 States)</a:t>
            </a:r>
            <a:endParaRPr/>
          </a:p>
        </p:txBody>
      </p:sp>
      <p:pic>
        <p:nvPicPr>
          <p:cNvPr id="85" name="Google Shape;85;p18"/>
          <p:cNvPicPr preferRelativeResize="0"/>
          <p:nvPr/>
        </p:nvPicPr>
        <p:blipFill>
          <a:blip r:embed="rId3">
            <a:alphaModFix/>
          </a:blip>
          <a:stretch>
            <a:fillRect/>
          </a:stretch>
        </p:blipFill>
        <p:spPr>
          <a:xfrm>
            <a:off x="311700" y="585325"/>
            <a:ext cx="8715526" cy="533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81350"/>
            <a:ext cx="8520600" cy="50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Jobs per Cities (First 30 Cities with more demand)</a:t>
            </a:r>
            <a:endParaRPr/>
          </a:p>
        </p:txBody>
      </p:sp>
      <p:pic>
        <p:nvPicPr>
          <p:cNvPr id="91" name="Google Shape;91;p19"/>
          <p:cNvPicPr preferRelativeResize="0"/>
          <p:nvPr/>
        </p:nvPicPr>
        <p:blipFill>
          <a:blip r:embed="rId3">
            <a:alphaModFix/>
          </a:blip>
          <a:stretch>
            <a:fillRect/>
          </a:stretch>
        </p:blipFill>
        <p:spPr>
          <a:xfrm>
            <a:off x="152400" y="728200"/>
            <a:ext cx="8770899" cy="426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 features</a:t>
            </a:r>
            <a:endParaRPr/>
          </a:p>
        </p:txBody>
      </p:sp>
      <p:pic>
        <p:nvPicPr>
          <p:cNvPr id="97" name="Google Shape;97;p20"/>
          <p:cNvPicPr preferRelativeResize="0"/>
          <p:nvPr/>
        </p:nvPicPr>
        <p:blipFill>
          <a:blip r:embed="rId3">
            <a:alphaModFix/>
          </a:blip>
          <a:stretch>
            <a:fillRect/>
          </a:stretch>
        </p:blipFill>
        <p:spPr>
          <a:xfrm>
            <a:off x="65400" y="1167775"/>
            <a:ext cx="9013200" cy="1158050"/>
          </a:xfrm>
          <a:prstGeom prst="rect">
            <a:avLst/>
          </a:prstGeom>
          <a:noFill/>
          <a:ln>
            <a:noFill/>
          </a:ln>
        </p:spPr>
      </p:pic>
      <p:sp>
        <p:nvSpPr>
          <p:cNvPr id="98" name="Google Shape;98;p20"/>
          <p:cNvSpPr txBox="1"/>
          <p:nvPr/>
        </p:nvSpPr>
        <p:spPr>
          <a:xfrm>
            <a:off x="246900" y="2871325"/>
            <a:ext cx="839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State of Florida has one of the most requested skills -SQL with 0.63 out of a max of 1 and 0.5 in Data Bases knowledge. Python and  Math 0.3 and ETL are at 0.2</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Salary in FL respect at USA</a:t>
            </a:r>
            <a:endParaRPr/>
          </a:p>
        </p:txBody>
      </p:sp>
      <p:pic>
        <p:nvPicPr>
          <p:cNvPr id="104" name="Google Shape;104;p21"/>
          <p:cNvPicPr preferRelativeResize="0"/>
          <p:nvPr/>
        </p:nvPicPr>
        <p:blipFill>
          <a:blip r:embed="rId3">
            <a:alphaModFix/>
          </a:blip>
          <a:stretch>
            <a:fillRect/>
          </a:stretch>
        </p:blipFill>
        <p:spPr>
          <a:xfrm>
            <a:off x="152400" y="1170125"/>
            <a:ext cx="6640775" cy="369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