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40"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41"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42"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43"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44"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D79E98FD-84BF-461D-B3C3-6BDB9A6F245B}"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6042240" y="9493560"/>
            <a:ext cx="169200" cy="183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C0F45FE-FAD0-48EF-A1B2-F38EA170B53D}" type="slidenum">
              <a:rPr b="0" lang="en-AU" sz="1800" spc="-1" strike="noStrike">
                <a:solidFill>
                  <a:srgbClr val="000000"/>
                </a:solidFill>
                <a:latin typeface="Times New Roman"/>
              </a:rPr>
              <a:t>&lt;number&gt;</a:t>
            </a:fld>
            <a:endParaRPr b="0" lang="en-US" sz="1800" spc="-1" strike="noStrike">
              <a:latin typeface="Arial"/>
            </a:endParaRPr>
          </a:p>
        </p:txBody>
      </p:sp>
      <p:sp>
        <p:nvSpPr>
          <p:cNvPr id="91" name="PlaceHolder 2"/>
          <p:cNvSpPr>
            <a:spLocks noGrp="1"/>
          </p:cNvSpPr>
          <p:nvPr>
            <p:ph type="sldImg"/>
          </p:nvPr>
        </p:nvSpPr>
        <p:spPr>
          <a:xfrm>
            <a:off x="-2319480" y="1265400"/>
            <a:ext cx="11200680" cy="8400240"/>
          </a:xfrm>
          <a:prstGeom prst="rect">
            <a:avLst/>
          </a:prstGeom>
        </p:spPr>
      </p:sp>
      <p:sp>
        <p:nvSpPr>
          <p:cNvPr id="92" name="PlaceHolder 3"/>
          <p:cNvSpPr>
            <a:spLocks noGrp="1"/>
          </p:cNvSpPr>
          <p:nvPr>
            <p:ph type="body"/>
          </p:nvPr>
        </p:nvSpPr>
        <p:spPr>
          <a:xfrm>
            <a:off x="789480" y="605160"/>
            <a:ext cx="5470200" cy="245520"/>
          </a:xfrm>
          <a:prstGeom prst="rect">
            <a:avLst/>
          </a:prstGeom>
        </p:spPr>
        <p:txBody>
          <a:bodyPr lIns="0" rIns="0" tIns="0" bIns="0">
            <a:noAutofit/>
          </a:bodyPr>
          <a:p>
            <a:pPr marL="216000" indent="-216000">
              <a:lnSpc>
                <a:spcPct val="100000"/>
              </a:lnSpc>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6000">
              <a:lnSpc>
                <a:spcPct val="100000"/>
              </a:lnSpc>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endParaRPr b="0" lang="en-US" sz="12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6042240" y="9493560"/>
            <a:ext cx="169200" cy="183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2E9022D-FC0B-4BAB-B28A-09331134084B}" type="slidenum">
              <a:rPr b="0" lang="en-AU" sz="1800" spc="-1" strike="noStrike">
                <a:solidFill>
                  <a:srgbClr val="000000"/>
                </a:solidFill>
                <a:latin typeface="Times New Roman"/>
              </a:rPr>
              <a:t>&lt;number&gt;</a:t>
            </a:fld>
            <a:endParaRPr b="0" lang="en-US" sz="1800" spc="-1" strike="noStrike">
              <a:latin typeface="Arial"/>
            </a:endParaRPr>
          </a:p>
        </p:txBody>
      </p:sp>
      <p:sp>
        <p:nvSpPr>
          <p:cNvPr id="94" name="PlaceHolder 2"/>
          <p:cNvSpPr>
            <a:spLocks noGrp="1"/>
          </p:cNvSpPr>
          <p:nvPr>
            <p:ph type="sldImg"/>
          </p:nvPr>
        </p:nvSpPr>
        <p:spPr>
          <a:xfrm>
            <a:off x="-2319480" y="1265400"/>
            <a:ext cx="11200680" cy="8400240"/>
          </a:xfrm>
          <a:prstGeom prst="rect">
            <a:avLst/>
          </a:prstGeom>
        </p:spPr>
      </p:sp>
      <p:sp>
        <p:nvSpPr>
          <p:cNvPr id="95" name="PlaceHolder 3"/>
          <p:cNvSpPr>
            <a:spLocks noGrp="1"/>
          </p:cNvSpPr>
          <p:nvPr>
            <p:ph type="body"/>
          </p:nvPr>
        </p:nvSpPr>
        <p:spPr>
          <a:xfrm>
            <a:off x="789480" y="605160"/>
            <a:ext cx="5470200" cy="245520"/>
          </a:xfrm>
          <a:prstGeom prst="rect">
            <a:avLst/>
          </a:prstGeom>
        </p:spPr>
        <p:txBody>
          <a:bodyPr lIns="0" rIns="0" tIns="0" bIns="0">
            <a:noAutofit/>
          </a:bodyPr>
          <a:p>
            <a:pPr marL="216000" indent="-216000">
              <a:lnSpc>
                <a:spcPct val="100000"/>
              </a:lnSpc>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6000">
              <a:lnSpc>
                <a:spcPct val="100000"/>
              </a:lnSpc>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endParaRPr b="0" lang="en-US" sz="1200" spc="-1" strike="noStrike">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6042240" y="9493560"/>
            <a:ext cx="169200" cy="1839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242E8089-2E32-4DD0-94C7-48BE9D7C03AE}" type="slidenum">
              <a:rPr b="0" lang="en-AU" sz="1800" spc="-1" strike="noStrike">
                <a:solidFill>
                  <a:srgbClr val="000000"/>
                </a:solidFill>
                <a:latin typeface="Times New Roman"/>
              </a:rPr>
              <a:t>&lt;number&gt;</a:t>
            </a:fld>
            <a:endParaRPr b="0" lang="en-US" sz="1800" spc="-1" strike="noStrike">
              <a:latin typeface="Arial"/>
            </a:endParaRPr>
          </a:p>
        </p:txBody>
      </p:sp>
      <p:sp>
        <p:nvSpPr>
          <p:cNvPr id="97" name="PlaceHolder 2"/>
          <p:cNvSpPr>
            <a:spLocks noGrp="1"/>
          </p:cNvSpPr>
          <p:nvPr>
            <p:ph type="sldImg"/>
          </p:nvPr>
        </p:nvSpPr>
        <p:spPr>
          <a:xfrm>
            <a:off x="-2319480" y="1265400"/>
            <a:ext cx="11200680" cy="8400240"/>
          </a:xfrm>
          <a:prstGeom prst="rect">
            <a:avLst/>
          </a:prstGeom>
        </p:spPr>
      </p:sp>
      <p:sp>
        <p:nvSpPr>
          <p:cNvPr id="98" name="PlaceHolder 3"/>
          <p:cNvSpPr>
            <a:spLocks noGrp="1"/>
          </p:cNvSpPr>
          <p:nvPr>
            <p:ph type="body"/>
          </p:nvPr>
        </p:nvSpPr>
        <p:spPr>
          <a:xfrm>
            <a:off x="789480" y="605160"/>
            <a:ext cx="5470200" cy="245520"/>
          </a:xfrm>
          <a:prstGeom prst="rect">
            <a:avLst/>
          </a:prstGeom>
        </p:spPr>
        <p:txBody>
          <a:bodyPr lIns="0" rIns="0" tIns="0" bIns="0">
            <a:noAutofit/>
          </a:bodyPr>
          <a:p>
            <a:pPr marL="216000" indent="-216000">
              <a:lnSpc>
                <a:spcPct val="100000"/>
              </a:lnSpc>
            </a:pPr>
            <a:r>
              <a:rPr b="1" lang="en-AU" sz="1200" spc="-1" strike="noStrike">
                <a:solidFill>
                  <a:srgbClr val="000000"/>
                </a:solidFill>
                <a:latin typeface="Calibri"/>
                <a:ea typeface="Calibri"/>
              </a:rPr>
              <a:t>Hypothesis: </a:t>
            </a:r>
            <a:r>
              <a:rPr b="0" i="1" lang="en-AU" sz="1200" spc="-1" strike="noStrike">
                <a:solidFill>
                  <a:srgbClr val="000000"/>
                </a:solidFill>
                <a:latin typeface="Arial"/>
                <a:ea typeface="Arial"/>
              </a:rPr>
              <a:t>Create a Hypothesis with an emphasis on SMART principles. </a:t>
            </a:r>
            <a:r>
              <a:rPr b="1" i="1" lang="en-AU" sz="1200" spc="-1" strike="noStrike">
                <a:solidFill>
                  <a:srgbClr val="000000"/>
                </a:solidFill>
                <a:latin typeface="Arial"/>
                <a:ea typeface="Arial"/>
              </a:rPr>
              <a:t>(</a:t>
            </a:r>
            <a:r>
              <a:rPr b="1" i="1" lang="en-AU" sz="1200" spc="-1" strike="noStrike">
                <a:solidFill>
                  <a:srgbClr val="000000"/>
                </a:solidFill>
                <a:latin typeface="Calibri"/>
                <a:ea typeface="Calibri"/>
              </a:rPr>
              <a:t>S – Specific, M – Measurable, A – Achievable, R – Realistic, T – Timebound). </a:t>
            </a:r>
            <a:r>
              <a:rPr b="0" lang="en-AU" sz="1200" spc="-1" strike="noStrike">
                <a:solidFill>
                  <a:srgbClr val="000000"/>
                </a:solidFill>
                <a:latin typeface="Calibri"/>
                <a:ea typeface="Calibri"/>
              </a:rPr>
              <a:t>If you cannot do this, you </a:t>
            </a:r>
            <a:r>
              <a:rPr b="1" lang="en-AU" sz="1200" spc="-1" strike="noStrike">
                <a:solidFill>
                  <a:srgbClr val="000000"/>
                </a:solidFill>
                <a:latin typeface="Calibri"/>
                <a:ea typeface="Calibri"/>
              </a:rPr>
              <a:t>do not</a:t>
            </a:r>
            <a:r>
              <a:rPr b="0" lang="en-AU" sz="1200" spc="-1" strike="noStrike">
                <a:solidFill>
                  <a:srgbClr val="000000"/>
                </a:solidFill>
                <a:latin typeface="Calibri"/>
                <a:ea typeface="Calibri"/>
              </a:rPr>
              <a:t> have a good grasp on the business problem.</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Context: </a:t>
            </a:r>
            <a:r>
              <a:rPr b="0" lang="en-AU" sz="1200" spc="-1" strike="noStrike">
                <a:solidFill>
                  <a:srgbClr val="000000"/>
                </a:solidFill>
                <a:latin typeface="Calibri"/>
                <a:ea typeface="Calibri"/>
              </a:rPr>
              <a:t>With context, we have </a:t>
            </a:r>
            <a:r>
              <a:rPr b="1" lang="en-AU" sz="1200" spc="-1" strike="noStrike" u="sng">
                <a:solidFill>
                  <a:srgbClr val="000000"/>
                </a:solidFill>
                <a:uFillTx/>
                <a:latin typeface="Calibri"/>
                <a:ea typeface="Calibri"/>
              </a:rPr>
              <a:t>clearly identified the problem at hand </a:t>
            </a:r>
            <a:r>
              <a:rPr b="0" lang="en-AU" sz="1200" spc="-1" strike="noStrike">
                <a:solidFill>
                  <a:srgbClr val="000000"/>
                </a:solidFill>
                <a:latin typeface="Calibri"/>
                <a:ea typeface="Calibri"/>
              </a:rPr>
              <a:t>and have elucidated on how our initiative may solve this problem, alongside the commercial implications this will have on the business.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Criteria for Success</a:t>
            </a:r>
            <a:r>
              <a:rPr b="0" lang="en-AU" sz="1200" spc="-1" strike="noStrike">
                <a:solidFill>
                  <a:srgbClr val="000000"/>
                </a:solidFill>
                <a:latin typeface="Calibri"/>
                <a:ea typeface="Calibri"/>
              </a:rPr>
              <a:t>: Clearly defining the criteria for success ensures that the scope of your work is clearly defined and understood. Otherwise, if this isn’t defined – your work will never end which will result in mismatched expectations.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Scope of Solution Space: </a:t>
            </a:r>
            <a:r>
              <a:rPr b="0" lang="en-AU" sz="1200" spc="-1" strike="noStrike">
                <a:solidFill>
                  <a:srgbClr val="000000"/>
                </a:solidFill>
                <a:latin typeface="Calibri"/>
                <a:ea typeface="Calibri"/>
              </a:rPr>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Constraints within Solution Space: </a:t>
            </a:r>
            <a:r>
              <a:rPr b="0" lang="en-AU" sz="1200" spc="-1" strike="noStrike">
                <a:solidFill>
                  <a:srgbClr val="000000"/>
                </a:solidFill>
                <a:latin typeface="Calibri"/>
                <a:ea typeface="Calibri"/>
              </a:rPr>
              <a:t>Looking forward, what are the foreseeable problems we are likely to encounter? Could this be stakeholder resistance? Could this be we don’t have access to the right data? </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Stakeholders to provide key insight: </a:t>
            </a:r>
            <a:r>
              <a:rPr b="0" lang="en-AU" sz="1200" spc="-1" strike="noStrike">
                <a:solidFill>
                  <a:srgbClr val="000000"/>
                </a:solidFill>
                <a:latin typeface="Calibri"/>
                <a:ea typeface="Calibri"/>
              </a:rPr>
              <a:t>Who are the people I need to speak to, to get the answers I need for my data analysis?</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r>
              <a:rPr b="1" lang="en-AU" sz="1200" spc="-1" strike="noStrike">
                <a:solidFill>
                  <a:srgbClr val="000000"/>
                </a:solidFill>
                <a:latin typeface="Calibri"/>
                <a:ea typeface="Calibri"/>
              </a:rPr>
              <a:t>What key data sources are required</a:t>
            </a:r>
            <a:r>
              <a:rPr b="0" lang="en-AU" sz="1200" spc="-1" strike="noStrike">
                <a:solidFill>
                  <a:srgbClr val="000000"/>
                </a:solidFill>
                <a:latin typeface="Calibri"/>
                <a:ea typeface="Calibri"/>
              </a:rPr>
              <a:t>?</a:t>
            </a:r>
            <a:endParaRPr b="0" lang="en-US" sz="1200" spc="-1" strike="noStrike">
              <a:latin typeface="Arial"/>
            </a:endParaRPr>
          </a:p>
          <a:p>
            <a:pPr marL="216000" indent="-216000">
              <a:lnSpc>
                <a:spcPct val="100000"/>
              </a:lnSpc>
            </a:pPr>
            <a:r>
              <a:rPr b="0" lang="en-AU" sz="1200" spc="-1" strike="noStrike">
                <a:solidFill>
                  <a:srgbClr val="000000"/>
                </a:solidFill>
                <a:latin typeface="Calibri"/>
                <a:ea typeface="Calibri"/>
              </a:rPr>
              <a:t>Based off my discussions with the key stakeholders – can we clearly list out all the data sources we need so we can make a highly targeted request as opposed to a scatter-gun approach where we ask for a bit of everything?</a:t>
            </a:r>
            <a:endParaRPr b="0" lang="en-US" sz="1200" spc="-1" strike="noStrike">
              <a:latin typeface="Arial"/>
            </a:endParaRPr>
          </a:p>
          <a:p>
            <a:pPr marL="216000" indent="-216000">
              <a:lnSpc>
                <a:spcPct val="100000"/>
              </a:lnSpc>
            </a:pPr>
            <a:endParaRPr b="0" lang="en-US" sz="1200" spc="-1" strike="noStrike">
              <a:latin typeface="Arial"/>
            </a:endParaRPr>
          </a:p>
          <a:p>
            <a:pPr marL="216000" indent="-216000">
              <a:lnSpc>
                <a:spcPct val="100000"/>
              </a:lnSpc>
            </a:pPr>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8298360" y="37080"/>
            <a:ext cx="669960" cy="123840"/>
          </a:xfrm>
          <a:prstGeom prst="rect">
            <a:avLst/>
          </a:prstGeom>
          <a:noFill/>
          <a:ln>
            <a:noFill/>
          </a:ln>
        </p:spPr>
        <p:style>
          <a:lnRef idx="0"/>
          <a:fillRef idx="0"/>
          <a:effectRef idx="0"/>
          <a:fontRef idx="minor"/>
        </p:style>
      </p:sp>
      <p:sp>
        <p:nvSpPr>
          <p:cNvPr id="1" name="PlaceHolder 2"/>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91440" y="1463040"/>
            <a:ext cx="4343400" cy="4663440"/>
          </a:xfrm>
          <a:prstGeom prst="rect">
            <a:avLst/>
          </a:prstGeom>
          <a:solidFill>
            <a:schemeClr val="lt1"/>
          </a:solidFill>
          <a:ln w="19080">
            <a:solidFill>
              <a:schemeClr val="accent5"/>
            </a:solidFill>
            <a:miter/>
          </a:ln>
        </p:spPr>
        <p:style>
          <a:lnRef idx="0"/>
          <a:fillRef idx="0"/>
          <a:effectRef idx="0"/>
          <a:fontRef idx="minor"/>
        </p:style>
      </p:sp>
      <p:sp>
        <p:nvSpPr>
          <p:cNvPr id="46" name="CustomShape 2"/>
          <p:cNvSpPr/>
          <p:nvPr/>
        </p:nvSpPr>
        <p:spPr>
          <a:xfrm>
            <a:off x="4526280" y="1463040"/>
            <a:ext cx="4343400" cy="4680360"/>
          </a:xfrm>
          <a:prstGeom prst="rect">
            <a:avLst/>
          </a:prstGeom>
          <a:solidFill>
            <a:schemeClr val="lt1"/>
          </a:solidFill>
          <a:ln w="19080">
            <a:solidFill>
              <a:schemeClr val="accent5"/>
            </a:solidFill>
            <a:miter/>
          </a:ln>
        </p:spPr>
        <p:style>
          <a:lnRef idx="0"/>
          <a:fillRef idx="0"/>
          <a:effectRef idx="0"/>
          <a:fontRef idx="minor"/>
        </p:style>
        <p:txBody>
          <a:bodyPr lIns="90000" rIns="90000" tIns="45000" bIns="45000">
            <a:noAutofit/>
          </a:bodyPr>
          <a:p>
            <a:pPr algn="ctr"/>
            <a:endParaRPr b="0" lang="en-US" sz="1800" spc="-1" strike="noStrike">
              <a:latin typeface="Arial"/>
            </a:endParaRPr>
          </a:p>
          <a:p>
            <a:pPr algn="ctr"/>
            <a:endParaRPr b="0" lang="en-US" sz="1800" spc="-1" strike="noStrike">
              <a:latin typeface="Arial"/>
            </a:endParaRPr>
          </a:p>
          <a:p>
            <a:pPr algn="ctr"/>
            <a:endParaRPr b="0" lang="en-US" sz="1800" spc="-1" strike="noStrike">
              <a:latin typeface="Arial"/>
            </a:endParaRPr>
          </a:p>
        </p:txBody>
      </p:sp>
      <p:sp>
        <p:nvSpPr>
          <p:cNvPr id="47" name="CustomShape 3"/>
          <p:cNvSpPr/>
          <p:nvPr/>
        </p:nvSpPr>
        <p:spPr>
          <a:xfrm>
            <a:off x="182880" y="1463040"/>
            <a:ext cx="287640" cy="28764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1</a:t>
            </a:r>
            <a:endParaRPr b="0" lang="en-US" sz="1430" spc="-1" strike="noStrike">
              <a:latin typeface="Arial"/>
            </a:endParaRPr>
          </a:p>
        </p:txBody>
      </p:sp>
      <p:sp>
        <p:nvSpPr>
          <p:cNvPr id="48" name="CustomShape 4"/>
          <p:cNvSpPr/>
          <p:nvPr/>
        </p:nvSpPr>
        <p:spPr>
          <a:xfrm>
            <a:off x="470520" y="1554480"/>
            <a:ext cx="3596760" cy="223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Context</a:t>
            </a:r>
            <a:endParaRPr b="0" lang="en-US" sz="1430" spc="-1" strike="noStrike">
              <a:latin typeface="Arial"/>
            </a:endParaRPr>
          </a:p>
        </p:txBody>
      </p:sp>
      <p:sp>
        <p:nvSpPr>
          <p:cNvPr id="49" name="CustomShape 5"/>
          <p:cNvSpPr/>
          <p:nvPr/>
        </p:nvSpPr>
        <p:spPr>
          <a:xfrm>
            <a:off x="601200" y="3239280"/>
            <a:ext cx="3596760" cy="223560"/>
          </a:xfrm>
          <a:prstGeom prst="rect">
            <a:avLst/>
          </a:prstGeom>
          <a:noFill/>
          <a:ln>
            <a:noFill/>
          </a:ln>
        </p:spPr>
        <p:style>
          <a:lnRef idx="0"/>
          <a:fillRef idx="0"/>
          <a:effectRef idx="0"/>
          <a:fontRef idx="minor"/>
        </p:style>
      </p:sp>
      <p:sp>
        <p:nvSpPr>
          <p:cNvPr id="50" name="CustomShape 6"/>
          <p:cNvSpPr/>
          <p:nvPr/>
        </p:nvSpPr>
        <p:spPr>
          <a:xfrm>
            <a:off x="186840" y="5184720"/>
            <a:ext cx="4323600" cy="750600"/>
          </a:xfrm>
          <a:prstGeom prst="rect">
            <a:avLst/>
          </a:prstGeom>
          <a:noFill/>
          <a:ln>
            <a:noFill/>
          </a:ln>
        </p:spPr>
        <p:style>
          <a:lnRef idx="0"/>
          <a:fillRef idx="0"/>
          <a:effectRef idx="0"/>
          <a:fontRef idx="minor"/>
        </p:style>
      </p:sp>
      <p:sp>
        <p:nvSpPr>
          <p:cNvPr id="51" name="CustomShape 7"/>
          <p:cNvSpPr/>
          <p:nvPr/>
        </p:nvSpPr>
        <p:spPr>
          <a:xfrm>
            <a:off x="6633360" y="6524280"/>
            <a:ext cx="431280" cy="20448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52" name="CustomShape 8"/>
          <p:cNvSpPr/>
          <p:nvPr/>
        </p:nvSpPr>
        <p:spPr>
          <a:xfrm>
            <a:off x="7028640" y="65138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53" name="CustomShape 9"/>
          <p:cNvSpPr/>
          <p:nvPr/>
        </p:nvSpPr>
        <p:spPr>
          <a:xfrm>
            <a:off x="7452360" y="65030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54" name="CustomShape 10"/>
          <p:cNvSpPr/>
          <p:nvPr/>
        </p:nvSpPr>
        <p:spPr>
          <a:xfrm>
            <a:off x="7846560" y="650808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55" name="CustomShape 11"/>
          <p:cNvSpPr/>
          <p:nvPr/>
        </p:nvSpPr>
        <p:spPr>
          <a:xfrm>
            <a:off x="8245800" y="65030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56" name="CustomShape 12"/>
          <p:cNvSpPr/>
          <p:nvPr/>
        </p:nvSpPr>
        <p:spPr>
          <a:xfrm>
            <a:off x="8099280" y="707040"/>
            <a:ext cx="431280" cy="20448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57" name="CustomShape 13"/>
          <p:cNvSpPr/>
          <p:nvPr/>
        </p:nvSpPr>
        <p:spPr>
          <a:xfrm>
            <a:off x="121680" y="116640"/>
            <a:ext cx="7724160" cy="1136520"/>
          </a:xfrm>
          <a:prstGeom prst="wedgeRectCallout">
            <a:avLst>
              <a:gd name="adj1" fmla="val 53513"/>
              <a:gd name="adj2" fmla="val 6588"/>
            </a:avLst>
          </a:prstGeom>
          <a:solidFill>
            <a:srgbClr val="fef2da"/>
          </a:solidFill>
          <a:ln>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pPr>
            <a:r>
              <a:rPr b="0" lang="en-US" sz="1400" spc="-1" strike="noStrike">
                <a:solidFill>
                  <a:srgbClr val="000000"/>
                </a:solidFill>
                <a:latin typeface="Arial"/>
                <a:ea typeface="DejaVu Sans"/>
              </a:rPr>
              <a:t>How to reduce the failure rate to below 5% by identifying the manufacturing systems, parts supplier, or both that are causing this failure or it could be specific to one factory. We can do it in 24 hours since we have the Excel data from Cert.</a:t>
            </a:r>
            <a:endParaRPr b="0" lang="en-US" sz="1400" spc="-1" strike="noStrike">
              <a:latin typeface="Arial"/>
            </a:endParaRPr>
          </a:p>
        </p:txBody>
      </p:sp>
      <p:sp>
        <p:nvSpPr>
          <p:cNvPr id="58" name="CustomShape 14"/>
          <p:cNvSpPr/>
          <p:nvPr/>
        </p:nvSpPr>
        <p:spPr>
          <a:xfrm>
            <a:off x="184320" y="189720"/>
            <a:ext cx="8793000" cy="307080"/>
          </a:xfrm>
          <a:prstGeom prst="rect">
            <a:avLst/>
          </a:prstGeom>
          <a:noFill/>
          <a:ln>
            <a:noFill/>
          </a:ln>
        </p:spPr>
        <p:style>
          <a:lnRef idx="0"/>
          <a:fillRef idx="0"/>
          <a:effectRef idx="0"/>
          <a:fontRef idx="minor"/>
        </p:style>
        <p:txBody>
          <a:bodyPr lIns="0" rIns="0" tIns="0" bIns="0">
            <a:noAutofit/>
          </a:bodyPr>
          <a:p>
            <a:pPr>
              <a:lnSpc>
                <a:spcPct val="100000"/>
              </a:lnSpc>
            </a:pPr>
            <a:r>
              <a:rPr b="1" lang="en-AU" sz="2000" spc="-1" strike="noStrike">
                <a:solidFill>
                  <a:srgbClr val="29748d"/>
                </a:solidFill>
                <a:latin typeface="Quattrocento Sans"/>
                <a:ea typeface="Quattrocento Sans"/>
              </a:rPr>
              <a:t>Problem Statement Worksheet (Hypothesis Formation)</a:t>
            </a:r>
            <a:endParaRPr b="0" lang="en-US" sz="2000" spc="-1" strike="noStrike">
              <a:latin typeface="Arial"/>
            </a:endParaRPr>
          </a:p>
        </p:txBody>
      </p:sp>
      <p:sp>
        <p:nvSpPr>
          <p:cNvPr id="59" name="CustomShape 15"/>
          <p:cNvSpPr/>
          <p:nvPr/>
        </p:nvSpPr>
        <p:spPr>
          <a:xfrm>
            <a:off x="4650120" y="1541160"/>
            <a:ext cx="287640" cy="28764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2</a:t>
            </a:r>
            <a:endParaRPr b="0" lang="en-US" sz="1430" spc="-1" strike="noStrike">
              <a:latin typeface="Arial"/>
            </a:endParaRPr>
          </a:p>
        </p:txBody>
      </p:sp>
      <p:sp>
        <p:nvSpPr>
          <p:cNvPr id="60" name="CustomShape 16"/>
          <p:cNvSpPr/>
          <p:nvPr/>
        </p:nvSpPr>
        <p:spPr>
          <a:xfrm>
            <a:off x="5029200" y="1554480"/>
            <a:ext cx="3596760" cy="223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Criteria for success</a:t>
            </a:r>
            <a:endParaRPr b="0" lang="en-US" sz="1430" spc="-1" strike="noStrike">
              <a:latin typeface="Arial"/>
            </a:endParaRPr>
          </a:p>
        </p:txBody>
      </p:sp>
      <p:sp>
        <p:nvSpPr>
          <p:cNvPr id="61" name="CustomShape 17"/>
          <p:cNvSpPr/>
          <p:nvPr/>
        </p:nvSpPr>
        <p:spPr>
          <a:xfrm>
            <a:off x="4587480" y="2011680"/>
            <a:ext cx="4323600" cy="1409760"/>
          </a:xfrm>
          <a:prstGeom prst="rect">
            <a:avLst/>
          </a:prstGeom>
          <a:noFill/>
          <a:ln>
            <a:noFill/>
          </a:ln>
        </p:spPr>
        <p:style>
          <a:lnRef idx="0"/>
          <a:fillRef idx="0"/>
          <a:effectRef idx="0"/>
          <a:fontRef idx="minor"/>
        </p:style>
      </p:sp>
      <p:sp>
        <p:nvSpPr>
          <p:cNvPr id="62" name="CustomShape 18"/>
          <p:cNvSpPr/>
          <p:nvPr/>
        </p:nvSpPr>
        <p:spPr>
          <a:xfrm>
            <a:off x="193680" y="1827720"/>
            <a:ext cx="4323600" cy="12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69" spc="-1" strike="noStrike">
                <a:solidFill>
                  <a:srgbClr val="000000"/>
                </a:solidFill>
                <a:latin typeface="Arial"/>
                <a:ea typeface="Arial"/>
              </a:rPr>
              <a:t>You have been staffed on the Manufacturing Analytics team; in particular, you will be working on the manufacturingprocess for InSense energy tracking sensor, NSC’s newest offering in the residential energy usage space.</a:t>
            </a:r>
            <a:endParaRPr b="0" lang="en-US" sz="1069" spc="-1" strike="noStrike">
              <a:latin typeface="Arial"/>
            </a:endParaRPr>
          </a:p>
          <a:p>
            <a:pPr>
              <a:lnSpc>
                <a:spcPct val="100000"/>
              </a:lnSpc>
            </a:pPr>
            <a:r>
              <a:rPr b="1" lang="en-AU" sz="1069" spc="-1" strike="noStrike">
                <a:solidFill>
                  <a:srgbClr val="000000"/>
                </a:solidFill>
                <a:latin typeface="Arial"/>
                <a:ea typeface="Arial"/>
              </a:rPr>
              <a:t>In early-stage development testing, about 1-2% failure rate was normal for manufacturing the InSense sensor. As you can see from your supervisor, Vince, has provided you with an email introduction to the problem and included a forwarded message from the VP of InSense communicating the current</a:t>
            </a:r>
            <a:endParaRPr b="0" lang="en-US" sz="1069" spc="-1" strike="noStrike">
              <a:latin typeface="Arial"/>
            </a:endParaRPr>
          </a:p>
          <a:p>
            <a:pPr>
              <a:lnSpc>
                <a:spcPct val="100000"/>
              </a:lnSpc>
            </a:pPr>
            <a:r>
              <a:rPr b="1" lang="en-AU" sz="1069" spc="-1" strike="noStrike">
                <a:solidFill>
                  <a:srgbClr val="000000"/>
                </a:solidFill>
                <a:latin typeface="Arial"/>
                <a:ea typeface="Arial"/>
              </a:rPr>
              <a:t>sensor failure rate is 15% as well as more details about the data you have available. As you can imagine, the cause of increased failures could be due to a combination of faulty parts and poor manufacturing, or it could be specific to one factory. Or both</a:t>
            </a:r>
            <a:endParaRPr b="0" lang="en-US" sz="1069" spc="-1" strike="noStrike">
              <a:latin typeface="Arial"/>
            </a:endParaRPr>
          </a:p>
          <a:p>
            <a:pPr>
              <a:lnSpc>
                <a:spcPct val="100000"/>
              </a:lnSpc>
            </a:pPr>
            <a:r>
              <a:rPr b="1" lang="en-AU" sz="1069" spc="-1" strike="noStrike">
                <a:solidFill>
                  <a:srgbClr val="000000"/>
                </a:solidFill>
                <a:latin typeface="Arial"/>
                <a:ea typeface="Arial"/>
              </a:rPr>
              <a:t>The company needs to know which manufacturer to shutdown or parts supplier to stop buying from in order to get the failure rate back down below 5%. T</a:t>
            </a:r>
            <a:endParaRPr b="0" lang="en-US" sz="1069" spc="-1" strike="noStrike">
              <a:latin typeface="Arial"/>
            </a:endParaRPr>
          </a:p>
        </p:txBody>
      </p:sp>
      <p:sp>
        <p:nvSpPr>
          <p:cNvPr id="63" name="TextShape 19"/>
          <p:cNvSpPr txBox="1"/>
          <p:nvPr/>
        </p:nvSpPr>
        <p:spPr>
          <a:xfrm>
            <a:off x="4876920" y="2103120"/>
            <a:ext cx="3635640" cy="772920"/>
          </a:xfrm>
          <a:prstGeom prst="rect">
            <a:avLst/>
          </a:prstGeom>
          <a:noFill/>
          <a:ln>
            <a:noFill/>
          </a:ln>
        </p:spPr>
        <p:txBody>
          <a:bodyPr lIns="90000" rIns="90000" tIns="45000" bIns="45000">
            <a:noAutofit/>
          </a:bodyPr>
          <a:p>
            <a:r>
              <a:rPr b="0" lang="en-US" sz="1200" spc="-1" strike="noStrike">
                <a:solidFill>
                  <a:srgbClr val="000000"/>
                </a:solidFill>
                <a:latin typeface="Arial"/>
                <a:ea typeface="DejaVu Sans"/>
              </a:rPr>
              <a:t>Reduce the failure rate to below 5% by identifying the manufacturing systems, parts supplier, or both that are causing this failure or it could be specific to one factory wich we need to identify</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137880" y="274320"/>
            <a:ext cx="4343400" cy="5982120"/>
          </a:xfrm>
          <a:prstGeom prst="rect">
            <a:avLst/>
          </a:prstGeom>
          <a:solidFill>
            <a:schemeClr val="lt1"/>
          </a:solidFill>
          <a:ln w="19080">
            <a:solidFill>
              <a:schemeClr val="accent5"/>
            </a:solidFill>
            <a:miter/>
          </a:ln>
        </p:spPr>
        <p:style>
          <a:lnRef idx="0"/>
          <a:fillRef idx="0"/>
          <a:effectRef idx="0"/>
          <a:fontRef idx="minor"/>
        </p:style>
      </p:sp>
      <p:sp>
        <p:nvSpPr>
          <p:cNvPr id="65" name="CustomShape 2"/>
          <p:cNvSpPr/>
          <p:nvPr/>
        </p:nvSpPr>
        <p:spPr>
          <a:xfrm>
            <a:off x="4587480" y="274320"/>
            <a:ext cx="4343400" cy="5982120"/>
          </a:xfrm>
          <a:prstGeom prst="rect">
            <a:avLst/>
          </a:prstGeom>
          <a:solidFill>
            <a:schemeClr val="lt1"/>
          </a:solidFill>
          <a:ln w="19080">
            <a:solidFill>
              <a:schemeClr val="accent5"/>
            </a:solidFill>
            <a:miter/>
          </a:ln>
        </p:spPr>
        <p:style>
          <a:lnRef idx="0"/>
          <a:fillRef idx="0"/>
          <a:effectRef idx="0"/>
          <a:fontRef idx="minor"/>
        </p:style>
      </p:sp>
      <p:sp>
        <p:nvSpPr>
          <p:cNvPr id="66" name="CustomShape 3"/>
          <p:cNvSpPr/>
          <p:nvPr/>
        </p:nvSpPr>
        <p:spPr>
          <a:xfrm>
            <a:off x="4663440" y="365760"/>
            <a:ext cx="287640" cy="28764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4</a:t>
            </a:r>
            <a:endParaRPr b="0" lang="en-US" sz="1430" spc="-1" strike="noStrike">
              <a:latin typeface="Arial"/>
            </a:endParaRPr>
          </a:p>
        </p:txBody>
      </p:sp>
      <p:sp>
        <p:nvSpPr>
          <p:cNvPr id="67" name="CustomShape 4"/>
          <p:cNvSpPr/>
          <p:nvPr/>
        </p:nvSpPr>
        <p:spPr>
          <a:xfrm>
            <a:off x="5089680" y="416160"/>
            <a:ext cx="3596760" cy="223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Constraints within solution space</a:t>
            </a:r>
            <a:endParaRPr b="0" lang="en-US" sz="1430" spc="-1" strike="noStrike">
              <a:latin typeface="Arial"/>
            </a:endParaRPr>
          </a:p>
        </p:txBody>
      </p:sp>
      <p:sp>
        <p:nvSpPr>
          <p:cNvPr id="68" name="CustomShape 5"/>
          <p:cNvSpPr/>
          <p:nvPr/>
        </p:nvSpPr>
        <p:spPr>
          <a:xfrm>
            <a:off x="274320" y="365760"/>
            <a:ext cx="287640" cy="28764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3</a:t>
            </a:r>
            <a:endParaRPr b="0" lang="en-US" sz="1430" spc="-1" strike="noStrike">
              <a:latin typeface="Arial"/>
            </a:endParaRPr>
          </a:p>
        </p:txBody>
      </p:sp>
      <p:sp>
        <p:nvSpPr>
          <p:cNvPr id="69" name="CustomShape 6"/>
          <p:cNvSpPr/>
          <p:nvPr/>
        </p:nvSpPr>
        <p:spPr>
          <a:xfrm>
            <a:off x="822960" y="365760"/>
            <a:ext cx="3596760" cy="21888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Scope of solution space </a:t>
            </a:r>
            <a:endParaRPr b="0" lang="en-US" sz="1430" spc="-1" strike="noStrike">
              <a:latin typeface="Arial"/>
            </a:endParaRPr>
          </a:p>
        </p:txBody>
      </p:sp>
      <p:sp>
        <p:nvSpPr>
          <p:cNvPr id="70" name="CustomShape 7"/>
          <p:cNvSpPr/>
          <p:nvPr/>
        </p:nvSpPr>
        <p:spPr>
          <a:xfrm>
            <a:off x="137880" y="731520"/>
            <a:ext cx="4323600" cy="750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069" spc="-1" strike="noStrike">
                <a:solidFill>
                  <a:srgbClr val="000000"/>
                </a:solidFill>
                <a:latin typeface="Arial"/>
                <a:ea typeface="Arial"/>
              </a:rPr>
              <a:t>We will find the problem in Singapore group in the  March summaries where the majorities of defect occurs </a:t>
            </a:r>
            <a:endParaRPr b="0" lang="en-US" sz="1069" spc="-1" strike="noStrike">
              <a:latin typeface="Arial"/>
            </a:endParaRPr>
          </a:p>
        </p:txBody>
      </p:sp>
      <p:sp>
        <p:nvSpPr>
          <p:cNvPr id="71" name="CustomShape 8"/>
          <p:cNvSpPr/>
          <p:nvPr/>
        </p:nvSpPr>
        <p:spPr>
          <a:xfrm>
            <a:off x="4663440" y="731520"/>
            <a:ext cx="4323600" cy="1080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69" spc="-1" strike="noStrike">
                <a:solidFill>
                  <a:srgbClr val="000000"/>
                </a:solidFill>
                <a:latin typeface="Arial"/>
                <a:ea typeface="Arial"/>
              </a:rPr>
              <a:t>Column labels have vendor codes since we have multiple</a:t>
            </a:r>
            <a:endParaRPr b="0" lang="en-US" sz="1069" spc="-1" strike="noStrike">
              <a:latin typeface="Arial"/>
            </a:endParaRPr>
          </a:p>
          <a:p>
            <a:pPr>
              <a:lnSpc>
                <a:spcPct val="100000"/>
              </a:lnSpc>
            </a:pPr>
            <a:r>
              <a:rPr b="1" lang="en-AU" sz="1069" spc="-1" strike="noStrike">
                <a:solidFill>
                  <a:srgbClr val="000000"/>
                </a:solidFill>
                <a:latin typeface="Arial"/>
                <a:ea typeface="Arial"/>
              </a:rPr>
              <a:t>suppliers for each part to diversify our supply chain. We need to identify real vendor name,part or factory</a:t>
            </a:r>
            <a:endParaRPr b="0" lang="en-US" sz="1069" spc="-1" strike="noStrike">
              <a:latin typeface="Arial"/>
            </a:endParaRPr>
          </a:p>
        </p:txBody>
      </p:sp>
      <p:sp>
        <p:nvSpPr>
          <p:cNvPr id="72" name="CustomShape 9"/>
          <p:cNvSpPr/>
          <p:nvPr/>
        </p:nvSpPr>
        <p:spPr>
          <a:xfrm>
            <a:off x="6633360" y="6524280"/>
            <a:ext cx="431280" cy="20448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73" name="CustomShape 10"/>
          <p:cNvSpPr/>
          <p:nvPr/>
        </p:nvSpPr>
        <p:spPr>
          <a:xfrm>
            <a:off x="7028640" y="65138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74" name="CustomShape 11"/>
          <p:cNvSpPr/>
          <p:nvPr/>
        </p:nvSpPr>
        <p:spPr>
          <a:xfrm>
            <a:off x="7452360" y="65030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75" name="CustomShape 12"/>
          <p:cNvSpPr/>
          <p:nvPr/>
        </p:nvSpPr>
        <p:spPr>
          <a:xfrm>
            <a:off x="7846560" y="650808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76" name="CustomShape 13"/>
          <p:cNvSpPr/>
          <p:nvPr/>
        </p:nvSpPr>
        <p:spPr>
          <a:xfrm>
            <a:off x="8245800" y="65030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P</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137880" y="274320"/>
            <a:ext cx="4343400" cy="5982120"/>
          </a:xfrm>
          <a:prstGeom prst="rect">
            <a:avLst/>
          </a:prstGeom>
          <a:solidFill>
            <a:schemeClr val="lt1"/>
          </a:solidFill>
          <a:ln w="19080">
            <a:solidFill>
              <a:schemeClr val="accent5"/>
            </a:solidFill>
            <a:miter/>
          </a:ln>
        </p:spPr>
        <p:style>
          <a:lnRef idx="0"/>
          <a:fillRef idx="0"/>
          <a:effectRef idx="0"/>
          <a:fontRef idx="minor"/>
        </p:style>
      </p:sp>
      <p:sp>
        <p:nvSpPr>
          <p:cNvPr id="78" name="CustomShape 2"/>
          <p:cNvSpPr/>
          <p:nvPr/>
        </p:nvSpPr>
        <p:spPr>
          <a:xfrm>
            <a:off x="4587480" y="274320"/>
            <a:ext cx="4343400" cy="5982120"/>
          </a:xfrm>
          <a:prstGeom prst="rect">
            <a:avLst/>
          </a:prstGeom>
          <a:solidFill>
            <a:schemeClr val="lt1"/>
          </a:solidFill>
          <a:ln w="19080">
            <a:solidFill>
              <a:schemeClr val="accent5"/>
            </a:solidFill>
            <a:miter/>
          </a:ln>
        </p:spPr>
        <p:style>
          <a:lnRef idx="0"/>
          <a:fillRef idx="0"/>
          <a:effectRef idx="0"/>
          <a:fontRef idx="minor"/>
        </p:style>
      </p:sp>
      <p:sp>
        <p:nvSpPr>
          <p:cNvPr id="79" name="CustomShape 3"/>
          <p:cNvSpPr/>
          <p:nvPr/>
        </p:nvSpPr>
        <p:spPr>
          <a:xfrm>
            <a:off x="260640" y="365760"/>
            <a:ext cx="287640" cy="28764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5</a:t>
            </a:r>
            <a:endParaRPr b="0" lang="en-US" sz="1430" spc="-1" strike="noStrike">
              <a:latin typeface="Arial"/>
            </a:endParaRPr>
          </a:p>
        </p:txBody>
      </p:sp>
      <p:sp>
        <p:nvSpPr>
          <p:cNvPr id="80" name="CustomShape 4"/>
          <p:cNvSpPr/>
          <p:nvPr/>
        </p:nvSpPr>
        <p:spPr>
          <a:xfrm>
            <a:off x="700560" y="416160"/>
            <a:ext cx="3596760" cy="223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Stakeholders to provide key insight</a:t>
            </a:r>
            <a:endParaRPr b="0" lang="en-US" sz="1430" spc="-1" strike="noStrike">
              <a:latin typeface="Arial"/>
            </a:endParaRPr>
          </a:p>
        </p:txBody>
      </p:sp>
      <p:sp>
        <p:nvSpPr>
          <p:cNvPr id="81" name="CustomShape 5"/>
          <p:cNvSpPr/>
          <p:nvPr/>
        </p:nvSpPr>
        <p:spPr>
          <a:xfrm>
            <a:off x="4663440" y="443520"/>
            <a:ext cx="287640" cy="287640"/>
          </a:xfrm>
          <a:prstGeom prst="rect">
            <a:avLst/>
          </a:prstGeom>
          <a:solidFill>
            <a:srgbClr val="f1a205"/>
          </a:solidFill>
          <a:ln>
            <a:noFill/>
          </a:ln>
        </p:spPr>
        <p:style>
          <a:lnRef idx="0"/>
          <a:fillRef idx="0"/>
          <a:effectRef idx="0"/>
          <a:fontRef idx="minor"/>
        </p:style>
        <p:txBody>
          <a:bodyPr lIns="47520" rIns="47520" tIns="47520" bIns="47520" anchor="ctr">
            <a:noAutofit/>
          </a:bodyPr>
          <a:p>
            <a:pPr>
              <a:lnSpc>
                <a:spcPct val="100000"/>
              </a:lnSpc>
            </a:pPr>
            <a:r>
              <a:rPr b="0" lang="en-AU" sz="1430" spc="-1" strike="noStrike">
                <a:solidFill>
                  <a:srgbClr val="ffffff"/>
                </a:solidFill>
                <a:latin typeface="Arial"/>
                <a:ea typeface="Arial"/>
              </a:rPr>
              <a:t>6</a:t>
            </a:r>
            <a:endParaRPr b="0" lang="en-US" sz="1430" spc="-1" strike="noStrike">
              <a:latin typeface="Arial"/>
            </a:endParaRPr>
          </a:p>
        </p:txBody>
      </p:sp>
      <p:sp>
        <p:nvSpPr>
          <p:cNvPr id="82" name="CustomShape 6"/>
          <p:cNvSpPr/>
          <p:nvPr/>
        </p:nvSpPr>
        <p:spPr>
          <a:xfrm>
            <a:off x="5029200" y="457200"/>
            <a:ext cx="3596760" cy="223560"/>
          </a:xfrm>
          <a:prstGeom prst="rect">
            <a:avLst/>
          </a:prstGeom>
          <a:noFill/>
          <a:ln>
            <a:noFill/>
          </a:ln>
        </p:spPr>
        <p:style>
          <a:lnRef idx="0"/>
          <a:fillRef idx="0"/>
          <a:effectRef idx="0"/>
          <a:fontRef idx="minor"/>
        </p:style>
        <p:txBody>
          <a:bodyPr lIns="0" rIns="0" tIns="0" bIns="0" anchor="ctr">
            <a:noAutofit/>
          </a:bodyPr>
          <a:p>
            <a:pPr>
              <a:lnSpc>
                <a:spcPct val="100000"/>
              </a:lnSpc>
            </a:pPr>
            <a:r>
              <a:rPr b="0" lang="en-AU" sz="1430" spc="-1" strike="noStrike">
                <a:solidFill>
                  <a:srgbClr val="002c46"/>
                </a:solidFill>
                <a:latin typeface="Arial"/>
                <a:ea typeface="Arial"/>
              </a:rPr>
              <a:t>Key data sources </a:t>
            </a:r>
            <a:endParaRPr b="0" lang="en-US" sz="1430" spc="-1" strike="noStrike">
              <a:latin typeface="Arial"/>
            </a:endParaRPr>
          </a:p>
        </p:txBody>
      </p:sp>
      <p:sp>
        <p:nvSpPr>
          <p:cNvPr id="83" name="CustomShape 7"/>
          <p:cNvSpPr/>
          <p:nvPr/>
        </p:nvSpPr>
        <p:spPr>
          <a:xfrm>
            <a:off x="4607280" y="839520"/>
            <a:ext cx="4323600" cy="1080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AU" sz="1069" spc="-1" strike="noStrike">
                <a:solidFill>
                  <a:srgbClr val="000000"/>
                </a:solidFill>
                <a:latin typeface="Arial"/>
                <a:ea typeface="Arial"/>
              </a:rPr>
              <a:t>Data from Cert (I hope Excel format is ok). The system limits exports, so this only has 20k rows. You can tell which drives failed by the column titled “STATUS” (Fail rate was about 15% on these sensors). </a:t>
            </a:r>
            <a:endParaRPr b="0" lang="en-US" sz="1069" spc="-1" strike="noStrike">
              <a:latin typeface="Arial"/>
            </a:endParaRPr>
          </a:p>
          <a:p>
            <a:pPr>
              <a:lnSpc>
                <a:spcPct val="100000"/>
              </a:lnSpc>
            </a:pPr>
            <a:r>
              <a:rPr b="1" lang="en-AU" sz="1069" spc="-1" strike="noStrike">
                <a:solidFill>
                  <a:srgbClr val="000000"/>
                </a:solidFill>
                <a:latin typeface="Arial"/>
                <a:ea typeface="Arial"/>
              </a:rPr>
              <a:t>The data covers manufacturing dates going</a:t>
            </a:r>
            <a:endParaRPr b="0" lang="en-US" sz="1069" spc="-1" strike="noStrike">
              <a:latin typeface="Arial"/>
            </a:endParaRPr>
          </a:p>
          <a:p>
            <a:pPr>
              <a:lnSpc>
                <a:spcPct val="100000"/>
              </a:lnSpc>
            </a:pPr>
            <a:r>
              <a:rPr b="1" lang="en-AU" sz="1069" spc="-1" strike="noStrike">
                <a:solidFill>
                  <a:srgbClr val="000000"/>
                </a:solidFill>
                <a:latin typeface="Arial"/>
                <a:ea typeface="Arial"/>
              </a:rPr>
              <a:t>back two quarters with dated results for testing. Additionally, you can connect the parts suppliers and manufacturer to each InSense sensor and whether it failed on testing.</a:t>
            </a:r>
            <a:endParaRPr b="0" lang="en-US" sz="1069" spc="-1" strike="noStrike">
              <a:latin typeface="Arial"/>
            </a:endParaRPr>
          </a:p>
        </p:txBody>
      </p:sp>
      <p:sp>
        <p:nvSpPr>
          <p:cNvPr id="84" name="CustomShape 8"/>
          <p:cNvSpPr/>
          <p:nvPr/>
        </p:nvSpPr>
        <p:spPr>
          <a:xfrm>
            <a:off x="6633360" y="6524280"/>
            <a:ext cx="431280" cy="204480"/>
          </a:xfrm>
          <a:prstGeom prst="chevron">
            <a:avLst>
              <a:gd name="adj" fmla="val 50000"/>
            </a:avLst>
          </a:prstGeom>
          <a:solidFill>
            <a:schemeClr val="accent4"/>
          </a:solidFill>
          <a:ln w="9360">
            <a:solidFill>
              <a:schemeClr val="dk2"/>
            </a:solidFill>
            <a:round/>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H</a:t>
            </a:r>
            <a:endParaRPr b="0" lang="en-US" sz="1200" spc="-1" strike="noStrike">
              <a:latin typeface="Arial"/>
            </a:endParaRPr>
          </a:p>
        </p:txBody>
      </p:sp>
      <p:sp>
        <p:nvSpPr>
          <p:cNvPr id="85" name="CustomShape 9"/>
          <p:cNvSpPr/>
          <p:nvPr/>
        </p:nvSpPr>
        <p:spPr>
          <a:xfrm>
            <a:off x="7028640" y="65138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D</a:t>
            </a:r>
            <a:endParaRPr b="0" lang="en-US" sz="1200" spc="-1" strike="noStrike">
              <a:latin typeface="Arial"/>
            </a:endParaRPr>
          </a:p>
        </p:txBody>
      </p:sp>
      <p:sp>
        <p:nvSpPr>
          <p:cNvPr id="86" name="CustomShape 10"/>
          <p:cNvSpPr/>
          <p:nvPr/>
        </p:nvSpPr>
        <p:spPr>
          <a:xfrm>
            <a:off x="7452360" y="65030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E</a:t>
            </a:r>
            <a:endParaRPr b="0" lang="en-US" sz="1200" spc="-1" strike="noStrike">
              <a:latin typeface="Arial"/>
            </a:endParaRPr>
          </a:p>
        </p:txBody>
      </p:sp>
      <p:sp>
        <p:nvSpPr>
          <p:cNvPr id="87" name="CustomShape 11"/>
          <p:cNvSpPr/>
          <p:nvPr/>
        </p:nvSpPr>
        <p:spPr>
          <a:xfrm>
            <a:off x="7846560" y="650808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I</a:t>
            </a:r>
            <a:endParaRPr b="0" lang="en-US" sz="1200" spc="-1" strike="noStrike">
              <a:latin typeface="Arial"/>
            </a:endParaRPr>
          </a:p>
        </p:txBody>
      </p:sp>
      <p:sp>
        <p:nvSpPr>
          <p:cNvPr id="88" name="CustomShape 12"/>
          <p:cNvSpPr/>
          <p:nvPr/>
        </p:nvSpPr>
        <p:spPr>
          <a:xfrm>
            <a:off x="8245800" y="6503040"/>
            <a:ext cx="431280" cy="215280"/>
          </a:xfrm>
          <a:prstGeom prst="chevron">
            <a:avLst>
              <a:gd name="adj" fmla="val 50000"/>
            </a:avLst>
          </a:prstGeom>
          <a:solidFill>
            <a:srgbClr val="d8d8d8"/>
          </a:solidFill>
          <a:ln>
            <a:noFill/>
          </a:ln>
        </p:spPr>
        <p:style>
          <a:lnRef idx="0"/>
          <a:fillRef idx="0"/>
          <a:effectRef idx="0"/>
          <a:fontRef idx="minor"/>
        </p:style>
        <p:txBody>
          <a:bodyPr lIns="90000" rIns="90000" tIns="45000" bIns="45000" anchor="ctr">
            <a:noAutofit/>
          </a:bodyPr>
          <a:p>
            <a:pPr algn="ctr">
              <a:lnSpc>
                <a:spcPct val="100000"/>
              </a:lnSpc>
            </a:pPr>
            <a:r>
              <a:rPr b="1" lang="en-AU" sz="1200" spc="-1" strike="noStrike">
                <a:solidFill>
                  <a:srgbClr val="ffffff"/>
                </a:solidFill>
                <a:latin typeface="Quattrocento Sans"/>
                <a:ea typeface="Quattrocento Sans"/>
              </a:rPr>
              <a:t>P</a:t>
            </a:r>
            <a:endParaRPr b="0" lang="en-US" sz="1200" spc="-1" strike="noStrike">
              <a:latin typeface="Arial"/>
            </a:endParaRPr>
          </a:p>
        </p:txBody>
      </p:sp>
      <p:sp>
        <p:nvSpPr>
          <p:cNvPr id="89" name="CustomShape 13"/>
          <p:cNvSpPr/>
          <p:nvPr/>
        </p:nvSpPr>
        <p:spPr>
          <a:xfrm>
            <a:off x="157680" y="748080"/>
            <a:ext cx="4323600" cy="1080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AU" sz="1069" spc="-1" strike="noStrike">
                <a:solidFill>
                  <a:srgbClr val="000000"/>
                </a:solidFill>
                <a:latin typeface="Arial"/>
                <a:ea typeface="Arial"/>
              </a:rPr>
              <a:t>Shane Buchholz- Head Eng</a:t>
            </a:r>
            <a:endParaRPr b="0" lang="en-US" sz="1069" spc="-1" strike="noStrike">
              <a:latin typeface="Arial"/>
            </a:endParaRPr>
          </a:p>
          <a:p>
            <a:pPr>
              <a:lnSpc>
                <a:spcPct val="100000"/>
              </a:lnSpc>
            </a:pPr>
            <a:r>
              <a:rPr b="0" lang="en-AU" sz="1069" spc="-1" strike="noStrike">
                <a:solidFill>
                  <a:srgbClr val="000000"/>
                </a:solidFill>
                <a:latin typeface="Arial"/>
                <a:ea typeface="Arial"/>
              </a:rPr>
              <a:t>Gary Neumont -Head of manufacturing</a:t>
            </a:r>
            <a:endParaRPr b="0" lang="en-US" sz="1069" spc="-1" strike="noStrike">
              <a:latin typeface="Arial"/>
            </a:endParaRPr>
          </a:p>
          <a:p>
            <a:pPr>
              <a:lnSpc>
                <a:spcPct val="100000"/>
              </a:lnSpc>
            </a:pPr>
            <a:r>
              <a:rPr b="0" lang="en-AU" sz="1069" spc="-1" strike="noStrike">
                <a:solidFill>
                  <a:srgbClr val="000000"/>
                </a:solidFill>
                <a:latin typeface="Arial"/>
                <a:ea typeface="Arial"/>
              </a:rPr>
              <a:t>Jesica Jones QA/QC Eng</a:t>
            </a:r>
            <a:endParaRPr b="0" lang="en-US" sz="1069" spc="-1" strike="noStrike">
              <a:latin typeface="Arial"/>
            </a:endParaRPr>
          </a:p>
          <a:p>
            <a:pPr>
              <a:lnSpc>
                <a:spcPct val="100000"/>
              </a:lnSpc>
            </a:pPr>
            <a:endParaRPr b="0" lang="en-US" sz="1069" spc="-1" strike="noStrike">
              <a:latin typeface="Arial"/>
            </a:endParaRPr>
          </a:p>
          <a:p>
            <a:pPr>
              <a:lnSpc>
                <a:spcPct val="100000"/>
              </a:lnSpc>
            </a:pPr>
            <a:r>
              <a:rPr b="0" lang="en-AU" sz="1069" spc="-1" strike="noStrike">
                <a:solidFill>
                  <a:srgbClr val="000000"/>
                </a:solidFill>
                <a:latin typeface="Arial"/>
                <a:ea typeface="Arial"/>
              </a:rPr>
              <a:t>Otto Evans – InSense President</a:t>
            </a:r>
            <a:endParaRPr b="0" lang="en-US" sz="1069" spc="-1" strike="noStrike">
              <a:latin typeface="Arial"/>
            </a:endParaRPr>
          </a:p>
          <a:p>
            <a:pPr>
              <a:lnSpc>
                <a:spcPct val="100000"/>
              </a:lnSpc>
            </a:pPr>
            <a:r>
              <a:rPr b="0" lang="en-AU" sz="1069" spc="-1" strike="noStrike">
                <a:solidFill>
                  <a:srgbClr val="000000"/>
                </a:solidFill>
                <a:latin typeface="Arial"/>
                <a:ea typeface="Arial"/>
              </a:rPr>
              <a:t>Tony Abraham – Insense VP</a:t>
            </a:r>
            <a:endParaRPr b="0" lang="en-US" sz="1069" spc="-1" strike="noStrike">
              <a:latin typeface="Arial"/>
            </a:endParaRPr>
          </a:p>
          <a:p>
            <a:pPr>
              <a:lnSpc>
                <a:spcPct val="100000"/>
              </a:lnSpc>
            </a:pPr>
            <a:endParaRPr b="0" lang="en-US" sz="1069" spc="-1" strike="noStrike">
              <a:latin typeface="Arial"/>
            </a:endParaRPr>
          </a:p>
          <a:p>
            <a:pPr>
              <a:lnSpc>
                <a:spcPct val="100000"/>
              </a:lnSpc>
            </a:pPr>
            <a:endParaRPr b="0" lang="en-US" sz="1069"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TotalTime>
  <Application>LibreOffice/6.4.4.2$Windows_x86 LibreOffice_project/3d775be2011f3886db32dfd395a6a6d1ca2630ff</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dc:description/>
  <dc:language>en-US</dc:language>
  <cp:lastModifiedBy/>
  <dcterms:modified xsi:type="dcterms:W3CDTF">2021-02-15T19:51:44Z</dcterms:modified>
  <cp:revision>12</cp:revision>
  <dc:subject/>
  <dc:title/>
</cp:coreProperties>
</file>