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3" r:id="rId3"/>
    <p:sldId id="257" r:id="rId4"/>
    <p:sldId id="260" r:id="rId5"/>
    <p:sldId id="262" r:id="rId6"/>
    <p:sldId id="258" r:id="rId7"/>
  </p:sldIdLst>
  <p:sldSz cx="12192000" cy="6858000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02394-9148-4093-81FB-9941A04008D4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7CBF-5A40-48E8-BC08-CA46E788E3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63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08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1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9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1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09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14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0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9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7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2109-5764-4BF4-9E25-EE36068EF09F}" type="datetimeFigureOut">
              <a:rPr lang="fr-FR" smtClean="0"/>
              <a:t>14/04/2017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59FD-F2F0-47DA-83EA-4F46A8AA7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61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HIPE:</a:t>
            </a:r>
            <a:br>
              <a:rPr lang="fr-FR" dirty="0"/>
            </a:br>
            <a:r>
              <a:rPr lang="fr-FR" dirty="0"/>
              <a:t>Hiarchic Image Processing Engine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Application de traitements d’images modulaire</a:t>
            </a:r>
          </a:p>
        </p:txBody>
      </p:sp>
    </p:spTree>
    <p:extLst>
      <p:ext uri="{BB962C8B-B14F-4D97-AF65-F5344CB8AC3E}">
        <p14:creationId xmlns:p14="http://schemas.microsoft.com/office/powerpoint/2010/main" val="32833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TODO: </a:t>
            </a:r>
            <a:r>
              <a:rPr lang="fr-FR" dirty="0" err="1"/>
              <a:t>punchline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Expliquer en français à quoi sert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11885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</a:t>
            </a:r>
            <a:r>
              <a:rPr lang="fr-FR" dirty="0" err="1"/>
              <a:t>Hipe</a:t>
            </a:r>
            <a:r>
              <a:rPr lang="fr-FR" dirty="0"/>
              <a:t>: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types d’utilisateurs: Super utilisateur (admin) et utilisateur classique</a:t>
            </a:r>
          </a:p>
          <a:p>
            <a:r>
              <a:rPr lang="fr-FR" dirty="0"/>
              <a:t>Ils peuvent :</a:t>
            </a:r>
          </a:p>
          <a:p>
            <a:pPr lvl="1"/>
            <a:r>
              <a:rPr lang="fr-FR" dirty="0"/>
              <a:t>Utiliser un algorithme existant</a:t>
            </a:r>
          </a:p>
          <a:p>
            <a:pPr lvl="1"/>
            <a:r>
              <a:rPr lang="fr-FR" dirty="0"/>
              <a:t>Envoyer des données d’entrée (data)</a:t>
            </a:r>
          </a:p>
          <a:p>
            <a:pPr lvl="1"/>
            <a:r>
              <a:rPr lang="fr-FR" dirty="0"/>
              <a:t>Utiliser l’orchestrateur pour traiter les données avec l’algorithme  choisi</a:t>
            </a:r>
          </a:p>
          <a:p>
            <a:r>
              <a:rPr lang="fr-FR" dirty="0"/>
              <a:t>Un super utilisateur peut en plus:</a:t>
            </a:r>
          </a:p>
          <a:p>
            <a:pPr lvl="1"/>
            <a:r>
              <a:rPr lang="fr-FR" dirty="0"/>
              <a:t>Créer un algorithme, le « Builder » et l’insérer dans la base d’algorithmes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Lexique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830" y="2112241"/>
            <a:ext cx="10515600" cy="4351338"/>
          </a:xfrm>
        </p:spPr>
        <p:txBody>
          <a:bodyPr/>
          <a:lstStyle/>
          <a:p>
            <a:r>
              <a:rPr lang="fr-FR" dirty="0"/>
              <a:t>Data: Vidéo, Image, liste de vidéos, liste d’images …</a:t>
            </a:r>
          </a:p>
          <a:p>
            <a:r>
              <a:rPr lang="fr-FR" dirty="0"/>
              <a:t>Algorithme dans le cas du traitement d’image, est un ensemble de filtres appliqués sur une ou plusieurs images, vidéo... </a:t>
            </a:r>
          </a:p>
          <a:p>
            <a:pPr lvl="1"/>
            <a:r>
              <a:rPr lang="fr-FR" dirty="0"/>
              <a:t>Exemple: Algorithme(</a:t>
            </a:r>
            <a:r>
              <a:rPr lang="fr-FR" dirty="0" err="1"/>
              <a:t>Akaze_Crop</a:t>
            </a:r>
            <a:r>
              <a:rPr lang="fr-FR" dirty="0"/>
              <a:t>) applique le filtre Crop sur une image puis le filtre Akaze (reconnaissance d’objet sur une image) sur le résultat du Crop et une image de référence.</a:t>
            </a:r>
          </a:p>
          <a:p>
            <a:r>
              <a:rPr lang="fr-FR" dirty="0"/>
              <a:t>Filtres: méthodes de traitement d’image</a:t>
            </a:r>
          </a:p>
          <a:p>
            <a:pPr lvl="1"/>
            <a:r>
              <a:rPr lang="fr-FR" dirty="0"/>
              <a:t>Exemple: Crop, SURF, reconnaissance d’objet ou de caractère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0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" y="181769"/>
            <a:ext cx="10515600" cy="1325563"/>
          </a:xfrm>
        </p:spPr>
        <p:txBody>
          <a:bodyPr/>
          <a:lstStyle/>
          <a:p>
            <a:r>
              <a:rPr lang="fr-FR" dirty="0"/>
              <a:t>Exemple algorithme </a:t>
            </a:r>
            <a:r>
              <a:rPr lang="fr-FR" dirty="0" err="1"/>
              <a:t>Akaze_Crop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48" y="1387474"/>
            <a:ext cx="7602727" cy="515023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504950" y="1257300"/>
            <a:ext cx="1428750" cy="1171575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5899" y="1323976"/>
            <a:ext cx="819150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Crop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43300" y="28194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Akaze</a:t>
            </a:r>
          </a:p>
        </p:txBody>
      </p:sp>
    </p:spTree>
    <p:extLst>
      <p:ext uri="{BB962C8B-B14F-4D97-AF65-F5344CB8AC3E}">
        <p14:creationId xmlns:p14="http://schemas.microsoft.com/office/powerpoint/2010/main" val="425214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3054" cy="920864"/>
          </a:xfrm>
        </p:spPr>
        <p:txBody>
          <a:bodyPr>
            <a:normAutofit fontScale="90000"/>
          </a:bodyPr>
          <a:lstStyle/>
          <a:p>
            <a:r>
              <a:rPr lang="fr-FR" dirty="0"/>
              <a:t>Schéma 1: étapes dans le cas d’un super utilisateur 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305907" y="1582615"/>
            <a:ext cx="8540262" cy="4466493"/>
            <a:chOff x="2813538" y="1556238"/>
            <a:chExt cx="8540262" cy="4466493"/>
          </a:xfrm>
        </p:grpSpPr>
        <p:grpSp>
          <p:nvGrpSpPr>
            <p:cNvPr id="54" name="Groupe 53"/>
            <p:cNvGrpSpPr/>
            <p:nvPr/>
          </p:nvGrpSpPr>
          <p:grpSpPr>
            <a:xfrm>
              <a:off x="3109505" y="1690688"/>
              <a:ext cx="8244295" cy="4052266"/>
              <a:chOff x="1253129" y="1690688"/>
              <a:chExt cx="9822289" cy="4665163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1253129" y="1690688"/>
                <a:ext cx="9822289" cy="4665163"/>
                <a:chOff x="490962" y="367233"/>
                <a:chExt cx="11326382" cy="6191385"/>
              </a:xfrm>
            </p:grpSpPr>
            <p:cxnSp>
              <p:nvCxnSpPr>
                <p:cNvPr id="5" name="Connecteur droit avec flèche 4"/>
                <p:cNvCxnSpPr>
                  <a:cxnSpLocks/>
                  <a:stCxn id="39" idx="2"/>
                  <a:endCxn id="45" idx="0"/>
                </p:cNvCxnSpPr>
                <p:nvPr/>
              </p:nvCxnSpPr>
              <p:spPr>
                <a:xfrm flipH="1">
                  <a:off x="5151597" y="3189991"/>
                  <a:ext cx="444899" cy="878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/>
                <p:cNvSpPr/>
                <p:nvPr/>
              </p:nvSpPr>
              <p:spPr>
                <a:xfrm>
                  <a:off x="4542360" y="3751081"/>
                  <a:ext cx="1945712" cy="17728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" name="Connecteur droit avec flèche 6"/>
                <p:cNvCxnSpPr>
                  <a:cxnSpLocks/>
                  <a:stCxn id="45" idx="5"/>
                  <a:endCxn id="8" idx="0"/>
                </p:cNvCxnSpPr>
                <p:nvPr/>
              </p:nvCxnSpPr>
              <p:spPr>
                <a:xfrm>
                  <a:off x="5616005" y="5008465"/>
                  <a:ext cx="685275" cy="377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/>
                <p:cNvSpPr/>
                <p:nvPr/>
              </p:nvSpPr>
              <p:spPr>
                <a:xfrm>
                  <a:off x="5820234" y="5386361"/>
                  <a:ext cx="962091" cy="53120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>
                      <a:solidFill>
                        <a:schemeClr val="tx1"/>
                      </a:solidFill>
                    </a:rPr>
                    <a:t>Img</a:t>
                  </a:r>
                  <a:r>
                    <a:rPr lang="fr-FR" sz="1100" dirty="0">
                      <a:solidFill>
                        <a:schemeClr val="tx1"/>
                      </a:solidFill>
                    </a:rPr>
                    <a:t>/csv</a:t>
                  </a:r>
                </a:p>
              </p:txBody>
            </p:sp>
            <p:cxnSp>
              <p:nvCxnSpPr>
                <p:cNvPr id="9" name="Connecteur droit avec flèche 8"/>
                <p:cNvCxnSpPr>
                  <a:cxnSpLocks/>
                  <a:stCxn id="8" idx="1"/>
                </p:cNvCxnSpPr>
                <p:nvPr/>
              </p:nvCxnSpPr>
              <p:spPr>
                <a:xfrm flipH="1">
                  <a:off x="5084392" y="5651964"/>
                  <a:ext cx="735842" cy="981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e 9"/>
                <p:cNvGrpSpPr/>
                <p:nvPr/>
              </p:nvGrpSpPr>
              <p:grpSpPr>
                <a:xfrm>
                  <a:off x="490962" y="367233"/>
                  <a:ext cx="11326382" cy="6191385"/>
                  <a:chOff x="409683" y="367233"/>
                  <a:chExt cx="11326382" cy="6191385"/>
                </a:xfrm>
              </p:grpSpPr>
              <p:sp>
                <p:nvSpPr>
                  <p:cNvPr id="20" name="ZoneTexte 19"/>
                  <p:cNvSpPr txBox="1"/>
                  <p:nvPr/>
                </p:nvSpPr>
                <p:spPr>
                  <a:xfrm>
                    <a:off x="561409" y="4425611"/>
                    <a:ext cx="9605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 </a:t>
                    </a:r>
                  </a:p>
                </p:txBody>
              </p:sp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409683" y="367233"/>
                    <a:ext cx="11326382" cy="6191385"/>
                    <a:chOff x="409683" y="367233"/>
                    <a:chExt cx="11326382" cy="6191385"/>
                  </a:xfrm>
                </p:grpSpPr>
                <p:grpSp>
                  <p:nvGrpSpPr>
                    <p:cNvPr id="22" name="Groupe 21"/>
                    <p:cNvGrpSpPr/>
                    <p:nvPr/>
                  </p:nvGrpSpPr>
                  <p:grpSpPr>
                    <a:xfrm>
                      <a:off x="4394210" y="5789095"/>
                      <a:ext cx="1295352" cy="769523"/>
                      <a:chOff x="2895841" y="5786831"/>
                      <a:chExt cx="1781667" cy="1272305"/>
                    </a:xfrm>
                  </p:grpSpPr>
                  <p:pic>
                    <p:nvPicPr>
                      <p:cNvPr id="51" name="Image 50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13490" y="5786831"/>
                        <a:ext cx="640884" cy="64088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2895841" y="6550268"/>
                        <a:ext cx="1781667" cy="50886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400" dirty="0"/>
                          <a:t>Résultat Json</a:t>
                        </a:r>
                        <a:endParaRPr lang="fr-FR" dirty="0"/>
                      </a:p>
                    </p:txBody>
                  </p:sp>
                </p:grpSp>
                <p:grpSp>
                  <p:nvGrpSpPr>
                    <p:cNvPr id="23" name="Groupe 22"/>
                    <p:cNvGrpSpPr/>
                    <p:nvPr/>
                  </p:nvGrpSpPr>
                  <p:grpSpPr>
                    <a:xfrm>
                      <a:off x="409683" y="367233"/>
                      <a:ext cx="11326382" cy="5891447"/>
                      <a:chOff x="409683" y="367233"/>
                      <a:chExt cx="11326382" cy="5891447"/>
                    </a:xfrm>
                  </p:grpSpPr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9311520" y="1628515"/>
                        <a:ext cx="2424545" cy="2333243"/>
                        <a:chOff x="9311520" y="1628515"/>
                        <a:chExt cx="2424545" cy="2333243"/>
                      </a:xfrm>
                    </p:grpSpPr>
                    <p:sp>
                      <p:nvSpPr>
                        <p:cNvPr id="49" name="ZoneTexte 48"/>
                        <p:cNvSpPr txBox="1"/>
                        <p:nvPr/>
                      </p:nvSpPr>
                      <p:spPr>
                        <a:xfrm>
                          <a:off x="9311520" y="1628515"/>
                          <a:ext cx="2424545" cy="7994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400" dirty="0"/>
                            <a:t>Base de données d’algorithmes</a:t>
                          </a:r>
                        </a:p>
                      </p:txBody>
                    </p:sp>
                    <p:pic>
                      <p:nvPicPr>
                        <p:cNvPr id="50" name="Image 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90352" y="2628900"/>
                          <a:ext cx="1332858" cy="1332858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5" name="Groupe 24"/>
                      <p:cNvGrpSpPr/>
                      <p:nvPr/>
                    </p:nvGrpSpPr>
                    <p:grpSpPr>
                      <a:xfrm>
                        <a:off x="8838554" y="3980537"/>
                        <a:ext cx="2575680" cy="2278143"/>
                        <a:chOff x="8838554" y="3980537"/>
                        <a:chExt cx="2575680" cy="2278143"/>
                      </a:xfrm>
                    </p:grpSpPr>
                    <p:pic>
                      <p:nvPicPr>
                        <p:cNvPr id="47" name="Image 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500542" y="5006974"/>
                          <a:ext cx="1251706" cy="125170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8" name="ZoneTexte 47"/>
                        <p:cNvSpPr txBox="1"/>
                        <p:nvPr/>
                      </p:nvSpPr>
                      <p:spPr>
                        <a:xfrm>
                          <a:off x="8838554" y="3980537"/>
                          <a:ext cx="2575680" cy="11285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400" dirty="0"/>
                            <a:t>Base de données résultats</a:t>
                          </a:r>
                          <a:br>
                            <a:rPr lang="fr-FR" sz="1400" dirty="0"/>
                          </a:br>
                          <a:r>
                            <a:rPr lang="fr-FR" sz="1400" dirty="0"/>
                            <a:t>csv, </a:t>
                          </a:r>
                          <a:r>
                            <a:rPr lang="fr-FR" sz="1400" dirty="0" err="1"/>
                            <a:t>pdf</a:t>
                          </a:r>
                          <a:r>
                            <a:rPr lang="fr-FR" sz="1400" dirty="0"/>
                            <a:t>, images …</a:t>
                          </a:r>
                        </a:p>
                      </p:txBody>
                    </p:sp>
                  </p:grpSp>
                  <p:cxnSp>
                    <p:nvCxnSpPr>
                      <p:cNvPr id="26" name="Connecteur : en angle 25"/>
                      <p:cNvCxnSpPr>
                        <a:cxnSpLocks/>
                        <a:endCxn id="47" idx="1"/>
                      </p:cNvCxnSpPr>
                      <p:nvPr/>
                    </p:nvCxnSpPr>
                    <p:spPr>
                      <a:xfrm flipV="1">
                        <a:off x="5249008" y="5632827"/>
                        <a:ext cx="4251534" cy="350080"/>
                      </a:xfrm>
                      <a:prstGeom prst="bentConnector3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7" name="Groupe 26"/>
                      <p:cNvGrpSpPr/>
                      <p:nvPr/>
                    </p:nvGrpSpPr>
                    <p:grpSpPr>
                      <a:xfrm>
                        <a:off x="409683" y="367233"/>
                        <a:ext cx="6620246" cy="5615674"/>
                        <a:chOff x="409683" y="367233"/>
                        <a:chExt cx="6620246" cy="5615674"/>
                      </a:xfrm>
                    </p:grpSpPr>
                    <p:grpSp>
                      <p:nvGrpSpPr>
                        <p:cNvPr id="28" name="Groupe 27"/>
                        <p:cNvGrpSpPr/>
                        <p:nvPr/>
                      </p:nvGrpSpPr>
                      <p:grpSpPr>
                        <a:xfrm>
                          <a:off x="3946664" y="3537121"/>
                          <a:ext cx="3083265" cy="1963480"/>
                          <a:chOff x="3946664" y="3537121"/>
                          <a:chExt cx="3083265" cy="1963480"/>
                        </a:xfrm>
                      </p:grpSpPr>
                      <p:grpSp>
                        <p:nvGrpSpPr>
                          <p:cNvPr id="41" name="Groupe 40"/>
                          <p:cNvGrpSpPr/>
                          <p:nvPr/>
                        </p:nvGrpSpPr>
                        <p:grpSpPr>
                          <a:xfrm>
                            <a:off x="3946664" y="3537121"/>
                            <a:ext cx="3083265" cy="1963480"/>
                            <a:chOff x="4000502" y="3517808"/>
                            <a:chExt cx="2750020" cy="1963480"/>
                          </a:xfrm>
                        </p:grpSpPr>
                        <p:grpSp>
                          <p:nvGrpSpPr>
                            <p:cNvPr id="43" name="Groupe 42"/>
                            <p:cNvGrpSpPr/>
                            <p:nvPr/>
                          </p:nvGrpSpPr>
                          <p:grpSpPr>
                            <a:xfrm>
                              <a:off x="4262952" y="3865584"/>
                              <a:ext cx="2487570" cy="1615704"/>
                              <a:chOff x="4262952" y="3865584"/>
                              <a:chExt cx="2487570" cy="1615704"/>
                            </a:xfrm>
                          </p:grpSpPr>
                          <p:sp>
                            <p:nvSpPr>
                              <p:cNvPr id="45" name="Ellipse 44"/>
                              <p:cNvSpPr/>
                              <p:nvPr/>
                            </p:nvSpPr>
                            <p:spPr>
                              <a:xfrm>
                                <a:off x="4416922" y="4048718"/>
                                <a:ext cx="1171575" cy="110178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 dirty="0"/>
                              </a:p>
                            </p:txBody>
                          </p:sp>
                          <p:sp>
                            <p:nvSpPr>
                              <p:cNvPr id="46" name="Rectangle 45"/>
                              <p:cNvSpPr/>
                              <p:nvPr/>
                            </p:nvSpPr>
                            <p:spPr>
                              <a:xfrm>
                                <a:off x="4262952" y="3865584"/>
                                <a:ext cx="2487570" cy="161570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/>
                              </a:p>
                            </p:txBody>
                          </p:sp>
                        </p:grpSp>
                        <p:sp>
                          <p:nvSpPr>
                            <p:cNvPr id="44" name="ZoneTexte 43"/>
                            <p:cNvSpPr txBox="1"/>
                            <p:nvPr/>
                          </p:nvSpPr>
                          <p:spPr>
                            <a:xfrm>
                              <a:off x="4000502" y="3517808"/>
                              <a:ext cx="1554522" cy="47024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1400" dirty="0"/>
                                <a:t>Orchestrateur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42" name="ZoneTexte 41"/>
                          <p:cNvSpPr txBox="1"/>
                          <p:nvPr/>
                        </p:nvSpPr>
                        <p:spPr>
                          <a:xfrm>
                            <a:off x="4542189" y="4329786"/>
                            <a:ext cx="1093943" cy="47024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sz="1400" b="1" dirty="0" err="1"/>
                              <a:t>Process</a:t>
                            </a:r>
                            <a:endParaRPr lang="fr-FR" sz="1400" b="1" dirty="0"/>
                          </a:p>
                        </p:txBody>
                      </p:sp>
                    </p:grpSp>
                    <p:grpSp>
                      <p:nvGrpSpPr>
                        <p:cNvPr id="29" name="Groupe 28"/>
                        <p:cNvGrpSpPr/>
                        <p:nvPr/>
                      </p:nvGrpSpPr>
                      <p:grpSpPr>
                        <a:xfrm>
                          <a:off x="409683" y="367233"/>
                          <a:ext cx="5733942" cy="5615674"/>
                          <a:chOff x="409683" y="367233"/>
                          <a:chExt cx="5733942" cy="5615674"/>
                        </a:xfrm>
                      </p:grpSpPr>
                      <p:pic>
                        <p:nvPicPr>
                          <p:cNvPr id="39" name="Image 3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86808" y="1933174"/>
                            <a:ext cx="1256817" cy="1256817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31" name="Groupe 30"/>
                          <p:cNvGrpSpPr/>
                          <p:nvPr/>
                        </p:nvGrpSpPr>
                        <p:grpSpPr>
                          <a:xfrm>
                            <a:off x="409683" y="367233"/>
                            <a:ext cx="5067542" cy="5615674"/>
                            <a:chOff x="447675" y="390525"/>
                            <a:chExt cx="5067542" cy="5615674"/>
                          </a:xfrm>
                        </p:grpSpPr>
                        <p:grpSp>
                          <p:nvGrpSpPr>
                            <p:cNvPr id="32" name="Groupe 31"/>
                            <p:cNvGrpSpPr/>
                            <p:nvPr/>
                          </p:nvGrpSpPr>
                          <p:grpSpPr>
                            <a:xfrm>
                              <a:off x="447675" y="390525"/>
                              <a:ext cx="1054163" cy="1311274"/>
                              <a:chOff x="447675" y="390525"/>
                              <a:chExt cx="1054163" cy="1311274"/>
                            </a:xfrm>
                          </p:grpSpPr>
                          <p:pic>
                            <p:nvPicPr>
                              <p:cNvPr id="37" name="Graphique 36" descr="Homme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6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47675" y="787399"/>
                                <a:ext cx="914400" cy="914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38" name="ZoneTexte 37"/>
                              <p:cNvSpPr txBox="1"/>
                              <p:nvPr/>
                            </p:nvSpPr>
                            <p:spPr>
                              <a:xfrm>
                                <a:off x="541329" y="390525"/>
                                <a:ext cx="960509" cy="47024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1400" dirty="0"/>
                                  <a:t>Admin</a:t>
                                </a:r>
                              </a:p>
                            </p:txBody>
                          </p:sp>
                        </p:grpSp>
                        <p:cxnSp>
                          <p:nvCxnSpPr>
                            <p:cNvPr id="33" name="Connecteur : en angle 32"/>
                            <p:cNvCxnSpPr>
                              <a:endCxn id="39" idx="0"/>
                            </p:cNvCxnSpPr>
                            <p:nvPr/>
                          </p:nvCxnSpPr>
                          <p:spPr>
                            <a:xfrm>
                              <a:off x="1049635" y="1072662"/>
                              <a:ext cx="4465582" cy="860512"/>
                            </a:xfrm>
                            <a:prstGeom prst="bentConnector2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Connecteur : en angle 33"/>
                            <p:cNvCxnSpPr>
                              <a:cxnSpLocks/>
                              <a:stCxn id="37" idx="2"/>
                              <a:endCxn id="39" idx="1"/>
                            </p:cNvCxnSpPr>
                            <p:nvPr/>
                          </p:nvCxnSpPr>
                          <p:spPr>
                            <a:xfrm rot="16200000" flipH="1">
                              <a:off x="2465949" y="140724"/>
                              <a:ext cx="859784" cy="3981933"/>
                            </a:xfrm>
                            <a:prstGeom prst="bentConnector2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" name="Connecteur : en angle 34"/>
                            <p:cNvCxnSpPr>
                              <a:cxnSpLocks/>
                              <a:stCxn id="51" idx="1"/>
                              <a:endCxn id="37" idx="1"/>
                            </p:cNvCxnSpPr>
                            <p:nvPr/>
                          </p:nvCxnSpPr>
                          <p:spPr>
                            <a:xfrm rot="10800000">
                              <a:off x="447676" y="1244599"/>
                              <a:ext cx="4288177" cy="4761600"/>
                            </a:xfrm>
                            <a:prstGeom prst="bentConnector3">
                              <a:avLst>
                                <a:gd name="adj1" fmla="val 105331"/>
                              </a:avLst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" name="Connecteur : en angle 35"/>
                            <p:cNvCxnSpPr/>
                            <p:nvPr/>
                          </p:nvCxnSpPr>
                          <p:spPr>
                            <a:xfrm>
                              <a:off x="1134208" y="1345223"/>
                              <a:ext cx="4114800" cy="852854"/>
                            </a:xfrm>
                            <a:prstGeom prst="bentConnector3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</p:grpSp>
            </p:grpSp>
            <p:sp>
              <p:nvSpPr>
                <p:cNvPr id="11" name="ZoneTexte 10"/>
                <p:cNvSpPr txBox="1"/>
                <p:nvPr/>
              </p:nvSpPr>
              <p:spPr>
                <a:xfrm>
                  <a:off x="1938059" y="695404"/>
                  <a:ext cx="1548511" cy="987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           </a:t>
                  </a:r>
                  <a:r>
                    <a:rPr lang="fr-FR" sz="1400" dirty="0"/>
                    <a:t>0</a:t>
                  </a:r>
                </a:p>
                <a:p>
                  <a:endParaRPr lang="fr-FR" dirty="0"/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1699210" y="1026079"/>
                  <a:ext cx="1329960" cy="470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1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6611814" y="2060178"/>
                  <a:ext cx="2277208" cy="564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             </a:t>
                  </a:r>
                  <a:r>
                    <a:rPr lang="fr-FR" sz="1400" dirty="0"/>
                    <a:t>1 (if </a:t>
                  </a:r>
                  <a:r>
                    <a:rPr lang="fr-FR" sz="1400" dirty="0" err="1"/>
                    <a:t>exists</a:t>
                  </a:r>
                  <a:r>
                    <a:rPr lang="fr-FR" sz="1400" dirty="0"/>
                    <a:t>)</a:t>
                  </a:r>
                </a:p>
              </p:txBody>
            </p:sp>
            <p:cxnSp>
              <p:nvCxnSpPr>
                <p:cNvPr id="14" name="Connecteur : en angle 13"/>
                <p:cNvCxnSpPr>
                  <a:cxnSpLocks/>
                  <a:endCxn id="50" idx="0"/>
                </p:cNvCxnSpPr>
                <p:nvPr/>
              </p:nvCxnSpPr>
              <p:spPr>
                <a:xfrm>
                  <a:off x="6105357" y="2555701"/>
                  <a:ext cx="4032702" cy="73199"/>
                </a:xfrm>
                <a:prstGeom prst="bentConnector2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 : en angle 14"/>
                <p:cNvCxnSpPr>
                  <a:cxnSpLocks/>
                </p:cNvCxnSpPr>
                <p:nvPr/>
              </p:nvCxnSpPr>
              <p:spPr>
                <a:xfrm>
                  <a:off x="6287581" y="2951236"/>
                  <a:ext cx="3404630" cy="310710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7196738" y="2602797"/>
                  <a:ext cx="1015870" cy="470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0</a:t>
                  </a: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450731" y="2118945"/>
                  <a:ext cx="1389184" cy="564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         </a:t>
                  </a:r>
                  <a:r>
                    <a:rPr lang="fr-FR" sz="1400" dirty="0"/>
                    <a:t>2</a:t>
                  </a:r>
                </a:p>
              </p:txBody>
            </p:sp>
            <p:sp>
              <p:nvSpPr>
                <p:cNvPr id="18" name="ZoneTexte 17"/>
                <p:cNvSpPr txBox="1"/>
                <p:nvPr/>
              </p:nvSpPr>
              <p:spPr>
                <a:xfrm>
                  <a:off x="5459056" y="3364619"/>
                  <a:ext cx="971844" cy="470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3</a:t>
                  </a:r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6047954" y="4323417"/>
                  <a:ext cx="880236" cy="470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0 &amp; 2</a:t>
                  </a:r>
                </a:p>
              </p:txBody>
            </p:sp>
          </p:grpSp>
          <p:sp>
            <p:nvSpPr>
              <p:cNvPr id="53" name="ZoneTexte 52"/>
              <p:cNvSpPr txBox="1"/>
              <p:nvPr/>
            </p:nvSpPr>
            <p:spPr>
              <a:xfrm>
                <a:off x="5219545" y="2669905"/>
                <a:ext cx="1224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Web server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813538" y="1556238"/>
              <a:ext cx="8306006" cy="44664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518882" y="1582615"/>
            <a:ext cx="2514600" cy="445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503863" y="1360324"/>
            <a:ext cx="242852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Étape 1*: Création et envoie de l’algorithme au web server qui se charge de l’envoyer dans la base de données d’algorithme.</a:t>
            </a: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Étape 2: Envoie d’une requête algorithme(</a:t>
            </a:r>
            <a:r>
              <a:rPr lang="fr-FR" sz="1400" dirty="0" err="1"/>
              <a:t>name</a:t>
            </a:r>
            <a:r>
              <a:rPr lang="fr-FR" sz="1400" dirty="0"/>
              <a:t>). On vérifie qu’il est bien présent dans la base.</a:t>
            </a: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Étape 3: Envoie des données d’entrées qui seront traitées par algorithme(</a:t>
            </a:r>
            <a:r>
              <a:rPr lang="fr-FR" sz="1400" dirty="0" err="1"/>
              <a:t>name</a:t>
            </a:r>
            <a:r>
              <a:rPr lang="fr-FR" sz="1400" dirty="0"/>
              <a:t>).</a:t>
            </a: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Étape 4: le serveur demande à un orchestrateur d’exécuter algorithme(</a:t>
            </a:r>
            <a:r>
              <a:rPr lang="fr-FR" sz="1400" dirty="0" err="1"/>
              <a:t>name</a:t>
            </a:r>
            <a:r>
              <a:rPr lang="fr-FR" sz="1400" dirty="0"/>
              <a:t>) avec les données de l’étape 2. On obtient en sorti des données (image, </a:t>
            </a:r>
            <a:r>
              <a:rPr lang="fr-FR" sz="1400" dirty="0" err="1"/>
              <a:t>pdf</a:t>
            </a:r>
            <a:r>
              <a:rPr lang="fr-FR" sz="1400" dirty="0"/>
              <a:t>..)</a:t>
            </a:r>
          </a:p>
          <a:p>
            <a:r>
              <a:rPr lang="fr-FR" sz="1400" dirty="0"/>
              <a:t>Ce résultat est envoyé à l’utilisateur en format Json. Il est également stocké dans une base de donnée résultat? 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601874" y="6296025"/>
            <a:ext cx="730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*1 cette étape ne peut être réalisée que par l’admin. Toutes les autres étapes sont communes à l’admin et aux utilisateurs classiques.</a:t>
            </a:r>
          </a:p>
        </p:txBody>
      </p:sp>
    </p:spTree>
    <p:extLst>
      <p:ext uri="{BB962C8B-B14F-4D97-AF65-F5344CB8AC3E}">
        <p14:creationId xmlns:p14="http://schemas.microsoft.com/office/powerpoint/2010/main" val="1819609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HIPE: Hiarchic Image Processing Engine</vt:lpstr>
      <vt:lpstr>TODO: punchline </vt:lpstr>
      <vt:lpstr>     Hipe:  </vt:lpstr>
      <vt:lpstr>Lexique</vt:lpstr>
      <vt:lpstr>Exemple algorithme Akaze_Crop</vt:lpstr>
      <vt:lpstr>Schéma 1: étapes dans le cas d’un super utilisateur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Samia ZAIDI (ANEO)</dc:creator>
  <cp:lastModifiedBy>Samia ZAIDI (ANEO)</cp:lastModifiedBy>
  <cp:revision>26</cp:revision>
  <cp:lastPrinted>2017-04-12T16:32:35Z</cp:lastPrinted>
  <dcterms:created xsi:type="dcterms:W3CDTF">2017-04-12T10:12:20Z</dcterms:created>
  <dcterms:modified xsi:type="dcterms:W3CDTF">2017-04-19T13:56:55Z</dcterms:modified>
</cp:coreProperties>
</file>