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98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305F-A81A-4B6D-B219-AD04B326B6CC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D66F-092C-4807-BD72-5A55ADB3C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17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305F-A81A-4B6D-B219-AD04B326B6CC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D66F-092C-4807-BD72-5A55ADB3C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53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305F-A81A-4B6D-B219-AD04B326B6CC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D66F-092C-4807-BD72-5A55ADB3C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65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305F-A81A-4B6D-B219-AD04B326B6CC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D66F-092C-4807-BD72-5A55ADB3C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14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305F-A81A-4B6D-B219-AD04B326B6CC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D66F-092C-4807-BD72-5A55ADB3C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98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305F-A81A-4B6D-B219-AD04B326B6CC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D66F-092C-4807-BD72-5A55ADB3C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60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305F-A81A-4B6D-B219-AD04B326B6CC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D66F-092C-4807-BD72-5A55ADB3C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79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305F-A81A-4B6D-B219-AD04B326B6CC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D66F-092C-4807-BD72-5A55ADB3C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94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305F-A81A-4B6D-B219-AD04B326B6CC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D66F-092C-4807-BD72-5A55ADB3C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94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305F-A81A-4B6D-B219-AD04B326B6CC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D66F-092C-4807-BD72-5A55ADB3C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26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305F-A81A-4B6D-B219-AD04B326B6CC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D66F-092C-4807-BD72-5A55ADB3C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83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E305F-A81A-4B6D-B219-AD04B326B6CC}" type="datetimeFigureOut">
              <a:rPr lang="fr-FR" smtClean="0"/>
              <a:t>23/10/2019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9D66F-092C-4807-BD72-5A55ADB3C8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61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8682"/>
            <a:ext cx="12192000" cy="516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r="25669"/>
          <a:stretch/>
        </p:blipFill>
        <p:spPr>
          <a:xfrm>
            <a:off x="671805" y="2227173"/>
            <a:ext cx="4376056" cy="16385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0580914" cy="494619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74000">
                <a:schemeClr val="bg2">
                  <a:lumMod val="50000"/>
                </a:schemeClr>
              </a:gs>
              <a:gs pos="83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73" cy="51007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1805" y="62643"/>
            <a:ext cx="723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BASES : Fonction « </a:t>
            </a:r>
            <a:r>
              <a:rPr lang="fr-FR" dirty="0" err="1" smtClean="0">
                <a:solidFill>
                  <a:schemeClr val="bg1"/>
                </a:solidFill>
              </a:rPr>
              <a:t>print</a:t>
            </a:r>
            <a:r>
              <a:rPr lang="fr-FR" dirty="0" smtClean="0">
                <a:solidFill>
                  <a:schemeClr val="bg1"/>
                </a:solidFill>
              </a:rPr>
              <a:t>() »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57262"/>
            <a:ext cx="10580914" cy="95881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74000">
                <a:schemeClr val="bg2">
                  <a:lumMod val="50000"/>
                </a:schemeClr>
              </a:gs>
              <a:gs pos="83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71805" y="1138335"/>
            <a:ext cx="7802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Une fonction est un programme qui réalise quelques choses. </a:t>
            </a:r>
            <a:br>
              <a:rPr lang="fr-FR" sz="2400" dirty="0" smtClean="0">
                <a:solidFill>
                  <a:schemeClr val="bg1"/>
                </a:solidFill>
              </a:rPr>
            </a:br>
            <a:r>
              <a:rPr lang="fr-FR" sz="2400" dirty="0" smtClean="0">
                <a:solidFill>
                  <a:schemeClr val="bg1"/>
                </a:solidFill>
              </a:rPr>
              <a:t>La fonction « </a:t>
            </a:r>
            <a:r>
              <a:rPr lang="fr-FR" sz="2400" dirty="0" err="1" smtClean="0">
                <a:solidFill>
                  <a:schemeClr val="bg1"/>
                </a:solidFill>
              </a:rPr>
              <a:t>print</a:t>
            </a:r>
            <a:r>
              <a:rPr lang="fr-FR" sz="2400" dirty="0" smtClean="0">
                <a:solidFill>
                  <a:schemeClr val="bg1"/>
                </a:solidFill>
              </a:rPr>
              <a:t> » permet d’afficher à l’écran des données.</a:t>
            </a:r>
          </a:p>
        </p:txBody>
      </p:sp>
      <p:sp>
        <p:nvSpPr>
          <p:cNvPr id="57" name="Accolade fermante 56"/>
          <p:cNvSpPr/>
          <p:nvPr/>
        </p:nvSpPr>
        <p:spPr>
          <a:xfrm>
            <a:off x="5290457" y="2227173"/>
            <a:ext cx="242596" cy="16385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649" y="2636805"/>
            <a:ext cx="3086531" cy="819264"/>
          </a:xfrm>
          <a:prstGeom prst="rect">
            <a:avLst/>
          </a:prstGeom>
        </p:spPr>
      </p:pic>
      <p:cxnSp>
        <p:nvCxnSpPr>
          <p:cNvPr id="14" name="Connecteur droit avec flèche 13"/>
          <p:cNvCxnSpPr/>
          <p:nvPr/>
        </p:nvCxnSpPr>
        <p:spPr>
          <a:xfrm flipV="1">
            <a:off x="2043404" y="2733863"/>
            <a:ext cx="3657600" cy="3125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2603241" y="2890150"/>
            <a:ext cx="3172408" cy="3153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endCxn id="12" idx="1"/>
          </p:cNvCxnSpPr>
          <p:nvPr/>
        </p:nvCxnSpPr>
        <p:spPr>
          <a:xfrm flipV="1">
            <a:off x="1996751" y="3046437"/>
            <a:ext cx="3778898" cy="3352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1996751" y="3214050"/>
            <a:ext cx="3778898" cy="3611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V="1">
            <a:off x="4762327" y="3379334"/>
            <a:ext cx="1013322" cy="3677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805" y="5062460"/>
            <a:ext cx="5239481" cy="943107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566057" y="4211889"/>
            <a:ext cx="11499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Additionner des chaines s’appelle la concaténation, cela n’est possible qu’avec des chaines.</a:t>
            </a: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6037" y="5439731"/>
            <a:ext cx="2667372" cy="161948"/>
          </a:xfrm>
          <a:prstGeom prst="rect">
            <a:avLst/>
          </a:prstGeom>
        </p:spPr>
      </p:pic>
      <p:sp>
        <p:nvSpPr>
          <p:cNvPr id="29" name="Accolade fermante 28"/>
          <p:cNvSpPr/>
          <p:nvPr/>
        </p:nvSpPr>
        <p:spPr>
          <a:xfrm>
            <a:off x="5997718" y="5062460"/>
            <a:ext cx="225800" cy="94310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avec flèche 29"/>
          <p:cNvCxnSpPr>
            <a:endCxn id="25" idx="1"/>
          </p:cNvCxnSpPr>
          <p:nvPr/>
        </p:nvCxnSpPr>
        <p:spPr>
          <a:xfrm flipV="1">
            <a:off x="5290457" y="5520705"/>
            <a:ext cx="1185580" cy="3677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6533852" y="5927610"/>
            <a:ext cx="465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Dans le cas ci-dessous « </a:t>
            </a:r>
            <a:r>
              <a:rPr lang="fr-FR" dirty="0" err="1">
                <a:solidFill>
                  <a:srgbClr val="0070C0"/>
                </a:solidFill>
              </a:rPr>
              <a:t>age</a:t>
            </a:r>
            <a:r>
              <a:rPr lang="fr-FR" dirty="0">
                <a:solidFill>
                  <a:srgbClr val="0070C0"/>
                </a:solidFill>
              </a:rPr>
              <a:t> » est un entier, qu’on doit convertir en chaine grâce a </a:t>
            </a:r>
            <a:r>
              <a:rPr lang="fr-FR" dirty="0" err="1">
                <a:solidFill>
                  <a:srgbClr val="0070C0"/>
                </a:solidFill>
              </a:rPr>
              <a:t>str</a:t>
            </a:r>
            <a:r>
              <a:rPr lang="fr-FR" dirty="0">
                <a:solidFill>
                  <a:srgbClr val="0070C0"/>
                </a:solidFill>
              </a:rPr>
              <a:t>().</a:t>
            </a:r>
          </a:p>
        </p:txBody>
      </p:sp>
      <p:sp>
        <p:nvSpPr>
          <p:cNvPr id="34" name="Ellipse 33"/>
          <p:cNvSpPr/>
          <p:nvPr/>
        </p:nvSpPr>
        <p:spPr>
          <a:xfrm>
            <a:off x="3834882" y="5720946"/>
            <a:ext cx="681134" cy="28462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737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0580914" cy="494619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74000">
                <a:schemeClr val="bg2">
                  <a:lumMod val="50000"/>
                </a:schemeClr>
              </a:gs>
              <a:gs pos="83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73" cy="51007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1805" y="62643"/>
            <a:ext cx="723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BASES : Opération arithmétique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57262"/>
            <a:ext cx="10580914" cy="95881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74000">
                <a:schemeClr val="bg2">
                  <a:lumMod val="50000"/>
                </a:schemeClr>
              </a:gs>
              <a:gs pos="83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71805" y="1138335"/>
            <a:ext cx="91725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On utilise des variables de type ENTIER ou DECIMAL lors des calculs.</a:t>
            </a:r>
          </a:p>
          <a:p>
            <a:r>
              <a:rPr lang="fr-FR" sz="2400" dirty="0" smtClean="0">
                <a:solidFill>
                  <a:schemeClr val="bg1"/>
                </a:solidFill>
              </a:rPr>
              <a:t>On peut mélanger les variables de type entier et décimal lors des calculs.</a:t>
            </a:r>
          </a:p>
          <a:p>
            <a:endParaRPr lang="fr-FR" sz="2400" dirty="0" smtClean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/>
          <a:srcRect r="22505"/>
          <a:stretch/>
        </p:blipFill>
        <p:spPr>
          <a:xfrm>
            <a:off x="671805" y="2619984"/>
            <a:ext cx="4030824" cy="3820058"/>
          </a:xfrm>
          <a:prstGeom prst="rect">
            <a:avLst/>
          </a:prstGeom>
        </p:spPr>
      </p:pic>
      <p:sp>
        <p:nvSpPr>
          <p:cNvPr id="28" name="Accolade fermante 27"/>
          <p:cNvSpPr/>
          <p:nvPr/>
        </p:nvSpPr>
        <p:spPr>
          <a:xfrm>
            <a:off x="4732333" y="2619984"/>
            <a:ext cx="242596" cy="382005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070" y="4125144"/>
            <a:ext cx="2172003" cy="80973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0457" y="5706515"/>
            <a:ext cx="5772956" cy="733527"/>
          </a:xfrm>
          <a:prstGeom prst="rect">
            <a:avLst/>
          </a:prstGeom>
        </p:spPr>
      </p:pic>
      <p:sp>
        <p:nvSpPr>
          <p:cNvPr id="31" name="Accolade fermante 30"/>
          <p:cNvSpPr/>
          <p:nvPr/>
        </p:nvSpPr>
        <p:spPr>
          <a:xfrm rot="16200000">
            <a:off x="8067300" y="2551878"/>
            <a:ext cx="242596" cy="574962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7560218" y="3919809"/>
            <a:ext cx="2190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Les parenthèses indiquent à l’ordinateur la priorité du calcul.</a:t>
            </a:r>
            <a:endParaRPr lang="fr-F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907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0580914" cy="494619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74000">
                <a:schemeClr val="bg2">
                  <a:lumMod val="50000"/>
                </a:schemeClr>
              </a:gs>
              <a:gs pos="83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73" cy="51007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1805" y="62643"/>
            <a:ext cx="723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BASES : Les conditions (1 / 3)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57262"/>
            <a:ext cx="10580914" cy="95881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74000">
                <a:schemeClr val="bg2">
                  <a:lumMod val="50000"/>
                </a:schemeClr>
              </a:gs>
              <a:gs pos="83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71805" y="1138335"/>
            <a:ext cx="81042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Une condition permet de faire des actions si la réponse est vrai.</a:t>
            </a:r>
          </a:p>
          <a:p>
            <a:r>
              <a:rPr lang="fr-FR" sz="2400" dirty="0" smtClean="0">
                <a:solidFill>
                  <a:schemeClr val="bg1"/>
                </a:solidFill>
              </a:rPr>
              <a:t>SI (condition) ALORS (actions) SINON (autres actions)</a:t>
            </a:r>
          </a:p>
          <a:p>
            <a:endParaRPr lang="fr-FR" sz="2400" dirty="0" smtClean="0">
              <a:solidFill>
                <a:schemeClr val="bg1"/>
              </a:solidFill>
            </a:endParaRPr>
          </a:p>
        </p:txBody>
      </p:sp>
      <p:sp>
        <p:nvSpPr>
          <p:cNvPr id="28" name="Accolade fermante 27"/>
          <p:cNvSpPr/>
          <p:nvPr/>
        </p:nvSpPr>
        <p:spPr>
          <a:xfrm>
            <a:off x="4602642" y="2471812"/>
            <a:ext cx="242596" cy="204816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7747905" y="2261020"/>
            <a:ext cx="21907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Le programme compare le code saisit par l’utilisateur avec le code de la variable.</a:t>
            </a:r>
          </a:p>
          <a:p>
            <a:endParaRPr lang="fr-FR" dirty="0">
              <a:solidFill>
                <a:srgbClr val="0070C0"/>
              </a:solidFill>
            </a:endParaRPr>
          </a:p>
          <a:p>
            <a:r>
              <a:rPr lang="fr-FR" dirty="0" smtClean="0">
                <a:solidFill>
                  <a:srgbClr val="0070C0"/>
                </a:solidFill>
              </a:rPr>
              <a:t>Si égale à alors c’est autorisé sinon c’est refusé.</a:t>
            </a:r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39" y="2471812"/>
            <a:ext cx="3781953" cy="204816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778" y="3125380"/>
            <a:ext cx="2133898" cy="29531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5"/>
          <a:srcRect r="18444"/>
          <a:stretch/>
        </p:blipFill>
        <p:spPr>
          <a:xfrm>
            <a:off x="5134448" y="3495892"/>
            <a:ext cx="2136559" cy="32389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538380" y="5393094"/>
            <a:ext cx="5859624" cy="905069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>
                <a:solidFill>
                  <a:schemeClr val="bg1"/>
                </a:solidFill>
              </a:rPr>
              <a:t>On voit dans l’exemple un double égale «  == ».</a:t>
            </a:r>
          </a:p>
          <a:p>
            <a:pPr algn="ctr"/>
            <a:r>
              <a:rPr lang="fr-FR" sz="1400" b="1" i="1" dirty="0" smtClean="0">
                <a:solidFill>
                  <a:schemeClr val="bg1"/>
                </a:solidFill>
              </a:rPr>
              <a:t>Car c’est une comparaison et non une affectation.</a:t>
            </a:r>
          </a:p>
          <a:p>
            <a:pPr algn="ctr"/>
            <a:r>
              <a:rPr lang="fr-FR" sz="1400" b="1" i="1" dirty="0" smtClean="0">
                <a:solidFill>
                  <a:srgbClr val="FF0000"/>
                </a:solidFill>
              </a:rPr>
              <a:t>Code = </a:t>
            </a:r>
            <a:r>
              <a:rPr lang="fr-FR" sz="1400" b="1" i="1" dirty="0" err="1" smtClean="0">
                <a:solidFill>
                  <a:srgbClr val="FF0000"/>
                </a:solidFill>
              </a:rPr>
              <a:t>CODE_SECRET</a:t>
            </a:r>
            <a:r>
              <a:rPr lang="fr-FR" sz="1400" b="1" i="1" dirty="0" smtClean="0">
                <a:solidFill>
                  <a:srgbClr val="FF0000"/>
                </a:solidFill>
              </a:rPr>
              <a:t> aurait remplacé </a:t>
            </a:r>
            <a:br>
              <a:rPr lang="fr-FR" sz="1400" b="1" i="1" dirty="0" smtClean="0">
                <a:solidFill>
                  <a:srgbClr val="FF0000"/>
                </a:solidFill>
              </a:rPr>
            </a:br>
            <a:r>
              <a:rPr lang="fr-FR" sz="1400" b="1" i="1" dirty="0" smtClean="0">
                <a:solidFill>
                  <a:srgbClr val="FF0000"/>
                </a:solidFill>
              </a:rPr>
              <a:t>la valeur de code par celle de </a:t>
            </a:r>
            <a:r>
              <a:rPr lang="fr-FR" sz="1400" b="1" i="1" dirty="0" err="1" smtClean="0">
                <a:solidFill>
                  <a:srgbClr val="FF0000"/>
                </a:solidFill>
              </a:rPr>
              <a:t>CODE_SECRET</a:t>
            </a:r>
            <a:r>
              <a:rPr lang="fr-FR" sz="1400" b="1" i="1" dirty="0" smtClean="0">
                <a:solidFill>
                  <a:srgbClr val="FF0000"/>
                </a:solidFill>
              </a:rPr>
              <a:t> !!!!</a:t>
            </a:r>
            <a:endParaRPr lang="fr-FR" sz="1400" b="1" i="1" dirty="0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1772817" y="3677476"/>
            <a:ext cx="242596" cy="28462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380" y="4969428"/>
            <a:ext cx="432680" cy="423666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1971060" y="503684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ERREUR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752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0580914" cy="494619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74000">
                <a:schemeClr val="bg2">
                  <a:lumMod val="50000"/>
                </a:schemeClr>
              </a:gs>
              <a:gs pos="83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73" cy="51007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1805" y="62643"/>
            <a:ext cx="723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BASES : Les conditions (2 / 3) Opérateurs Logiques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57262"/>
            <a:ext cx="10580914" cy="95881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74000">
                <a:schemeClr val="bg2">
                  <a:lumMod val="50000"/>
                </a:schemeClr>
              </a:gs>
              <a:gs pos="83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6553586" y="2493278"/>
            <a:ext cx="38220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&gt;</a:t>
            </a:r>
            <a:r>
              <a:rPr lang="fr-FR" dirty="0" smtClean="0">
                <a:solidFill>
                  <a:srgbClr val="0070C0"/>
                </a:solidFill>
              </a:rPr>
              <a:t> veut dire </a:t>
            </a:r>
            <a:r>
              <a:rPr lang="fr-FR" dirty="0" smtClean="0">
                <a:solidFill>
                  <a:schemeClr val="bg1"/>
                </a:solidFill>
              </a:rPr>
              <a:t>PLUS GRAND QUE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&lt;</a:t>
            </a:r>
            <a:r>
              <a:rPr lang="fr-FR" dirty="0" smtClean="0">
                <a:solidFill>
                  <a:srgbClr val="0070C0"/>
                </a:solidFill>
              </a:rPr>
              <a:t> veut dire </a:t>
            </a:r>
            <a:r>
              <a:rPr lang="fr-FR" dirty="0" smtClean="0">
                <a:solidFill>
                  <a:schemeClr val="bg1"/>
                </a:solidFill>
              </a:rPr>
              <a:t>PLUS PETIT QUE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&gt;=</a:t>
            </a:r>
            <a:r>
              <a:rPr lang="fr-FR" dirty="0" smtClean="0">
                <a:solidFill>
                  <a:srgbClr val="0070C0"/>
                </a:solidFill>
              </a:rPr>
              <a:t> veut dire </a:t>
            </a:r>
            <a:r>
              <a:rPr lang="fr-FR" dirty="0" smtClean="0">
                <a:solidFill>
                  <a:schemeClr val="bg1"/>
                </a:solidFill>
              </a:rPr>
              <a:t>PLUS GRAND OU EGALE A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&lt;=</a:t>
            </a:r>
            <a:r>
              <a:rPr lang="fr-FR" dirty="0" smtClean="0">
                <a:solidFill>
                  <a:srgbClr val="0070C0"/>
                </a:solidFill>
              </a:rPr>
              <a:t> veut dire </a:t>
            </a:r>
            <a:r>
              <a:rPr lang="fr-FR" dirty="0" smtClean="0">
                <a:solidFill>
                  <a:schemeClr val="bg1"/>
                </a:solidFill>
              </a:rPr>
              <a:t>PLUS PETIT OU EGALE A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==</a:t>
            </a:r>
            <a:r>
              <a:rPr lang="fr-FR" dirty="0" smtClean="0">
                <a:solidFill>
                  <a:srgbClr val="0070C0"/>
                </a:solidFill>
              </a:rPr>
              <a:t> veut dire </a:t>
            </a:r>
            <a:r>
              <a:rPr lang="fr-FR" dirty="0" smtClean="0">
                <a:solidFill>
                  <a:schemeClr val="bg1"/>
                </a:solidFill>
              </a:rPr>
              <a:t>EGALE A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AND</a:t>
            </a:r>
            <a:r>
              <a:rPr lang="fr-FR" dirty="0" smtClean="0">
                <a:solidFill>
                  <a:srgbClr val="0070C0"/>
                </a:solidFill>
              </a:rPr>
              <a:t> veut dire </a:t>
            </a:r>
            <a:r>
              <a:rPr lang="fr-FR" dirty="0" smtClean="0">
                <a:solidFill>
                  <a:schemeClr val="bg1"/>
                </a:solidFill>
              </a:rPr>
              <a:t>ET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OR</a:t>
            </a:r>
            <a:r>
              <a:rPr lang="fr-FR" dirty="0" smtClean="0">
                <a:solidFill>
                  <a:srgbClr val="0070C0"/>
                </a:solidFill>
              </a:rPr>
              <a:t> veut dire </a:t>
            </a:r>
            <a:r>
              <a:rPr lang="fr-FR" dirty="0" smtClean="0">
                <a:solidFill>
                  <a:schemeClr val="bg1"/>
                </a:solidFill>
              </a:rPr>
              <a:t>OU</a:t>
            </a:r>
          </a:p>
          <a:p>
            <a:r>
              <a:rPr lang="fr-FR" dirty="0" smtClean="0">
                <a:solidFill>
                  <a:schemeClr val="bg1"/>
                </a:solidFill>
              </a:rPr>
              <a:t>NOT</a:t>
            </a:r>
            <a:r>
              <a:rPr lang="fr-FR" dirty="0" smtClean="0">
                <a:solidFill>
                  <a:srgbClr val="0070C0"/>
                </a:solidFill>
              </a:rPr>
              <a:t> veut dire </a:t>
            </a:r>
            <a:r>
              <a:rPr lang="fr-FR" dirty="0" smtClean="0">
                <a:solidFill>
                  <a:schemeClr val="bg1"/>
                </a:solidFill>
              </a:rPr>
              <a:t>CONTRAIRE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73" y="1180122"/>
            <a:ext cx="5277587" cy="4934639"/>
          </a:xfrm>
          <a:prstGeom prst="rect">
            <a:avLst/>
          </a:prstGeom>
        </p:spPr>
      </p:pic>
      <p:sp>
        <p:nvSpPr>
          <p:cNvPr id="20" name="Accolade fermante 19"/>
          <p:cNvSpPr/>
          <p:nvPr/>
        </p:nvSpPr>
        <p:spPr>
          <a:xfrm>
            <a:off x="5963974" y="1180121"/>
            <a:ext cx="242596" cy="493463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464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0580914" cy="494619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74000">
                <a:schemeClr val="bg2">
                  <a:lumMod val="50000"/>
                </a:schemeClr>
              </a:gs>
              <a:gs pos="83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73" cy="51007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1805" y="62643"/>
            <a:ext cx="723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BASES : Les conditions (3 / 3)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57262"/>
            <a:ext cx="10580914" cy="95881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74000">
                <a:schemeClr val="bg2">
                  <a:lumMod val="50000"/>
                </a:schemeClr>
              </a:gs>
              <a:gs pos="83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Accolade fermante 19"/>
          <p:cNvSpPr/>
          <p:nvPr/>
        </p:nvSpPr>
        <p:spPr>
          <a:xfrm>
            <a:off x="5724297" y="1180121"/>
            <a:ext cx="242596" cy="334374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36" y="1180121"/>
            <a:ext cx="5125165" cy="3343742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6310989" y="1282331"/>
            <a:ext cx="47924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Une condition simple consiste à être juste ou fausse et exécuter des actions dans un cas ou dans l’autre.</a:t>
            </a:r>
          </a:p>
          <a:p>
            <a:endParaRPr lang="fr-FR" dirty="0">
              <a:solidFill>
                <a:srgbClr val="0070C0"/>
              </a:solidFill>
            </a:endParaRPr>
          </a:p>
          <a:p>
            <a:r>
              <a:rPr lang="fr-FR" dirty="0" smtClean="0">
                <a:solidFill>
                  <a:srgbClr val="0070C0"/>
                </a:solidFill>
              </a:rPr>
              <a:t>Mais il est possible de rajouter des étapes. Et l’ordinateur exécutera chacune des conditions dans l’ordre.</a:t>
            </a:r>
          </a:p>
          <a:p>
            <a:endParaRPr lang="fr-FR" dirty="0">
              <a:solidFill>
                <a:srgbClr val="0070C0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i</a:t>
            </a:r>
            <a:r>
              <a:rPr lang="fr-FR" dirty="0" smtClean="0">
                <a:solidFill>
                  <a:schemeClr val="bg1"/>
                </a:solidFill>
              </a:rPr>
              <a:t>f</a:t>
            </a:r>
            <a:r>
              <a:rPr lang="fr-FR" dirty="0" smtClean="0">
                <a:solidFill>
                  <a:srgbClr val="0070C0"/>
                </a:solidFill>
              </a:rPr>
              <a:t> =&gt; </a:t>
            </a:r>
            <a:r>
              <a:rPr lang="fr-FR" dirty="0" smtClean="0">
                <a:solidFill>
                  <a:schemeClr val="bg1"/>
                </a:solidFill>
              </a:rPr>
              <a:t>SI</a:t>
            </a:r>
            <a:r>
              <a:rPr lang="fr-FR" dirty="0" smtClean="0">
                <a:solidFill>
                  <a:srgbClr val="0070C0"/>
                </a:solidFill>
              </a:rPr>
              <a:t> (condition) :</a:t>
            </a:r>
          </a:p>
          <a:p>
            <a:r>
              <a:rPr lang="fr-FR" dirty="0" err="1">
                <a:solidFill>
                  <a:schemeClr val="bg1"/>
                </a:solidFill>
              </a:rPr>
              <a:t>e</a:t>
            </a:r>
            <a:r>
              <a:rPr lang="fr-FR" dirty="0" err="1" smtClean="0">
                <a:solidFill>
                  <a:schemeClr val="bg1"/>
                </a:solidFill>
              </a:rPr>
              <a:t>lif</a:t>
            </a:r>
            <a:r>
              <a:rPr lang="fr-FR" dirty="0" smtClean="0">
                <a:solidFill>
                  <a:srgbClr val="0070C0"/>
                </a:solidFill>
              </a:rPr>
              <a:t> =&gt; </a:t>
            </a:r>
            <a:r>
              <a:rPr lang="fr-FR" dirty="0" smtClean="0">
                <a:solidFill>
                  <a:schemeClr val="bg1"/>
                </a:solidFill>
              </a:rPr>
              <a:t>OU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</a:rPr>
              <a:t>SI</a:t>
            </a:r>
            <a:r>
              <a:rPr lang="fr-FR" dirty="0" smtClean="0">
                <a:solidFill>
                  <a:srgbClr val="0070C0"/>
                </a:solidFill>
              </a:rPr>
              <a:t> (condition) :</a:t>
            </a:r>
          </a:p>
          <a:p>
            <a:r>
              <a:rPr lang="fr-FR" dirty="0" err="1" smtClean="0">
                <a:solidFill>
                  <a:schemeClr val="bg1"/>
                </a:solidFill>
              </a:rPr>
              <a:t>else</a:t>
            </a:r>
            <a:r>
              <a:rPr lang="fr-FR" dirty="0" smtClean="0">
                <a:solidFill>
                  <a:srgbClr val="0070C0"/>
                </a:solidFill>
              </a:rPr>
              <a:t> =&gt; </a:t>
            </a:r>
            <a:r>
              <a:rPr lang="fr-FR" dirty="0" smtClean="0">
                <a:solidFill>
                  <a:schemeClr val="bg1"/>
                </a:solidFill>
              </a:rPr>
              <a:t>SINON</a:t>
            </a:r>
            <a:r>
              <a:rPr lang="fr-FR" dirty="0" smtClean="0">
                <a:solidFill>
                  <a:srgbClr val="0070C0"/>
                </a:solidFill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727786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99" y="2179029"/>
            <a:ext cx="5492870" cy="43803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0580914" cy="494619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74000">
                <a:schemeClr val="bg2">
                  <a:lumMod val="50000"/>
                </a:schemeClr>
              </a:gs>
              <a:gs pos="83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73" cy="51007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1805" y="62643"/>
            <a:ext cx="723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NOTIONS : C’est quoi un programme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57262"/>
            <a:ext cx="10580914" cy="95881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74000">
                <a:schemeClr val="bg2">
                  <a:lumMod val="50000"/>
                </a:schemeClr>
              </a:gs>
              <a:gs pos="83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71805" y="1138335"/>
            <a:ext cx="68346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Un programme c’est une aventure !</a:t>
            </a:r>
          </a:p>
          <a:p>
            <a:r>
              <a:rPr lang="fr-FR" sz="2400" dirty="0" smtClean="0">
                <a:solidFill>
                  <a:schemeClr val="bg1"/>
                </a:solidFill>
              </a:rPr>
              <a:t>Un programme c’est une liste d’étapes pour gagner …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5504380" y="2289306"/>
            <a:ext cx="46566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rgbClr val="0070C0"/>
                </a:solidFill>
              </a:rPr>
              <a:t>Le programme est simple.</a:t>
            </a:r>
          </a:p>
          <a:p>
            <a:endParaRPr lang="fr-FR" dirty="0">
              <a:solidFill>
                <a:srgbClr val="0070C0"/>
              </a:solidFill>
            </a:endParaRPr>
          </a:p>
          <a:p>
            <a:r>
              <a:rPr lang="fr-FR" dirty="0" smtClean="0">
                <a:solidFill>
                  <a:srgbClr val="0070C0"/>
                </a:solidFill>
              </a:rPr>
              <a:t>On part sans trésor, et on marche tant qu’on n’a pas trouvé de trésor.</a:t>
            </a:r>
          </a:p>
          <a:p>
            <a:endParaRPr lang="fr-FR" dirty="0">
              <a:solidFill>
                <a:srgbClr val="0070C0"/>
              </a:solidFill>
            </a:endParaRPr>
          </a:p>
          <a:p>
            <a:r>
              <a:rPr lang="fr-FR" dirty="0" smtClean="0">
                <a:solidFill>
                  <a:srgbClr val="0070C0"/>
                </a:solidFill>
              </a:rPr>
              <a:t>Si on trouve un coffre et qu’il y a de l’or, on a trouvé le trésor. Et l’aventure s’arrête.</a:t>
            </a:r>
          </a:p>
          <a:p>
            <a:endParaRPr lang="fr-FR" dirty="0">
              <a:solidFill>
                <a:srgbClr val="0070C0"/>
              </a:solidFill>
            </a:endParaRPr>
          </a:p>
          <a:p>
            <a:r>
              <a:rPr lang="fr-FR" dirty="0" smtClean="0">
                <a:solidFill>
                  <a:srgbClr val="0070C0"/>
                </a:solidFill>
              </a:rPr>
              <a:t>Si on est devant un mur, on tourne a droite et on continue.</a:t>
            </a:r>
          </a:p>
          <a:p>
            <a:endParaRPr lang="fr-FR" dirty="0">
              <a:solidFill>
                <a:srgbClr val="0070C0"/>
              </a:solidFill>
            </a:endParaRPr>
          </a:p>
          <a:p>
            <a:r>
              <a:rPr lang="fr-FR" dirty="0" smtClean="0">
                <a:solidFill>
                  <a:srgbClr val="0070C0"/>
                </a:solidFill>
              </a:rPr>
              <a:t>Si on est devant un méchant, on se bagarre !</a:t>
            </a:r>
          </a:p>
          <a:p>
            <a:endParaRPr lang="fr-FR" dirty="0" smtClean="0">
              <a:solidFill>
                <a:srgbClr val="0070C0"/>
              </a:solidFill>
            </a:endParaRPr>
          </a:p>
          <a:p>
            <a:r>
              <a:rPr lang="fr-FR" dirty="0" smtClean="0">
                <a:solidFill>
                  <a:srgbClr val="0070C0"/>
                </a:solidFill>
              </a:rPr>
              <a:t>Et ca continue tant qu’on a pas de trésor !!!!!</a:t>
            </a:r>
          </a:p>
        </p:txBody>
      </p:sp>
      <p:sp>
        <p:nvSpPr>
          <p:cNvPr id="14" name="Accolade fermante 13"/>
          <p:cNvSpPr/>
          <p:nvPr/>
        </p:nvSpPr>
        <p:spPr>
          <a:xfrm>
            <a:off x="5047861" y="2454936"/>
            <a:ext cx="242596" cy="363905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47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0580914" cy="494619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74000">
                <a:schemeClr val="bg2">
                  <a:lumMod val="50000"/>
                </a:schemeClr>
              </a:gs>
              <a:gs pos="83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73" cy="51007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1805" y="62643"/>
            <a:ext cx="723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NOTIONS : Sensibilité à la casse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57262"/>
            <a:ext cx="10580914" cy="95881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74000">
                <a:schemeClr val="bg2">
                  <a:lumMod val="50000"/>
                </a:schemeClr>
              </a:gs>
              <a:gs pos="83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71805" y="1138335"/>
            <a:ext cx="10570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Dans du texte, la casse (minuscule ou majuscule) des lettres peut parfois changer la</a:t>
            </a:r>
          </a:p>
          <a:p>
            <a:r>
              <a:rPr lang="fr-FR" sz="2400" dirty="0" smtClean="0">
                <a:solidFill>
                  <a:schemeClr val="bg1"/>
                </a:solidFill>
              </a:rPr>
              <a:t>signification. </a:t>
            </a:r>
            <a:r>
              <a:rPr lang="fr-FR" sz="2400" dirty="0" smtClean="0">
                <a:solidFill>
                  <a:srgbClr val="FF0000"/>
                </a:solidFill>
              </a:rPr>
              <a:t>Les majuscules et les minuscules sont importantes</a:t>
            </a:r>
            <a:r>
              <a:rPr lang="fr-FR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fr-FR" sz="2400" dirty="0" smtClean="0">
                <a:solidFill>
                  <a:schemeClr val="bg1"/>
                </a:solidFill>
              </a:rPr>
              <a:t>PYTHON voit des mots différents sinon !!!</a:t>
            </a:r>
            <a:endParaRPr lang="fr-FR" sz="2800" dirty="0">
              <a:solidFill>
                <a:schemeClr val="bg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05" y="3721043"/>
            <a:ext cx="4276180" cy="1107920"/>
          </a:xfrm>
          <a:prstGeom prst="rect">
            <a:avLst/>
          </a:prstGeom>
        </p:spPr>
      </p:pic>
      <p:sp>
        <p:nvSpPr>
          <p:cNvPr id="14" name="Accolade fermante 13"/>
          <p:cNvSpPr/>
          <p:nvPr/>
        </p:nvSpPr>
        <p:spPr>
          <a:xfrm>
            <a:off x="5103844" y="3674388"/>
            <a:ext cx="242596" cy="121297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737645" y="4089800"/>
            <a:ext cx="465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PYTHON voit 3 mots totalement différents.</a:t>
            </a:r>
          </a:p>
        </p:txBody>
      </p:sp>
    </p:spTree>
    <p:extLst>
      <p:ext uri="{BB962C8B-B14F-4D97-AF65-F5344CB8AC3E}">
        <p14:creationId xmlns:p14="http://schemas.microsoft.com/office/powerpoint/2010/main" val="371930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0580914" cy="494619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74000">
                <a:schemeClr val="bg2">
                  <a:lumMod val="50000"/>
                </a:schemeClr>
              </a:gs>
              <a:gs pos="83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73" cy="51007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1805" y="62643"/>
            <a:ext cx="723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NOTIONS : L’indentation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57262"/>
            <a:ext cx="10580914" cy="95881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74000">
                <a:schemeClr val="bg2">
                  <a:lumMod val="50000"/>
                </a:schemeClr>
              </a:gs>
              <a:gs pos="83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71805" y="1138335"/>
            <a:ext cx="10671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L’indentation permet de définir une appartenance.</a:t>
            </a:r>
          </a:p>
          <a:p>
            <a:r>
              <a:rPr lang="fr-FR" sz="2400" dirty="0" smtClean="0">
                <a:solidFill>
                  <a:schemeClr val="bg1"/>
                </a:solidFill>
              </a:rPr>
              <a:t>L’indentation consiste à mettre des espaces devant une ligne. </a:t>
            </a:r>
            <a:r>
              <a:rPr lang="fr-FR" sz="2400" i="1" dirty="0" smtClean="0">
                <a:solidFill>
                  <a:schemeClr val="bg1"/>
                </a:solidFill>
              </a:rPr>
              <a:t>(4 espaces en général)</a:t>
            </a:r>
          </a:p>
          <a:p>
            <a:r>
              <a:rPr lang="fr-FR" sz="2400" dirty="0" smtClean="0">
                <a:solidFill>
                  <a:srgbClr val="FF0000"/>
                </a:solidFill>
              </a:rPr>
              <a:t>PYTHON en a besoin pour savoir qui est a qui !!!</a:t>
            </a:r>
          </a:p>
        </p:txBody>
      </p:sp>
      <p:sp>
        <p:nvSpPr>
          <p:cNvPr id="2" name="Accolade fermante 1"/>
          <p:cNvSpPr/>
          <p:nvPr/>
        </p:nvSpPr>
        <p:spPr>
          <a:xfrm>
            <a:off x="5047861" y="3116417"/>
            <a:ext cx="242596" cy="121297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574701" y="3099797"/>
            <a:ext cx="4656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Le programme vérifie si les yeux sont fermés.</a:t>
            </a:r>
          </a:p>
          <a:p>
            <a:r>
              <a:rPr lang="fr-FR" dirty="0" smtClean="0">
                <a:solidFill>
                  <a:srgbClr val="0070C0"/>
                </a:solidFill>
              </a:rPr>
              <a:t>Si les yeux sont fermés alors :</a:t>
            </a:r>
          </a:p>
          <a:p>
            <a:r>
              <a:rPr lang="fr-FR" dirty="0" smtClean="0">
                <a:solidFill>
                  <a:srgbClr val="0070C0"/>
                </a:solidFill>
              </a:rPr>
              <a:t>Il faut se mettre en pyjama et au lit</a:t>
            </a:r>
          </a:p>
        </p:txBody>
      </p:sp>
      <p:sp>
        <p:nvSpPr>
          <p:cNvPr id="14" name="Accolade fermante 13"/>
          <p:cNvSpPr/>
          <p:nvPr/>
        </p:nvSpPr>
        <p:spPr>
          <a:xfrm>
            <a:off x="5047861" y="5155363"/>
            <a:ext cx="242596" cy="121297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574701" y="5152472"/>
            <a:ext cx="4656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Le programme vérifie si les yeux sont fermés, </a:t>
            </a:r>
            <a:r>
              <a:rPr lang="fr-FR" dirty="0" smtClean="0">
                <a:solidFill>
                  <a:srgbClr val="FF0000"/>
                </a:solidFill>
              </a:rPr>
              <a:t>mais il n’a rien à faire (BUG !!!!)</a:t>
            </a:r>
            <a:r>
              <a:rPr lang="fr-FR" dirty="0" smtClean="0">
                <a:solidFill>
                  <a:srgbClr val="0070C0"/>
                </a:solidFill>
              </a:rPr>
              <a:t>.</a:t>
            </a:r>
          </a:p>
          <a:p>
            <a:r>
              <a:rPr lang="fr-FR" dirty="0" smtClean="0">
                <a:solidFill>
                  <a:srgbClr val="0070C0"/>
                </a:solidFill>
              </a:rPr>
              <a:t>Il faut de toute manière se mettre en pyjama et au lit !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05" y="3250502"/>
            <a:ext cx="4276245" cy="91521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97" y="5262465"/>
            <a:ext cx="4291264" cy="998376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3405673" y="3143001"/>
            <a:ext cx="410547" cy="4306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3816220" y="5206881"/>
            <a:ext cx="410547" cy="4306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/>
          <p:cNvCxnSpPr>
            <a:stCxn id="16" idx="6"/>
          </p:cNvCxnSpPr>
          <p:nvPr/>
        </p:nvCxnSpPr>
        <p:spPr>
          <a:xfrm>
            <a:off x="3816220" y="3358313"/>
            <a:ext cx="1613516" cy="12223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7" idx="6"/>
          </p:cNvCxnSpPr>
          <p:nvPr/>
        </p:nvCxnSpPr>
        <p:spPr>
          <a:xfrm flipV="1">
            <a:off x="4226767" y="4702629"/>
            <a:ext cx="1202969" cy="719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529547" y="4329396"/>
            <a:ext cx="465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En général, quand on voit les deux points, dessous il y a de l’indentation.</a:t>
            </a:r>
          </a:p>
        </p:txBody>
      </p:sp>
      <p:sp>
        <p:nvSpPr>
          <p:cNvPr id="23" name="Ellipse 22"/>
          <p:cNvSpPr/>
          <p:nvPr/>
        </p:nvSpPr>
        <p:spPr>
          <a:xfrm>
            <a:off x="1355936" y="5619342"/>
            <a:ext cx="242597" cy="5668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895" y="4854771"/>
            <a:ext cx="432680" cy="423666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1693575" y="488193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ERREUR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27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0580914" cy="494619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74000">
                <a:schemeClr val="bg2">
                  <a:lumMod val="50000"/>
                </a:schemeClr>
              </a:gs>
              <a:gs pos="83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73" cy="51007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1805" y="62643"/>
            <a:ext cx="723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NOTIONS : Commentaire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57262"/>
            <a:ext cx="10580914" cy="95881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74000">
                <a:schemeClr val="bg2">
                  <a:lumMod val="50000"/>
                </a:schemeClr>
              </a:gs>
              <a:gs pos="83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71805" y="1138335"/>
            <a:ext cx="112444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Pour faciliter la lecture de notre programme, nous pouvons mettre des commentaires.</a:t>
            </a:r>
          </a:p>
          <a:p>
            <a:r>
              <a:rPr lang="fr-FR" sz="2400" dirty="0" smtClean="0">
                <a:solidFill>
                  <a:schemeClr val="bg1"/>
                </a:solidFill>
              </a:rPr>
              <a:t>On peut rajouter du texte qui expliquera a quoi sert telle ou telle chose. </a:t>
            </a:r>
            <a:br>
              <a:rPr lang="fr-FR" sz="2400" dirty="0" smtClean="0">
                <a:solidFill>
                  <a:schemeClr val="bg1"/>
                </a:solidFill>
              </a:rPr>
            </a:br>
            <a:r>
              <a:rPr lang="fr-FR" sz="2400" dirty="0" smtClean="0">
                <a:solidFill>
                  <a:schemeClr val="bg1"/>
                </a:solidFill>
              </a:rPr>
              <a:t>Le programme n’en tiendra pas compte. Pour faire un commentaire,  il suffit de mettre # </a:t>
            </a:r>
            <a:br>
              <a:rPr lang="fr-FR" sz="2400" dirty="0" smtClean="0">
                <a:solidFill>
                  <a:schemeClr val="bg1"/>
                </a:solidFill>
              </a:rPr>
            </a:br>
            <a:r>
              <a:rPr lang="fr-FR" sz="2400" dirty="0" smtClean="0">
                <a:solidFill>
                  <a:schemeClr val="bg1"/>
                </a:solidFill>
              </a:rPr>
              <a:t>au début de la ligne.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10" y="3126197"/>
            <a:ext cx="5798110" cy="3181264"/>
          </a:xfrm>
          <a:prstGeom prst="rect">
            <a:avLst/>
          </a:prstGeom>
        </p:spPr>
      </p:pic>
      <p:sp>
        <p:nvSpPr>
          <p:cNvPr id="11" name="Accolade fermante 10"/>
          <p:cNvSpPr/>
          <p:nvPr/>
        </p:nvSpPr>
        <p:spPr>
          <a:xfrm>
            <a:off x="5934949" y="3254744"/>
            <a:ext cx="242596" cy="41218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6559420" y="3157886"/>
            <a:ext cx="465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Le programme ne tiendra pas compte du commentaire.</a:t>
            </a:r>
          </a:p>
        </p:txBody>
      </p:sp>
      <p:sp>
        <p:nvSpPr>
          <p:cNvPr id="13" name="Accolade fermante 12"/>
          <p:cNvSpPr/>
          <p:nvPr/>
        </p:nvSpPr>
        <p:spPr>
          <a:xfrm>
            <a:off x="5934949" y="5403895"/>
            <a:ext cx="242596" cy="41218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6559420" y="5307037"/>
            <a:ext cx="465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Le programme ne tiendra pas compte du commentaire.</a:t>
            </a:r>
          </a:p>
        </p:txBody>
      </p:sp>
    </p:spTree>
    <p:extLst>
      <p:ext uri="{BB962C8B-B14F-4D97-AF65-F5344CB8AC3E}">
        <p14:creationId xmlns:p14="http://schemas.microsoft.com/office/powerpoint/2010/main" val="181897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0580914" cy="494619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74000">
                <a:schemeClr val="bg2">
                  <a:lumMod val="50000"/>
                </a:schemeClr>
              </a:gs>
              <a:gs pos="83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73" cy="51007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1805" y="62643"/>
            <a:ext cx="723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NOTIONS : Les chaines de caractères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57262"/>
            <a:ext cx="10580914" cy="95881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74000">
                <a:schemeClr val="bg2">
                  <a:lumMod val="50000"/>
                </a:schemeClr>
              </a:gs>
              <a:gs pos="83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71805" y="1138335"/>
            <a:ext cx="10665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On va souvent utiliser des chaines de caractères. C’est tout simplement des phrases,</a:t>
            </a:r>
            <a:r>
              <a:rPr lang="fr-FR" sz="2400" dirty="0">
                <a:solidFill>
                  <a:schemeClr val="bg1"/>
                </a:solidFill>
              </a:rPr>
              <a:t/>
            </a:r>
            <a:br>
              <a:rPr lang="fr-FR" sz="2400" dirty="0">
                <a:solidFill>
                  <a:schemeClr val="bg1"/>
                </a:solidFill>
              </a:rPr>
            </a:br>
            <a:r>
              <a:rPr lang="fr-FR" sz="2400" dirty="0" smtClean="0">
                <a:solidFill>
                  <a:schemeClr val="bg1"/>
                </a:solidFill>
              </a:rPr>
              <a:t>qui contiennent des lettres, des chiffres et des symboles.</a:t>
            </a:r>
          </a:p>
          <a:p>
            <a:r>
              <a:rPr lang="fr-FR" sz="2400" dirty="0" smtClean="0">
                <a:solidFill>
                  <a:srgbClr val="FF0000"/>
                </a:solidFill>
              </a:rPr>
              <a:t>PYTHON a besoin qu’on enferme ses chaines entre quottes ‘ ou double quottes ‘’.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50336" y="3865268"/>
            <a:ext cx="11267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Parfois on sera obliger de mettre un ‘ ou un ‘’ dans notre chaine, et la, c’est le drame.</a:t>
            </a:r>
          </a:p>
          <a:p>
            <a:r>
              <a:rPr lang="fr-FR" sz="2400" dirty="0" smtClean="0">
                <a:solidFill>
                  <a:schemeClr val="bg1"/>
                </a:solidFill>
              </a:rPr>
              <a:t>Car PYTHON va croire que c’est la fin de la chaine. Dans ce cas nous mettrons un \ devant</a:t>
            </a:r>
            <a:br>
              <a:rPr lang="fr-FR" sz="2400" dirty="0" smtClean="0">
                <a:solidFill>
                  <a:schemeClr val="bg1"/>
                </a:solidFill>
              </a:rPr>
            </a:br>
            <a:r>
              <a:rPr lang="fr-FR" sz="2400" dirty="0" smtClean="0">
                <a:solidFill>
                  <a:schemeClr val="bg1"/>
                </a:solidFill>
              </a:rPr>
              <a:t>le ‘ ou ‘’.</a:t>
            </a:r>
            <a:endParaRPr lang="fr-FR" sz="2400" dirty="0" smtClean="0">
              <a:solidFill>
                <a:srgbClr val="FF0000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05" y="2739964"/>
            <a:ext cx="7542219" cy="65285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05" y="5239496"/>
            <a:ext cx="7542220" cy="597093"/>
          </a:xfrm>
          <a:prstGeom prst="rect">
            <a:avLst/>
          </a:prstGeom>
        </p:spPr>
      </p:pic>
      <p:sp>
        <p:nvSpPr>
          <p:cNvPr id="13" name="Accolade fermante 12"/>
          <p:cNvSpPr/>
          <p:nvPr/>
        </p:nvSpPr>
        <p:spPr>
          <a:xfrm>
            <a:off x="7441503" y="5295614"/>
            <a:ext cx="242596" cy="214435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903029" y="5079665"/>
            <a:ext cx="3914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Le programme détecte une quotte, il croit que la chaine est terminée.</a:t>
            </a:r>
          </a:p>
        </p:txBody>
      </p:sp>
      <p:sp>
        <p:nvSpPr>
          <p:cNvPr id="16" name="Ellipse 15"/>
          <p:cNvSpPr/>
          <p:nvPr/>
        </p:nvSpPr>
        <p:spPr>
          <a:xfrm>
            <a:off x="3088432" y="5225428"/>
            <a:ext cx="242597" cy="28462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730" y="4801762"/>
            <a:ext cx="432680" cy="42366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3642410" y="482892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ERREUR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10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0580914" cy="494619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74000">
                <a:schemeClr val="bg2">
                  <a:lumMod val="50000"/>
                </a:schemeClr>
              </a:gs>
              <a:gs pos="83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73" cy="51007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1805" y="62643"/>
            <a:ext cx="723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BASES : Les variables ( 1 / 2 )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57262"/>
            <a:ext cx="10580914" cy="95881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74000">
                <a:schemeClr val="bg2">
                  <a:lumMod val="50000"/>
                </a:schemeClr>
              </a:gs>
              <a:gs pos="83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71805" y="1138335"/>
            <a:ext cx="11144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Une variable est une étiquette qui va nous permettre facilement de stocker et d’accéder</a:t>
            </a:r>
            <a:br>
              <a:rPr lang="fr-FR" sz="2400" dirty="0" smtClean="0">
                <a:solidFill>
                  <a:schemeClr val="bg1"/>
                </a:solidFill>
              </a:rPr>
            </a:br>
            <a:r>
              <a:rPr lang="fr-FR" sz="2400" dirty="0" smtClean="0">
                <a:solidFill>
                  <a:schemeClr val="bg1"/>
                </a:solidFill>
              </a:rPr>
              <a:t>à des données dans la mémoire de l'ordinateur.</a:t>
            </a:r>
          </a:p>
        </p:txBody>
      </p:sp>
      <p:grpSp>
        <p:nvGrpSpPr>
          <p:cNvPr id="48" name="Groupe 47"/>
          <p:cNvGrpSpPr/>
          <p:nvPr/>
        </p:nvGrpSpPr>
        <p:grpSpPr>
          <a:xfrm>
            <a:off x="961054" y="3284374"/>
            <a:ext cx="7996151" cy="3191070"/>
            <a:chOff x="2155372" y="2780521"/>
            <a:chExt cx="7996151" cy="3191070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5372" y="3182360"/>
              <a:ext cx="3281448" cy="2789231"/>
            </a:xfrm>
            <a:prstGeom prst="rect">
              <a:avLst/>
            </a:prstGeom>
          </p:spPr>
        </p:pic>
        <p:cxnSp>
          <p:nvCxnSpPr>
            <p:cNvPr id="12" name="Connecteur droit avec flèche 11"/>
            <p:cNvCxnSpPr>
              <a:endCxn id="19" idx="1"/>
            </p:cNvCxnSpPr>
            <p:nvPr/>
          </p:nvCxnSpPr>
          <p:spPr>
            <a:xfrm flipV="1">
              <a:off x="4497355" y="2925147"/>
              <a:ext cx="1558212" cy="65205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055567" y="2780522"/>
              <a:ext cx="1371600" cy="2892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‘’vert’’</a:t>
              </a:r>
              <a:endParaRPr lang="fr-FR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036766" y="2780521"/>
              <a:ext cx="2105609" cy="2892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maCouleurPreferee</a:t>
              </a:r>
              <a:endParaRPr lang="fr-FR" dirty="0"/>
            </a:p>
          </p:txBody>
        </p:sp>
        <p:cxnSp>
          <p:nvCxnSpPr>
            <p:cNvPr id="23" name="Connecteur droit avec flèche 22"/>
            <p:cNvCxnSpPr>
              <a:stCxn id="21" idx="1"/>
              <a:endCxn id="19" idx="3"/>
            </p:cNvCxnSpPr>
            <p:nvPr/>
          </p:nvCxnSpPr>
          <p:spPr>
            <a:xfrm flipH="1">
              <a:off x="7427167" y="2925146"/>
              <a:ext cx="60959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6055567" y="3518262"/>
              <a:ext cx="1371600" cy="2892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74.3</a:t>
              </a:r>
              <a:endParaRPr lang="fr-FR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036766" y="3518263"/>
              <a:ext cx="2105609" cy="2892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monPoids</a:t>
              </a:r>
              <a:endParaRPr lang="fr-FR" dirty="0"/>
            </a:p>
          </p:txBody>
        </p:sp>
        <p:cxnSp>
          <p:nvCxnSpPr>
            <p:cNvPr id="29" name="Connecteur droit avec flèche 28"/>
            <p:cNvCxnSpPr>
              <a:stCxn id="27" idx="1"/>
              <a:endCxn id="26" idx="3"/>
            </p:cNvCxnSpPr>
            <p:nvPr/>
          </p:nvCxnSpPr>
          <p:spPr>
            <a:xfrm flipH="1" flipV="1">
              <a:off x="7427167" y="3662887"/>
              <a:ext cx="60959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>
              <a:endCxn id="26" idx="1"/>
            </p:cNvCxnSpPr>
            <p:nvPr/>
          </p:nvCxnSpPr>
          <p:spPr>
            <a:xfrm flipV="1">
              <a:off x="2780522" y="3662887"/>
              <a:ext cx="3275045" cy="6845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6055567" y="4256625"/>
              <a:ext cx="1371600" cy="2892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37</a:t>
              </a:r>
              <a:endParaRPr lang="fr-FR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5914" y="4256005"/>
              <a:ext cx="2105609" cy="2892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monAge</a:t>
              </a:r>
              <a:endParaRPr lang="fr-FR" dirty="0"/>
            </a:p>
          </p:txBody>
        </p:sp>
        <p:cxnSp>
          <p:nvCxnSpPr>
            <p:cNvPr id="35" name="Connecteur droit avec flèche 34"/>
            <p:cNvCxnSpPr>
              <a:stCxn id="33" idx="1"/>
              <a:endCxn id="32" idx="3"/>
            </p:cNvCxnSpPr>
            <p:nvPr/>
          </p:nvCxnSpPr>
          <p:spPr>
            <a:xfrm flipH="1">
              <a:off x="7427167" y="4400630"/>
              <a:ext cx="618747" cy="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>
              <a:endCxn id="32" idx="1"/>
            </p:cNvCxnSpPr>
            <p:nvPr/>
          </p:nvCxnSpPr>
          <p:spPr>
            <a:xfrm>
              <a:off x="4901774" y="4256002"/>
              <a:ext cx="1153793" cy="1452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6055567" y="5058436"/>
              <a:ext cx="1371600" cy="2892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FAUX</a:t>
              </a:r>
              <a:endParaRPr lang="fr-FR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045914" y="5058436"/>
              <a:ext cx="2105609" cy="2892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jeSuisUneFille</a:t>
              </a:r>
              <a:endParaRPr lang="fr-FR" dirty="0"/>
            </a:p>
          </p:txBody>
        </p:sp>
        <p:cxnSp>
          <p:nvCxnSpPr>
            <p:cNvPr id="41" name="Connecteur droit avec flèche 40"/>
            <p:cNvCxnSpPr>
              <a:stCxn id="39" idx="1"/>
              <a:endCxn id="38" idx="3"/>
            </p:cNvCxnSpPr>
            <p:nvPr/>
          </p:nvCxnSpPr>
          <p:spPr>
            <a:xfrm flipH="1">
              <a:off x="7427167" y="5203061"/>
              <a:ext cx="6187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>
              <a:endCxn id="38" idx="1"/>
            </p:cNvCxnSpPr>
            <p:nvPr/>
          </p:nvCxnSpPr>
          <p:spPr>
            <a:xfrm>
              <a:off x="4418044" y="4827972"/>
              <a:ext cx="1637523" cy="3750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ZoneTexte 48"/>
          <p:cNvSpPr txBox="1"/>
          <p:nvPr/>
        </p:nvSpPr>
        <p:spPr>
          <a:xfrm>
            <a:off x="7315200" y="2658451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chemeClr val="bg1"/>
                </a:solidFill>
              </a:rPr>
              <a:t>variables</a:t>
            </a:r>
            <a:endParaRPr lang="fr-FR" i="1" dirty="0">
              <a:solidFill>
                <a:schemeClr val="bg1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5118886" y="265845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chemeClr val="bg1"/>
                </a:solidFill>
              </a:rPr>
              <a:t>valeurs</a:t>
            </a:r>
            <a:endParaRPr lang="fr-FR" i="1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1222668" y="3188275"/>
            <a:ext cx="250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>
                <a:solidFill>
                  <a:schemeClr val="bg1"/>
                </a:solidFill>
              </a:rPr>
              <a:t>Mémoire de l’ordinateur </a:t>
            </a:r>
            <a:endParaRPr lang="fr-FR" i="1" dirty="0">
              <a:solidFill>
                <a:schemeClr val="bg1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2018711" y="3951021"/>
            <a:ext cx="1284326" cy="276999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b="1" i="1" dirty="0" smtClean="0">
                <a:solidFill>
                  <a:srgbClr val="FF0000"/>
                </a:solidFill>
              </a:rPr>
              <a:t>84949461121545</a:t>
            </a:r>
            <a:endParaRPr lang="fr-FR" sz="1200" b="1" i="1" dirty="0">
              <a:solidFill>
                <a:srgbClr val="FF0000"/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788804" y="4693979"/>
            <a:ext cx="813043" cy="276999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b="1" i="1" dirty="0" smtClean="0">
                <a:solidFill>
                  <a:srgbClr val="FF0000"/>
                </a:solidFill>
              </a:rPr>
              <a:t>54545454</a:t>
            </a:r>
            <a:endParaRPr lang="fr-FR" sz="1200" b="1" i="1" dirty="0">
              <a:solidFill>
                <a:srgbClr val="FF000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2960611" y="4654742"/>
            <a:ext cx="734496" cy="276999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b="1" i="1" dirty="0" smtClean="0">
                <a:solidFill>
                  <a:srgbClr val="FF0000"/>
                </a:solidFill>
              </a:rPr>
              <a:t>9999997</a:t>
            </a:r>
            <a:endParaRPr lang="fr-FR" sz="1200" b="1" i="1" dirty="0">
              <a:solidFill>
                <a:srgbClr val="FF0000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2646324" y="5142744"/>
            <a:ext cx="577402" cy="276999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b="1" i="1" dirty="0" smtClean="0">
                <a:solidFill>
                  <a:srgbClr val="FF0000"/>
                </a:solidFill>
              </a:rPr>
              <a:t>12131</a:t>
            </a:r>
            <a:endParaRPr lang="fr-FR" sz="1200" b="1" i="1" dirty="0">
              <a:solidFill>
                <a:srgbClr val="FF0000"/>
              </a:solidFill>
            </a:endParaRPr>
          </a:p>
        </p:txBody>
      </p:sp>
      <p:sp>
        <p:nvSpPr>
          <p:cNvPr id="57" name="Accolade fermante 56"/>
          <p:cNvSpPr/>
          <p:nvPr/>
        </p:nvSpPr>
        <p:spPr>
          <a:xfrm>
            <a:off x="9099060" y="3188275"/>
            <a:ext cx="242596" cy="278331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9534806" y="3702770"/>
            <a:ext cx="24601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Il est plus facile de travailler avec la variable « </a:t>
            </a:r>
            <a:r>
              <a:rPr lang="fr-FR" dirty="0" err="1" smtClean="0">
                <a:solidFill>
                  <a:srgbClr val="FF0000"/>
                </a:solidFill>
              </a:rPr>
              <a:t>monAge</a:t>
            </a:r>
            <a:r>
              <a:rPr lang="fr-FR" dirty="0" smtClean="0">
                <a:solidFill>
                  <a:srgbClr val="0070C0"/>
                </a:solidFill>
              </a:rPr>
              <a:t> » qu’avec la mémoire « </a:t>
            </a:r>
            <a:r>
              <a:rPr lang="fr-FR" dirty="0" smtClean="0">
                <a:solidFill>
                  <a:srgbClr val="FF0000"/>
                </a:solidFill>
              </a:rPr>
              <a:t>9999997</a:t>
            </a:r>
            <a:r>
              <a:rPr lang="fr-FR" dirty="0" smtClean="0">
                <a:solidFill>
                  <a:srgbClr val="0070C0"/>
                </a:solidFill>
              </a:rPr>
              <a:t> » de l’ordinateur.</a:t>
            </a:r>
          </a:p>
        </p:txBody>
      </p:sp>
    </p:spTree>
    <p:extLst>
      <p:ext uri="{BB962C8B-B14F-4D97-AF65-F5344CB8AC3E}">
        <p14:creationId xmlns:p14="http://schemas.microsoft.com/office/powerpoint/2010/main" val="2781565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04" y="2243929"/>
            <a:ext cx="6092889" cy="42426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0580914" cy="494619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74000">
                <a:schemeClr val="bg2">
                  <a:lumMod val="50000"/>
                </a:schemeClr>
              </a:gs>
              <a:gs pos="83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73" cy="51007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1805" y="62643"/>
            <a:ext cx="723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BASES : Les variables simples ( </a:t>
            </a:r>
            <a:r>
              <a:rPr lang="fr-FR" dirty="0">
                <a:solidFill>
                  <a:schemeClr val="bg1"/>
                </a:solidFill>
              </a:rPr>
              <a:t>2</a:t>
            </a:r>
            <a:r>
              <a:rPr lang="fr-FR" dirty="0" smtClean="0">
                <a:solidFill>
                  <a:schemeClr val="bg1"/>
                </a:solidFill>
              </a:rPr>
              <a:t> / 2 )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57262"/>
            <a:ext cx="10580914" cy="95881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74000">
                <a:schemeClr val="bg2">
                  <a:lumMod val="50000"/>
                </a:schemeClr>
              </a:gs>
              <a:gs pos="83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71805" y="1138335"/>
            <a:ext cx="10923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Les variables sont toutes typées. Ca veut dire qu’on leurs dit ce qu’elles vont contenir.</a:t>
            </a:r>
          </a:p>
          <a:p>
            <a:r>
              <a:rPr lang="fr-FR" sz="2400" dirty="0" smtClean="0">
                <a:solidFill>
                  <a:schemeClr val="bg1"/>
                </a:solidFill>
              </a:rPr>
              <a:t>PYTHON est un langage très sympa, car il le devine tout seul ! </a:t>
            </a:r>
          </a:p>
          <a:p>
            <a:endParaRPr lang="fr-FR" sz="2400" dirty="0" smtClean="0">
              <a:solidFill>
                <a:schemeClr val="bg1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7603369" y="3576114"/>
            <a:ext cx="24601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On assigne une valeur grâce au symbole « </a:t>
            </a:r>
            <a:r>
              <a:rPr lang="fr-FR" dirty="0" smtClean="0">
                <a:solidFill>
                  <a:srgbClr val="FF0000"/>
                </a:solidFill>
              </a:rPr>
              <a:t>=</a:t>
            </a:r>
            <a:r>
              <a:rPr lang="fr-FR" dirty="0" smtClean="0">
                <a:solidFill>
                  <a:srgbClr val="0070C0"/>
                </a:solidFill>
              </a:rPr>
              <a:t> »</a:t>
            </a:r>
          </a:p>
          <a:p>
            <a:endParaRPr lang="fr-FR" dirty="0">
              <a:solidFill>
                <a:srgbClr val="0070C0"/>
              </a:solidFill>
            </a:endParaRPr>
          </a:p>
          <a:p>
            <a:r>
              <a:rPr lang="fr-FR" i="1" dirty="0">
                <a:solidFill>
                  <a:schemeClr val="bg1"/>
                </a:solidFill>
              </a:rPr>
              <a:t>v</a:t>
            </a:r>
            <a:r>
              <a:rPr lang="fr-FR" i="1" dirty="0" smtClean="0">
                <a:solidFill>
                  <a:schemeClr val="bg1"/>
                </a:solidFill>
              </a:rPr>
              <a:t>ariable</a:t>
            </a:r>
            <a:r>
              <a:rPr lang="fr-FR" i="1" dirty="0" smtClean="0">
                <a:solidFill>
                  <a:srgbClr val="0070C0"/>
                </a:solidFill>
              </a:rPr>
              <a:t> : </a:t>
            </a:r>
            <a:r>
              <a:rPr lang="fr-FR" i="1" dirty="0" smtClean="0">
                <a:solidFill>
                  <a:srgbClr val="3E986B"/>
                </a:solidFill>
              </a:rPr>
              <a:t>type</a:t>
            </a:r>
            <a:r>
              <a:rPr lang="fr-FR" i="1" dirty="0" smtClean="0">
                <a:solidFill>
                  <a:srgbClr val="0070C0"/>
                </a:solidFill>
              </a:rPr>
              <a:t> </a:t>
            </a:r>
            <a:r>
              <a:rPr lang="fr-FR" i="1" dirty="0" smtClean="0">
                <a:solidFill>
                  <a:schemeClr val="bg1"/>
                </a:solidFill>
              </a:rPr>
              <a:t>=</a:t>
            </a:r>
            <a:r>
              <a:rPr lang="fr-FR" i="1" dirty="0" smtClean="0">
                <a:solidFill>
                  <a:srgbClr val="0070C0"/>
                </a:solidFill>
              </a:rPr>
              <a:t> </a:t>
            </a:r>
            <a:r>
              <a:rPr lang="fr-FR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valeur</a:t>
            </a:r>
          </a:p>
          <a:p>
            <a:endParaRPr lang="fr-FR" i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fr-FR" i="1" dirty="0" smtClean="0">
                <a:solidFill>
                  <a:srgbClr val="FF0000"/>
                </a:solidFill>
              </a:rPr>
              <a:t>Le type n’est pas obligatoire, PYTHON le trouve tout seul !</a:t>
            </a:r>
          </a:p>
        </p:txBody>
      </p:sp>
      <p:sp>
        <p:nvSpPr>
          <p:cNvPr id="57" name="Accolade fermante 56"/>
          <p:cNvSpPr/>
          <p:nvPr/>
        </p:nvSpPr>
        <p:spPr>
          <a:xfrm>
            <a:off x="7027664" y="3188274"/>
            <a:ext cx="242596" cy="278331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206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04" y="2243929"/>
            <a:ext cx="6092889" cy="42426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0580914" cy="494619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74000">
                <a:schemeClr val="bg2">
                  <a:lumMod val="50000"/>
                </a:schemeClr>
              </a:gs>
              <a:gs pos="83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0073" cy="51007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1805" y="62643"/>
            <a:ext cx="723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LES BASES : convertir le type d’une variable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57262"/>
            <a:ext cx="10580914" cy="95881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74000">
                <a:schemeClr val="bg2">
                  <a:lumMod val="50000"/>
                </a:schemeClr>
              </a:gs>
              <a:gs pos="83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71805" y="1138335"/>
            <a:ext cx="86744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Parfois il est nécessaire de convertir une variable dans un autre type.</a:t>
            </a:r>
          </a:p>
          <a:p>
            <a:endParaRPr lang="fr-FR" sz="2400" dirty="0" smtClean="0">
              <a:solidFill>
                <a:schemeClr val="bg1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7603369" y="3576114"/>
            <a:ext cx="24601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On assigne une valeur grâce au symbole « </a:t>
            </a:r>
            <a:r>
              <a:rPr lang="fr-FR" dirty="0" smtClean="0">
                <a:solidFill>
                  <a:srgbClr val="FF0000"/>
                </a:solidFill>
              </a:rPr>
              <a:t>=</a:t>
            </a:r>
            <a:r>
              <a:rPr lang="fr-FR" dirty="0" smtClean="0">
                <a:solidFill>
                  <a:srgbClr val="0070C0"/>
                </a:solidFill>
              </a:rPr>
              <a:t> »</a:t>
            </a:r>
          </a:p>
          <a:p>
            <a:endParaRPr lang="fr-FR" dirty="0">
              <a:solidFill>
                <a:srgbClr val="0070C0"/>
              </a:solidFill>
            </a:endParaRPr>
          </a:p>
          <a:p>
            <a:r>
              <a:rPr lang="fr-FR" i="1" dirty="0">
                <a:solidFill>
                  <a:schemeClr val="bg1"/>
                </a:solidFill>
              </a:rPr>
              <a:t>v</a:t>
            </a:r>
            <a:r>
              <a:rPr lang="fr-FR" i="1" dirty="0" smtClean="0">
                <a:solidFill>
                  <a:schemeClr val="bg1"/>
                </a:solidFill>
              </a:rPr>
              <a:t>ariable</a:t>
            </a:r>
            <a:r>
              <a:rPr lang="fr-FR" i="1" dirty="0" smtClean="0">
                <a:solidFill>
                  <a:srgbClr val="0070C0"/>
                </a:solidFill>
              </a:rPr>
              <a:t> : </a:t>
            </a:r>
            <a:r>
              <a:rPr lang="fr-FR" i="1" dirty="0" smtClean="0">
                <a:solidFill>
                  <a:srgbClr val="3E986B"/>
                </a:solidFill>
              </a:rPr>
              <a:t>type</a:t>
            </a:r>
            <a:r>
              <a:rPr lang="fr-FR" i="1" dirty="0" smtClean="0">
                <a:solidFill>
                  <a:srgbClr val="0070C0"/>
                </a:solidFill>
              </a:rPr>
              <a:t> </a:t>
            </a:r>
            <a:r>
              <a:rPr lang="fr-FR" i="1" dirty="0" smtClean="0">
                <a:solidFill>
                  <a:schemeClr val="bg1"/>
                </a:solidFill>
              </a:rPr>
              <a:t>=</a:t>
            </a:r>
            <a:r>
              <a:rPr lang="fr-FR" i="1" dirty="0" smtClean="0">
                <a:solidFill>
                  <a:srgbClr val="0070C0"/>
                </a:solidFill>
              </a:rPr>
              <a:t> </a:t>
            </a:r>
            <a:r>
              <a:rPr lang="fr-FR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valeur</a:t>
            </a:r>
          </a:p>
          <a:p>
            <a:endParaRPr lang="fr-FR" i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fr-FR" i="1" dirty="0" smtClean="0">
                <a:solidFill>
                  <a:srgbClr val="FF0000"/>
                </a:solidFill>
              </a:rPr>
              <a:t>Le type n’est pas obligatoire, PYTHON le trouve tout seul !</a:t>
            </a:r>
          </a:p>
        </p:txBody>
      </p:sp>
      <p:sp>
        <p:nvSpPr>
          <p:cNvPr id="57" name="Accolade fermante 56"/>
          <p:cNvSpPr/>
          <p:nvPr/>
        </p:nvSpPr>
        <p:spPr>
          <a:xfrm>
            <a:off x="7027664" y="3188274"/>
            <a:ext cx="242596" cy="278331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9681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793</Words>
  <Application>Microsoft Office PowerPoint</Application>
  <PresentationFormat>Grand écran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Conseil Départemental de l'Isère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Chaix Guillaume</dc:creator>
  <cp:lastModifiedBy>Chaix Guillaume</cp:lastModifiedBy>
  <cp:revision>25</cp:revision>
  <dcterms:created xsi:type="dcterms:W3CDTF">2019-10-23T07:30:57Z</dcterms:created>
  <dcterms:modified xsi:type="dcterms:W3CDTF">2019-10-24T07:58:48Z</dcterms:modified>
</cp:coreProperties>
</file>