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7" r:id="rId4"/>
    <p:sldId id="276" r:id="rId5"/>
    <p:sldId id="260" r:id="rId6"/>
    <p:sldId id="263" r:id="rId7"/>
    <p:sldId id="277" r:id="rId8"/>
    <p:sldId id="269" r:id="rId9"/>
    <p:sldId id="261" r:id="rId10"/>
    <p:sldId id="273" r:id="rId11"/>
    <p:sldId id="271" r:id="rId12"/>
    <p:sldId id="275" r:id="rId13"/>
    <p:sldId id="265" r:id="rId14"/>
    <p:sldId id="268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verstormz" initials="E" lastIdx="1" clrIdx="0">
    <p:extLst>
      <p:ext uri="{19B8F6BF-5375-455C-9EA6-DF929625EA0E}">
        <p15:presenceInfo xmlns:p15="http://schemas.microsoft.com/office/powerpoint/2012/main" userId="Everstorm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6485" autoAdjust="0"/>
  </p:normalViewPr>
  <p:slideViewPr>
    <p:cSldViewPr snapToGrid="0">
      <p:cViewPr varScale="1">
        <p:scale>
          <a:sx n="85" d="100"/>
          <a:sy n="85" d="100"/>
        </p:scale>
        <p:origin x="499" y="48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02867-C2ED-4315-903D-44915BA1FF8B}" type="datetimeFigureOut">
              <a:rPr lang="fr-FR" smtClean="0"/>
              <a:t>05/12/2016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E9EFB-178C-4A82-86B7-364FA242F8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5605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E9EFB-178C-4A82-86B7-364FA242F8E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072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00E8-F797-43F4-9027-6DB2482B2C7D}" type="datetime1">
              <a:rPr lang="en-US" smtClean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105E-696D-4BF5-B734-9BA51F97887C}" type="datetime1">
              <a:rPr lang="en-US" smtClean="0"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BA80C-5CE0-4358-8427-C6A596E4C595}" type="datetime1">
              <a:rPr lang="en-US" smtClean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2ED8-B1F8-4834-91A7-F96B910515CC}" type="datetime1">
              <a:rPr lang="en-US" smtClean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A8B3-F11F-4924-B499-A078A9B700C8}" type="datetime1">
              <a:rPr lang="en-US" smtClean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1B86-BA7B-482F-8052-AFD5AD3B0CED}" type="datetime1">
              <a:rPr lang="en-US" smtClean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A342-6247-4875-8FFD-E9E670969474}" type="datetime1">
              <a:rPr lang="en-US" smtClean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41095-E2F3-4D6C-8841-A0514DD9B1BC}" type="datetime1">
              <a:rPr lang="en-US" smtClean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558D-8552-450C-B6DE-C13EBD132C7A}" type="datetime1">
              <a:rPr lang="en-US" smtClean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52C5-C5F9-410F-ADE9-D7D8D3D5503B}" type="datetime1">
              <a:rPr lang="en-US" smtClean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A60CE-9BCB-494C-95E9-ACFF39E07A58}" type="datetime1">
              <a:rPr lang="en-US" smtClean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1FDF-C71C-413F-93EE-F363E74AE057}" type="datetime1">
              <a:rPr lang="en-US" smtClean="0"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0FE26-6470-4581-B43B-7B844A6096A7}" type="datetime1">
              <a:rPr lang="en-US" smtClean="0"/>
              <a:t>12/5/2016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DF48E-8668-442A-8137-552F2DDD5FB3}" type="datetime1">
              <a:rPr lang="en-US" smtClean="0"/>
              <a:t>12/5/2016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DEF06-D7DA-47B2-BD9D-26B4F56CC947}" type="datetime1">
              <a:rPr lang="en-US" smtClean="0"/>
              <a:t>12/5/2016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B7B6-CBC2-4683-BD09-BC6AF824B8B5}" type="datetime1">
              <a:rPr lang="en-US" smtClean="0"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A9DC-9778-44B8-A310-EAF9292A71A5}" type="datetime1">
              <a:rPr lang="en-US" smtClean="0"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E6DD087-3095-449D-804F-1022518D2CBA}" type="datetime1">
              <a:rPr lang="en-US" smtClean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Les codes correcteurs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683310"/>
          </a:xfrm>
        </p:spPr>
        <p:txBody>
          <a:bodyPr>
            <a:normAutofit/>
          </a:bodyPr>
          <a:lstStyle/>
          <a:p>
            <a:r>
              <a:rPr lang="fr-FR" dirty="0"/>
              <a:t>Modélisations </a:t>
            </a:r>
            <a:r>
              <a:rPr lang="fr-FR" dirty="0" smtClean="0"/>
              <a:t>Mathématiques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5943600" y="6409765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Bouete</a:t>
            </a:r>
            <a:r>
              <a:rPr lang="fr-FR" dirty="0"/>
              <a:t>-Giraud </a:t>
            </a:r>
            <a:r>
              <a:rPr lang="fr-FR" dirty="0" err="1" smtClean="0"/>
              <a:t>Titouan</a:t>
            </a:r>
            <a:r>
              <a:rPr lang="fr-FR" dirty="0" smtClean="0"/>
              <a:t>, </a:t>
            </a:r>
            <a:r>
              <a:rPr lang="fr-FR" dirty="0" err="1" smtClean="0"/>
              <a:t>Gathignol</a:t>
            </a:r>
            <a:r>
              <a:rPr lang="fr-FR" dirty="0" smtClean="0"/>
              <a:t>  Yoann, Robert </a:t>
            </a:r>
            <a:r>
              <a:rPr lang="fr-FR" dirty="0"/>
              <a:t>Guillaume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94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IV.</a:t>
            </a:r>
            <a:br>
              <a:rPr lang="fr-FR" dirty="0"/>
            </a:br>
            <a:r>
              <a:rPr lang="fr-FR" dirty="0"/>
              <a:t> A. Le code de répétition :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08726" y="2438398"/>
            <a:ext cx="10018713" cy="39928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Les différences entre les mots corrects et les mots reçus (avec des erreurs) s’appelle « la distance ».  Cette distance est le nombre de bit qui diffère entre chaque mot. 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Pur </a:t>
            </a:r>
            <a:r>
              <a:rPr lang="fr-FR" dirty="0" smtClean="0">
                <a:sym typeface="Wingdings" panose="05000000000000000000" pitchFamily="2" charset="2"/>
              </a:rPr>
              <a:t> distance  mot par mot  long / coût élevé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Linéaire </a:t>
            </a:r>
            <a:r>
              <a:rPr lang="fr-FR" dirty="0" smtClean="0">
                <a:sym typeface="Wingdings" panose="05000000000000000000" pitchFamily="2" charset="2"/>
              </a:rPr>
              <a:t> </a:t>
            </a:r>
            <a:r>
              <a:rPr lang="fr-FR" dirty="0" err="1" smtClean="0">
                <a:sym typeface="Wingdings" panose="05000000000000000000" pitchFamily="2" charset="2"/>
              </a:rPr>
              <a:t>hamming</a:t>
            </a:r>
            <a:r>
              <a:rPr lang="fr-FR" dirty="0" smtClean="0">
                <a:sym typeface="Wingdings" panose="05000000000000000000" pitchFamily="2" charset="2"/>
              </a:rPr>
              <a:t>  matrice génératrice  coût faible  ajouter le mot avec tous les mots du dictionnaire et prend la plus petite distance  </a:t>
            </a:r>
            <a:r>
              <a:rPr lang="fr-FR" dirty="0" err="1" smtClean="0">
                <a:sym typeface="Wingdings" panose="05000000000000000000" pitchFamily="2" charset="2"/>
              </a:rPr>
              <a:t>Hamming</a:t>
            </a:r>
            <a:r>
              <a:rPr lang="fr-FR" dirty="0" smtClean="0">
                <a:sym typeface="Wingdings" panose="05000000000000000000" pitchFamily="2" charset="2"/>
              </a:rPr>
              <a:t> 7,4</a:t>
            </a:r>
          </a:p>
          <a:p>
            <a:pPr marL="0" indent="0">
              <a:buNone/>
            </a:pPr>
            <a:r>
              <a:rPr lang="fr-FR" dirty="0" smtClean="0">
                <a:sym typeface="Wingdings" panose="05000000000000000000" pitchFamily="2" charset="2"/>
              </a:rPr>
              <a:t>Très peu d’erreur alors nombre d’erreur corrigée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729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II.</a:t>
            </a:r>
            <a:br>
              <a:rPr lang="fr-FR" dirty="0" smtClean="0"/>
            </a:br>
            <a:r>
              <a:rPr lang="fr-FR" dirty="0" smtClean="0"/>
              <a:t>La probabilité des erreurs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42071" y="2590664"/>
            <a:ext cx="10018713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La loi binomiale permet d’obtenir la probabilité d’avoir un message sans erreur, ou k représente le nombre de succès et n le nombre de tentative. Si On traduit cela pour notre sujet, k = le nombre de bits transmis correctement et n = le nombre de bits transmis.</a:t>
            </a:r>
          </a:p>
          <a:p>
            <a:r>
              <a:rPr lang="fr-FR" dirty="0" smtClean="0"/>
              <a:t>P est donc la probabilité d’avoir des erreurs.	</a:t>
            </a:r>
            <a:endParaRPr lang="fr-FR" dirty="0" smtClean="0">
              <a:sym typeface="Wingdings" panose="05000000000000000000" pitchFamily="2" charset="2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l="14166" t="49458" r="70709" b="45334"/>
          <a:stretch/>
        </p:blipFill>
        <p:spPr>
          <a:xfrm>
            <a:off x="1800860" y="5714865"/>
            <a:ext cx="2766060" cy="53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106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</a:t>
            </a:r>
            <a:br>
              <a:rPr lang="fr-FR" dirty="0" smtClean="0"/>
            </a:br>
            <a:r>
              <a:rPr lang="fr-FR" dirty="0" smtClean="0"/>
              <a:t>La probabilité des erreurs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299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II.</a:t>
            </a:r>
            <a:br>
              <a:rPr lang="fr-FR" dirty="0" smtClean="0"/>
            </a:br>
            <a:r>
              <a:rPr lang="fr-FR" dirty="0" smtClean="0"/>
              <a:t> La correction des </a:t>
            </a:r>
            <a:r>
              <a:rPr lang="fr-FR" dirty="0"/>
              <a:t>erreurs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Comment corriger une erreur ?</a:t>
            </a:r>
          </a:p>
          <a:p>
            <a:pPr marL="457200" lvl="1" indent="0" algn="just">
              <a:buNone/>
            </a:pPr>
            <a:r>
              <a:rPr lang="fr-FR" dirty="0" smtClean="0"/>
              <a:t>Procédé permettant à l’information transmise d’être le plus correcte possible.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14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III.</a:t>
            </a:r>
            <a:br>
              <a:rPr lang="fr-FR" dirty="0" smtClean="0"/>
            </a:br>
            <a:r>
              <a:rPr lang="fr-FR" dirty="0" smtClean="0"/>
              <a:t>La distance de </a:t>
            </a:r>
            <a:r>
              <a:rPr lang="fr-FR" dirty="0" err="1" smtClean="0"/>
              <a:t>Hamming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La </a:t>
            </a:r>
            <a:r>
              <a:rPr lang="fr-FR" b="1" dirty="0"/>
              <a:t>distance</a:t>
            </a:r>
            <a:r>
              <a:rPr lang="fr-FR" dirty="0"/>
              <a:t> de </a:t>
            </a:r>
            <a:r>
              <a:rPr lang="fr-FR" dirty="0" err="1"/>
              <a:t>Hamming</a:t>
            </a:r>
            <a:r>
              <a:rPr lang="fr-FR" dirty="0"/>
              <a:t> est une notion </a:t>
            </a:r>
            <a:r>
              <a:rPr lang="fr-FR" dirty="0" smtClean="0"/>
              <a:t>mathématique et est utilisée en informatique, en </a:t>
            </a:r>
            <a:r>
              <a:rPr lang="fr-FR" dirty="0"/>
              <a:t>traitement du signal et dans les télécommunications.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Le </a:t>
            </a:r>
            <a:r>
              <a:rPr lang="fr-FR" b="1" dirty="0" smtClean="0"/>
              <a:t>poids</a:t>
            </a:r>
            <a:r>
              <a:rPr lang="fr-FR" dirty="0" smtClean="0"/>
              <a:t> de </a:t>
            </a:r>
            <a:r>
              <a:rPr lang="fr-FR" dirty="0" err="1" smtClean="0"/>
              <a:t>Hamming</a:t>
            </a:r>
            <a:r>
              <a:rPr lang="fr-FR" dirty="0" smtClean="0"/>
              <a:t> est le nombre de différences dans le code, c’est le poids de l’erreur.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755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fr-FR" dirty="0" smtClean="0"/>
          </a:p>
          <a:p>
            <a:r>
              <a:rPr lang="fr-FR" dirty="0" smtClean="0"/>
              <a:t>I. Partie </a:t>
            </a:r>
            <a:r>
              <a:rPr lang="fr-FR" dirty="0" smtClean="0"/>
              <a:t>sur ce qu’on a </a:t>
            </a:r>
            <a:r>
              <a:rPr lang="fr-FR" dirty="0" smtClean="0"/>
              <a:t>déjà, répétition parité</a:t>
            </a:r>
          </a:p>
          <a:p>
            <a:r>
              <a:rPr lang="fr-FR" dirty="0" smtClean="0"/>
              <a:t>II. Partie </a:t>
            </a:r>
            <a:r>
              <a:rPr lang="fr-FR" dirty="0" err="1" smtClean="0"/>
              <a:t>Proba</a:t>
            </a:r>
            <a:r>
              <a:rPr lang="fr-FR" dirty="0" smtClean="0"/>
              <a:t> </a:t>
            </a:r>
            <a:r>
              <a:rPr lang="fr-FR" dirty="0" smtClean="0">
                <a:sym typeface="Wingdings" panose="05000000000000000000" pitchFamily="2" charset="2"/>
              </a:rPr>
              <a:t> faible etc.. // cher temps calcul etc.. Besoin de code pas forcément hyper performant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III. Distance </a:t>
            </a:r>
            <a:r>
              <a:rPr lang="fr-FR" dirty="0" smtClean="0">
                <a:sym typeface="Wingdings" panose="05000000000000000000" pitchFamily="2" charset="2"/>
              </a:rPr>
              <a:t> nb octets // </a:t>
            </a:r>
            <a:r>
              <a:rPr lang="fr-FR" dirty="0" smtClean="0">
                <a:sym typeface="Wingdings" panose="05000000000000000000" pitchFamily="2" charset="2"/>
              </a:rPr>
              <a:t>() non-Linéaire  </a:t>
            </a:r>
            <a:r>
              <a:rPr lang="fr-FR" dirty="0" smtClean="0">
                <a:sym typeface="Wingdings" panose="05000000000000000000" pitchFamily="2" charset="2"/>
              </a:rPr>
              <a:t>compliqué </a:t>
            </a:r>
            <a:endParaRPr lang="fr-FR" dirty="0" smtClean="0">
              <a:sym typeface="Wingdings" panose="05000000000000000000" pitchFamily="2" charset="2"/>
            </a:endParaRPr>
          </a:p>
          <a:p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Hamming</a:t>
            </a:r>
            <a:r>
              <a:rPr lang="fr-FR" dirty="0" smtClean="0">
                <a:sym typeface="Wingdings" panose="05000000000000000000" pitchFamily="2" charset="2"/>
              </a:rPr>
              <a:t>  plus facile </a:t>
            </a:r>
            <a:endParaRPr lang="fr-FR" dirty="0" smtClean="0">
              <a:sym typeface="Wingdings" panose="05000000000000000000" pitchFamily="2" charset="2"/>
            </a:endParaRPr>
          </a:p>
          <a:p>
            <a:r>
              <a:rPr lang="fr-FR" dirty="0" smtClean="0">
                <a:sym typeface="Wingdings" panose="05000000000000000000" pitchFamily="2" charset="2"/>
              </a:rPr>
              <a:t>Somme deux mot du code est un mot du code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Approfondissement  code non linéaire</a:t>
            </a:r>
            <a:endParaRPr lang="fr-FR" dirty="0">
              <a:sym typeface="Wingdings" panose="05000000000000000000" pitchFamily="2" charset="2"/>
            </a:endParaRPr>
          </a:p>
          <a:p>
            <a:endParaRPr lang="fr-FR" dirty="0" smtClean="0">
              <a:sym typeface="Wingdings" panose="05000000000000000000" pitchFamily="2" charset="2"/>
            </a:endParaRPr>
          </a:p>
          <a:p>
            <a:r>
              <a:rPr lang="fr-FR" dirty="0" smtClean="0">
                <a:sym typeface="Wingdings" panose="05000000000000000000" pitchFamily="2" charset="2"/>
              </a:rPr>
              <a:t>Calcul matricielle  linéaire (somme des mots dans le dictionnaire) </a:t>
            </a:r>
            <a:endParaRPr lang="fr-FR" dirty="0" smtClean="0">
              <a:sym typeface="Wingdings" panose="05000000000000000000" pitchFamily="2" charset="2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152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Qu’est-ce qu’un code correcteur et en </a:t>
            </a:r>
            <a:r>
              <a:rPr lang="fr-FR" dirty="0"/>
              <a:t>quoi cela consiste-t-il </a:t>
            </a:r>
            <a:r>
              <a:rPr lang="fr-FR" dirty="0" smtClean="0"/>
              <a:t>?</a:t>
            </a:r>
          </a:p>
          <a:p>
            <a:pPr marL="0" indent="0" algn="just">
              <a:buNone/>
            </a:pPr>
            <a:r>
              <a:rPr lang="fr-FR" dirty="0" smtClean="0"/>
              <a:t>	</a:t>
            </a:r>
            <a:r>
              <a:rPr lang="fr-FR" sz="1800" dirty="0" smtClean="0"/>
              <a:t>C’est un code permettant de détecter les erreurs et de corriger l’information transmise lorsqu’elle 		est erronée.  Il a donc deux principales fonctions : la détection et la correction.</a:t>
            </a:r>
          </a:p>
          <a:p>
            <a:pPr marL="0" indent="0" algn="just">
              <a:buNone/>
            </a:pPr>
            <a:r>
              <a:rPr lang="fr-FR" sz="1800" dirty="0" smtClean="0"/>
              <a:t>Ex : Communication orales avec bruit environnant.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62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I.</a:t>
            </a:r>
            <a:br>
              <a:rPr lang="fr-FR" dirty="0" smtClean="0"/>
            </a:br>
            <a:r>
              <a:rPr lang="fr-FR" dirty="0" smtClean="0"/>
              <a:t>Les erreurs en Informatique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42071" y="2590664"/>
            <a:ext cx="10018713" cy="312420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Changement de valeur d’un bit :	Transmission 	</a:t>
            </a:r>
            <a:r>
              <a:rPr lang="fr-FR" dirty="0" smtClean="0">
                <a:sym typeface="Wingdings" panose="05000000000000000000" pitchFamily="2" charset="2"/>
              </a:rPr>
              <a:t>	Réception</a:t>
            </a:r>
            <a:endParaRPr lang="fr-FR" dirty="0" smtClean="0"/>
          </a:p>
          <a:p>
            <a:pPr marL="1371600" lvl="3" indent="0">
              <a:buNone/>
            </a:pPr>
            <a:r>
              <a:rPr lang="fr-FR" dirty="0" smtClean="0"/>
              <a:t>							 1011 0010			     1011 0</a:t>
            </a:r>
            <a:r>
              <a:rPr lang="fr-FR" dirty="0" smtClean="0">
                <a:solidFill>
                  <a:srgbClr val="FF0000"/>
                </a:solidFill>
              </a:rPr>
              <a:t>1</a:t>
            </a:r>
            <a:r>
              <a:rPr lang="fr-FR" dirty="0" smtClean="0"/>
              <a:t>10</a:t>
            </a:r>
          </a:p>
          <a:p>
            <a:pPr marL="1371600" lvl="3" indent="0">
              <a:buNone/>
            </a:pPr>
            <a:r>
              <a:rPr lang="fr-FR" dirty="0" smtClean="0"/>
              <a:t>									</a:t>
            </a:r>
          </a:p>
          <a:p>
            <a:r>
              <a:rPr lang="fr-FR" dirty="0" smtClean="0"/>
              <a:t>Le taux d’erreur par bit s’exprime par : </a:t>
            </a:r>
            <a:r>
              <a:rPr lang="fr-FR" i="1" dirty="0" err="1" smtClean="0"/>
              <a:t>NbErr</a:t>
            </a:r>
            <a:r>
              <a:rPr lang="fr-FR" i="1" dirty="0" smtClean="0"/>
              <a:t>/</a:t>
            </a:r>
            <a:r>
              <a:rPr lang="fr-FR" i="1" dirty="0" err="1" smtClean="0"/>
              <a:t>NbBits</a:t>
            </a:r>
            <a:endParaRPr lang="fr-FR" i="1" dirty="0" smtClean="0"/>
          </a:p>
          <a:p>
            <a:pPr marL="0" lvl="8" indent="0">
              <a:buNone/>
            </a:pPr>
            <a:r>
              <a:rPr lang="fr-FR" i="1" dirty="0"/>
              <a:t>	</a:t>
            </a:r>
            <a:r>
              <a:rPr lang="fr-FR" i="1" dirty="0" smtClean="0"/>
              <a:t>									  </a:t>
            </a:r>
            <a:r>
              <a:rPr lang="fr-FR" dirty="0" smtClean="0"/>
              <a:t>1      </a:t>
            </a:r>
            <a:r>
              <a:rPr lang="fr-FR" dirty="0"/>
              <a:t>/    10  	    </a:t>
            </a:r>
            <a:r>
              <a:rPr lang="fr-FR" dirty="0">
                <a:sym typeface="Wingdings" panose="05000000000000000000" pitchFamily="2" charset="2"/>
              </a:rPr>
              <a:t>          10^-</a:t>
            </a:r>
            <a:r>
              <a:rPr lang="fr-FR" dirty="0" smtClean="0">
                <a:sym typeface="Wingdings" panose="05000000000000000000" pitchFamily="2" charset="2"/>
              </a:rPr>
              <a:t>1</a:t>
            </a:r>
          </a:p>
          <a:p>
            <a:pPr marL="0" lvl="8" indent="0">
              <a:buNone/>
            </a:pPr>
            <a:endParaRPr lang="fr-FR" i="1" dirty="0" smtClean="0"/>
          </a:p>
          <a:p>
            <a:r>
              <a:rPr lang="fr-FR" dirty="0"/>
              <a:t>Pour une connexion de 1Mo/s, en moyenne 8 bits erronées sont transmis chaque seconde ! </a:t>
            </a:r>
            <a:r>
              <a:rPr lang="fr-FR" dirty="0" smtClean="0"/>
              <a:t>				</a:t>
            </a:r>
            <a:endParaRPr lang="fr-FR" dirty="0" smtClean="0">
              <a:sym typeface="Wingdings" panose="05000000000000000000" pitchFamily="2" charset="2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840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 </a:t>
            </a:r>
            <a:br>
              <a:rPr lang="fr-FR" dirty="0" smtClean="0"/>
            </a:br>
            <a:r>
              <a:rPr lang="fr-FR" dirty="0" smtClean="0"/>
              <a:t>Les codes les plus connus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code de </a:t>
            </a:r>
            <a:r>
              <a:rPr lang="fr-FR" dirty="0" smtClean="0"/>
              <a:t>parité</a:t>
            </a:r>
          </a:p>
          <a:p>
            <a:r>
              <a:rPr lang="fr-FR" dirty="0"/>
              <a:t>Le CRC</a:t>
            </a:r>
          </a:p>
          <a:p>
            <a:r>
              <a:rPr lang="fr-FR" dirty="0" smtClean="0"/>
              <a:t>Le code de répétition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32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400" dirty="0" smtClean="0"/>
              <a:t>IV.</a:t>
            </a:r>
            <a:r>
              <a:rPr lang="fr-FR" sz="4400" dirty="0"/>
              <a:t/>
            </a:r>
            <a:br>
              <a:rPr lang="fr-FR" sz="4400" dirty="0"/>
            </a:br>
            <a:r>
              <a:rPr lang="fr-FR" sz="4400" dirty="0" smtClean="0"/>
              <a:t>B. Le </a:t>
            </a:r>
            <a:r>
              <a:rPr lang="fr-FR" sz="4400" dirty="0"/>
              <a:t>code de parité : 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	On rajoute un bit à 1 ou 0 suivant la parité du nombre de bits à 1 dans les </a:t>
            </a:r>
            <a:r>
              <a:rPr lang="fr-FR" dirty="0" smtClean="0"/>
              <a:t>données. Le </a:t>
            </a:r>
            <a:r>
              <a:rPr lang="fr-FR" dirty="0"/>
              <a:t>récepteur vérifie la valeur de ce bit de parité</a:t>
            </a:r>
            <a:r>
              <a:rPr lang="fr-FR" dirty="0" smtClean="0"/>
              <a:t>. Il a un coût très faible, mais ne permet </a:t>
            </a:r>
            <a:r>
              <a:rPr lang="fr-FR" b="1" dirty="0" smtClean="0"/>
              <a:t>aucune correction.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Ex </a:t>
            </a:r>
            <a:r>
              <a:rPr lang="fr-FR" dirty="0"/>
              <a:t>: </a:t>
            </a:r>
            <a:r>
              <a:rPr lang="fr-FR" dirty="0" smtClean="0"/>
              <a:t>	 </a:t>
            </a:r>
            <a:r>
              <a:rPr lang="fr-FR" dirty="0"/>
              <a:t>Données: 1 0 0 0 1 1 </a:t>
            </a:r>
            <a:r>
              <a:rPr lang="fr-FR" dirty="0" smtClean="0"/>
              <a:t> </a:t>
            </a:r>
            <a:r>
              <a:rPr lang="fr-FR" dirty="0">
                <a:solidFill>
                  <a:schemeClr val="accent4"/>
                </a:solidFill>
              </a:rPr>
              <a:t>1</a:t>
            </a:r>
            <a:r>
              <a:rPr lang="fr-FR" dirty="0"/>
              <a:t>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	 </a:t>
            </a:r>
            <a:r>
              <a:rPr lang="fr-FR" dirty="0"/>
              <a:t>Données: 1 0 0 1 1 1 0 1 1 </a:t>
            </a:r>
            <a:r>
              <a:rPr lang="fr-FR" dirty="0" smtClean="0">
                <a:solidFill>
                  <a:schemeClr val="accent4"/>
                </a:solidFill>
              </a:rPr>
              <a:t>0</a:t>
            </a:r>
          </a:p>
          <a:p>
            <a:pPr marL="0" indent="0">
              <a:buNone/>
            </a:pPr>
            <a:r>
              <a:rPr lang="fr-FR" dirty="0" smtClean="0"/>
              <a:t>		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39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 smtClean="0"/>
              <a:t>IV.</a:t>
            </a:r>
            <a:br>
              <a:rPr lang="fr-FR" dirty="0" smtClean="0"/>
            </a:br>
            <a:r>
              <a:rPr lang="fr-FR" dirty="0" smtClean="0"/>
              <a:t>C. Détection </a:t>
            </a:r>
            <a:r>
              <a:rPr lang="fr-FR" dirty="0"/>
              <a:t>d’erreur par CRC (</a:t>
            </a:r>
            <a:r>
              <a:rPr lang="fr-FR" dirty="0" err="1"/>
              <a:t>Cyclic</a:t>
            </a:r>
            <a:r>
              <a:rPr lang="fr-FR" dirty="0"/>
              <a:t> </a:t>
            </a:r>
            <a:r>
              <a:rPr lang="fr-FR" dirty="0" err="1"/>
              <a:t>Redundancy</a:t>
            </a:r>
            <a:r>
              <a:rPr lang="fr-FR" dirty="0"/>
              <a:t> Code)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2590664"/>
            <a:ext cx="10018713" cy="312420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Il consiste </a:t>
            </a:r>
            <a:r>
              <a:rPr lang="fr-FR" dirty="0"/>
              <a:t>à protéger des blocs de données, appelés </a:t>
            </a:r>
            <a:r>
              <a:rPr lang="fr-FR" i="1" dirty="0" smtClean="0"/>
              <a:t>trames</a:t>
            </a:r>
            <a:r>
              <a:rPr lang="fr-FR" dirty="0" smtClean="0"/>
              <a:t>. A </a:t>
            </a:r>
            <a:r>
              <a:rPr lang="fr-FR" dirty="0"/>
              <a:t>chaque trame est associé un bloc de données, appelé </a:t>
            </a:r>
            <a:r>
              <a:rPr lang="fr-FR" i="1" dirty="0"/>
              <a:t>code de </a:t>
            </a:r>
            <a:r>
              <a:rPr lang="fr-FR" i="1" dirty="0" smtClean="0"/>
              <a:t>contrôle</a:t>
            </a:r>
            <a:r>
              <a:rPr lang="fr-FR" dirty="0" smtClean="0"/>
              <a:t>. Le</a:t>
            </a:r>
            <a:r>
              <a:rPr lang="fr-FR" dirty="0"/>
              <a:t> </a:t>
            </a:r>
            <a:r>
              <a:rPr lang="fr-FR" i="1" dirty="0"/>
              <a:t>code CRC</a:t>
            </a:r>
            <a:r>
              <a:rPr lang="fr-FR" dirty="0"/>
              <a:t> contient des éléments redondants vis-à-vis de la trame, permettant de détecter les </a:t>
            </a:r>
            <a:r>
              <a:rPr lang="fr-FR" dirty="0" smtClean="0"/>
              <a:t>erreurs</a:t>
            </a:r>
            <a:r>
              <a:rPr lang="fr-FR" dirty="0"/>
              <a:t>.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Ex : Numéro de téléphone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Informations concises, difficile de détecter les erreurs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Information redondantes, facile grâce au contexte</a:t>
            </a:r>
          </a:p>
          <a:p>
            <a:pPr marL="0" indent="0">
              <a:buNone/>
            </a:pPr>
            <a:r>
              <a:rPr lang="fr-FR" dirty="0" smtClean="0"/>
              <a:t>				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6" name="Picture 2" descr="https://lh4.googleusercontent.com/M5A7mHODONvW9AHsJyY0urvsKPwDsfWOq2kImbNNNXvrgRdkpNioAHrzFoH0aEmS7BLTJgn7viNCGQBHdFGa2Ew6p8gvAID_lCPpHv6xxZV4hSTWyLPeQGLsn9Xj43flfZAwFCC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26" t="31923" r="5282" b="42504"/>
          <a:stretch/>
        </p:blipFill>
        <p:spPr bwMode="auto">
          <a:xfrm>
            <a:off x="2070683" y="5339757"/>
            <a:ext cx="7936654" cy="158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53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CRC (</a:t>
            </a:r>
            <a:r>
              <a:rPr lang="fr-FR" dirty="0" err="1" smtClean="0"/>
              <a:t>Cyclic</a:t>
            </a:r>
            <a:r>
              <a:rPr lang="fr-FR" dirty="0" smtClean="0"/>
              <a:t> </a:t>
            </a:r>
            <a:r>
              <a:rPr lang="fr-FR" dirty="0" err="1" smtClean="0"/>
              <a:t>Redundancy</a:t>
            </a:r>
            <a:r>
              <a:rPr lang="fr-FR" dirty="0" smtClean="0"/>
              <a:t> Code)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dirty="0"/>
              <a:t>Exemple plus précis :</a:t>
            </a:r>
          </a:p>
          <a:p>
            <a:pPr marL="0" indent="0">
              <a:buNone/>
            </a:pPr>
            <a:r>
              <a:rPr lang="fr-FR" dirty="0" smtClean="0"/>
              <a:t>	- </a:t>
            </a:r>
            <a:r>
              <a:rPr lang="fr-FR" dirty="0"/>
              <a:t>Message M : </a:t>
            </a:r>
            <a:r>
              <a:rPr lang="fr-FR" i="1" dirty="0"/>
              <a:t>1011 0001 0010 1010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	- </a:t>
            </a:r>
            <a:r>
              <a:rPr lang="fr-FR" dirty="0"/>
              <a:t>1 polynôme générateur G(X) = X</a:t>
            </a:r>
            <a:r>
              <a:rPr lang="fr-FR" baseline="30000" dirty="0"/>
              <a:t>3</a:t>
            </a:r>
            <a:r>
              <a:rPr lang="fr-FR" dirty="0"/>
              <a:t> + 1  traduit 1001 (G(x) degré 3 donc 4 bits nul a M)</a:t>
            </a:r>
          </a:p>
          <a:p>
            <a:pPr marL="0" indent="0">
              <a:buNone/>
            </a:pPr>
            <a:r>
              <a:rPr lang="fr-FR" dirty="0" smtClean="0"/>
              <a:t>	- </a:t>
            </a:r>
            <a:r>
              <a:rPr lang="fr-FR" dirty="0"/>
              <a:t>M = </a:t>
            </a:r>
            <a:r>
              <a:rPr lang="fr-FR" i="1" dirty="0"/>
              <a:t>1011 0001 0010 1010</a:t>
            </a:r>
            <a:r>
              <a:rPr lang="fr-FR" dirty="0"/>
              <a:t> + 0000</a:t>
            </a:r>
          </a:p>
          <a:p>
            <a:pPr marL="0" indent="0">
              <a:buNone/>
            </a:pPr>
            <a:r>
              <a:rPr lang="fr-FR" dirty="0" smtClean="0"/>
              <a:t>	- </a:t>
            </a:r>
            <a:r>
              <a:rPr lang="fr-FR" dirty="0"/>
              <a:t>CRC = reste de la division de M/G, ici : </a:t>
            </a:r>
            <a:r>
              <a:rPr lang="fr-FR" dirty="0" smtClean="0"/>
              <a:t>0011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- </a:t>
            </a:r>
            <a:r>
              <a:rPr lang="fr-FR" dirty="0"/>
              <a:t>Le concaténer aux message à transmettre :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M</a:t>
            </a:r>
            <a:r>
              <a:rPr lang="fr-FR" dirty="0"/>
              <a:t>' = 1011000100101010 + 0011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M</a:t>
            </a:r>
            <a:r>
              <a:rPr lang="fr-FR" dirty="0"/>
              <a:t>' = 10110001001010100011</a:t>
            </a:r>
          </a:p>
          <a:p>
            <a:pPr marL="0" indent="0">
              <a:buNone/>
            </a:pPr>
            <a:r>
              <a:rPr lang="fr-FR" dirty="0" smtClean="0"/>
              <a:t>Le </a:t>
            </a:r>
            <a:r>
              <a:rPr lang="fr-FR" dirty="0"/>
              <a:t>destinataire :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- </a:t>
            </a:r>
            <a:r>
              <a:rPr lang="fr-FR" dirty="0"/>
              <a:t>M’ / G = 0 signifie qu’il n’y a pas eu d’erreur.</a:t>
            </a:r>
          </a:p>
          <a:p>
            <a:pPr marL="0" indent="0">
              <a:buNone/>
            </a:pPr>
            <a:r>
              <a:rPr lang="fr-FR" b="1" dirty="0" smtClean="0">
                <a:solidFill>
                  <a:srgbClr val="FF0000"/>
                </a:solidFill>
              </a:rPr>
              <a:t>	- 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fr-FR" b="1" dirty="0">
                <a:solidFill>
                  <a:srgbClr val="FF0000"/>
                </a:solidFill>
              </a:rPr>
              <a:t> Comment corriger ? </a:t>
            </a:r>
            <a:r>
              <a:rPr lang="fr-F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 peut pas : renvoi 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004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IV.</a:t>
            </a:r>
            <a:br>
              <a:rPr lang="fr-FR" dirty="0"/>
            </a:br>
            <a:r>
              <a:rPr lang="fr-FR" dirty="0"/>
              <a:t> A. Le code de répétition :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952430"/>
            <a:ext cx="10018713" cy="48344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Il existe 2 façons de corriger les erreurs grâce au code de répétition : </a:t>
            </a:r>
          </a:p>
          <a:p>
            <a:r>
              <a:rPr lang="fr-FR" dirty="0" smtClean="0"/>
              <a:t>La première consiste à comparer le mot obtenu avec un dictionnaire (contenant 2^nbBits mots)</a:t>
            </a:r>
            <a:r>
              <a:rPr lang="fr-FR" dirty="0">
                <a:solidFill>
                  <a:schemeClr val="accent2"/>
                </a:solidFill>
              </a:rPr>
              <a:t> </a:t>
            </a:r>
            <a:endParaRPr lang="fr-FR" dirty="0" smtClean="0">
              <a:solidFill>
                <a:schemeClr val="accent2"/>
              </a:solidFill>
            </a:endParaRPr>
          </a:p>
          <a:p>
            <a:r>
              <a:rPr lang="fr-FR" dirty="0" smtClean="0"/>
              <a:t>La deuxième consiste à la corriger par déduction (à partir du triple de l’information)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Ex : On rajoute un bit identique pour chacun des bits à transmettre.</a:t>
            </a:r>
          </a:p>
          <a:p>
            <a:pPr marL="0" indent="0">
              <a:buNone/>
            </a:pPr>
            <a:r>
              <a:rPr lang="fr-FR" dirty="0"/>
              <a:t>			Données: 1 0 1 1 			Données: 1 0 1 1 </a:t>
            </a:r>
          </a:p>
          <a:p>
            <a:pPr marL="0" indent="0">
              <a:buNone/>
            </a:pPr>
            <a:r>
              <a:rPr lang="fr-FR" dirty="0"/>
              <a:t>			Code: 1 1 0 0 1 1 1 1		Code: 1 1 1 0 </a:t>
            </a:r>
            <a:r>
              <a:rPr lang="fr-FR" dirty="0">
                <a:solidFill>
                  <a:schemeClr val="accent4"/>
                </a:solidFill>
              </a:rPr>
              <a:t>1</a:t>
            </a:r>
            <a:r>
              <a:rPr lang="fr-FR" dirty="0"/>
              <a:t> 0 1 1 1 1 1 </a:t>
            </a:r>
            <a:r>
              <a:rPr lang="fr-FR" dirty="0" smtClean="0"/>
              <a:t>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8" name="Connecteur droit avec flèche 7"/>
          <p:cNvCxnSpPr/>
          <p:nvPr/>
        </p:nvCxnSpPr>
        <p:spPr>
          <a:xfrm flipH="1">
            <a:off x="4199812" y="6146800"/>
            <a:ext cx="260428" cy="3193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H="1">
            <a:off x="4409752" y="6136640"/>
            <a:ext cx="50488" cy="3294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H="1">
            <a:off x="7635794" y="6134388"/>
            <a:ext cx="46254" cy="3317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7682048" y="6134388"/>
            <a:ext cx="141152" cy="3317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7682048" y="6134388"/>
            <a:ext cx="344352" cy="3317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723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09" y="443204"/>
            <a:ext cx="10018713" cy="1752599"/>
          </a:xfrm>
        </p:spPr>
        <p:txBody>
          <a:bodyPr/>
          <a:lstStyle/>
          <a:p>
            <a:r>
              <a:rPr lang="fr-FR" dirty="0" smtClean="0"/>
              <a:t>IV.</a:t>
            </a:r>
            <a:br>
              <a:rPr lang="fr-FR" dirty="0" smtClean="0"/>
            </a:br>
            <a:r>
              <a:rPr lang="fr-FR" dirty="0" smtClean="0"/>
              <a:t> A. Le </a:t>
            </a:r>
            <a:r>
              <a:rPr lang="fr-FR" dirty="0"/>
              <a:t>code de répétition :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08" y="2037079"/>
            <a:ext cx="10018713" cy="4582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	Il consiste à répéter l’information, on rajoute de l’information aux données permettant de détecter et corriger les erreurs à l’arrivée.</a:t>
            </a:r>
            <a:r>
              <a:rPr lang="fr-FR" dirty="0" smtClean="0">
                <a:solidFill>
                  <a:schemeClr val="accent2"/>
                </a:solidFill>
              </a:rPr>
              <a:t> </a:t>
            </a:r>
            <a:r>
              <a:rPr lang="fr-FR" dirty="0" smtClean="0"/>
              <a:t>Son coût est élevé, mais il permet de rectifier les erreurs dans certains cas. 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5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Parallaxe</Template>
  <TotalTime>359</TotalTime>
  <Words>357</Words>
  <Application>Microsoft Office PowerPoint</Application>
  <PresentationFormat>Grand écran</PresentationFormat>
  <Paragraphs>97</Paragraphs>
  <Slides>15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Corbel</vt:lpstr>
      <vt:lpstr>Wingdings</vt:lpstr>
      <vt:lpstr>Parallaxe</vt:lpstr>
      <vt:lpstr>Les codes correcteurs</vt:lpstr>
      <vt:lpstr>Introduction</vt:lpstr>
      <vt:lpstr>I. Les erreurs en Informatique</vt:lpstr>
      <vt:lpstr>II  Les codes les plus connus</vt:lpstr>
      <vt:lpstr>IV. B. Le code de parité :  </vt:lpstr>
      <vt:lpstr>IV. C. Détection d’erreur par CRC (Cyclic Redundancy Code) </vt:lpstr>
      <vt:lpstr>CRC (Cyclic Redundancy Code)</vt:lpstr>
      <vt:lpstr>IV.  A. Le code de répétition : </vt:lpstr>
      <vt:lpstr>IV.  A. Le code de répétition : </vt:lpstr>
      <vt:lpstr>IV.  A. Le code de répétition : </vt:lpstr>
      <vt:lpstr>II. La probabilité des erreurs</vt:lpstr>
      <vt:lpstr>II La probabilité des erreurs</vt:lpstr>
      <vt:lpstr>II.  La correction des erreurs</vt:lpstr>
      <vt:lpstr>III. La distance de Hamming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Modélisations Mathématiques</dc:title>
  <dc:creator>Everstormz</dc:creator>
  <cp:lastModifiedBy>Guillaume Robert</cp:lastModifiedBy>
  <cp:revision>70</cp:revision>
  <dcterms:created xsi:type="dcterms:W3CDTF">2016-11-13T15:02:45Z</dcterms:created>
  <dcterms:modified xsi:type="dcterms:W3CDTF">2016-12-05T16:06:03Z</dcterms:modified>
</cp:coreProperties>
</file>