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C838BAC9-9B91-4FA0-93AF-14897A67D21C}" type="datetimeFigureOut">
              <a:rPr lang="fr-FR" smtClean="0"/>
              <a:t>14/01/2025</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4F2DB3A-0E31-462D-837F-F648AC45A2F0}" type="slidenum">
              <a:rPr lang="fr-FR" smtClean="0"/>
              <a:t>‹N°›</a:t>
            </a:fld>
            <a:endParaRPr lang="fr-FR"/>
          </a:p>
        </p:txBody>
      </p:sp>
    </p:spTree>
    <p:extLst>
      <p:ext uri="{BB962C8B-B14F-4D97-AF65-F5344CB8AC3E}">
        <p14:creationId xmlns:p14="http://schemas.microsoft.com/office/powerpoint/2010/main" val="2483717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838BAC9-9B91-4FA0-93AF-14897A67D21C}" type="datetimeFigureOut">
              <a:rPr lang="fr-FR" smtClean="0"/>
              <a:t>14/01/2025</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4F2DB3A-0E31-462D-837F-F648AC45A2F0}" type="slidenum">
              <a:rPr lang="fr-FR" smtClean="0"/>
              <a:t>‹N°›</a:t>
            </a:fld>
            <a:endParaRPr lang="fr-FR"/>
          </a:p>
        </p:txBody>
      </p:sp>
    </p:spTree>
    <p:extLst>
      <p:ext uri="{BB962C8B-B14F-4D97-AF65-F5344CB8AC3E}">
        <p14:creationId xmlns:p14="http://schemas.microsoft.com/office/powerpoint/2010/main" val="2663745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838BAC9-9B91-4FA0-93AF-14897A67D21C}" type="datetimeFigureOut">
              <a:rPr lang="fr-FR" smtClean="0"/>
              <a:t>14/01/2025</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4F2DB3A-0E31-462D-837F-F648AC45A2F0}"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48353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C838BAC9-9B91-4FA0-93AF-14897A67D21C}" type="datetimeFigureOut">
              <a:rPr lang="fr-FR" smtClean="0"/>
              <a:t>14/01/2025</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4F2DB3A-0E31-462D-837F-F648AC45A2F0}" type="slidenum">
              <a:rPr lang="fr-FR" smtClean="0"/>
              <a:t>‹N°›</a:t>
            </a:fld>
            <a:endParaRPr lang="fr-FR"/>
          </a:p>
        </p:txBody>
      </p:sp>
    </p:spTree>
    <p:extLst>
      <p:ext uri="{BB962C8B-B14F-4D97-AF65-F5344CB8AC3E}">
        <p14:creationId xmlns:p14="http://schemas.microsoft.com/office/powerpoint/2010/main" val="1258420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C838BAC9-9B91-4FA0-93AF-14897A67D21C}" type="datetimeFigureOut">
              <a:rPr lang="fr-FR" smtClean="0"/>
              <a:t>14/01/2025</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4F2DB3A-0E31-462D-837F-F648AC45A2F0}"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90426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C838BAC9-9B91-4FA0-93AF-14897A67D21C}" type="datetimeFigureOut">
              <a:rPr lang="fr-FR" smtClean="0"/>
              <a:t>14/01/2025</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4F2DB3A-0E31-462D-837F-F648AC45A2F0}" type="slidenum">
              <a:rPr lang="fr-FR" smtClean="0"/>
              <a:t>‹N°›</a:t>
            </a:fld>
            <a:endParaRPr lang="fr-FR"/>
          </a:p>
        </p:txBody>
      </p:sp>
    </p:spTree>
    <p:extLst>
      <p:ext uri="{BB962C8B-B14F-4D97-AF65-F5344CB8AC3E}">
        <p14:creationId xmlns:p14="http://schemas.microsoft.com/office/powerpoint/2010/main" val="669151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838BAC9-9B91-4FA0-93AF-14897A67D21C}" type="datetimeFigureOut">
              <a:rPr lang="fr-FR" smtClean="0"/>
              <a:t>14/01/2025</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4F2DB3A-0E31-462D-837F-F648AC45A2F0}" type="slidenum">
              <a:rPr lang="fr-FR" smtClean="0"/>
              <a:t>‹N°›</a:t>
            </a:fld>
            <a:endParaRPr lang="fr-FR"/>
          </a:p>
        </p:txBody>
      </p:sp>
    </p:spTree>
    <p:extLst>
      <p:ext uri="{BB962C8B-B14F-4D97-AF65-F5344CB8AC3E}">
        <p14:creationId xmlns:p14="http://schemas.microsoft.com/office/powerpoint/2010/main" val="1527687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838BAC9-9B91-4FA0-93AF-14897A67D21C}" type="datetimeFigureOut">
              <a:rPr lang="fr-FR" smtClean="0"/>
              <a:t>14/01/2025</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4F2DB3A-0E31-462D-837F-F648AC45A2F0}" type="slidenum">
              <a:rPr lang="fr-FR" smtClean="0"/>
              <a:t>‹N°›</a:t>
            </a:fld>
            <a:endParaRPr lang="fr-FR"/>
          </a:p>
        </p:txBody>
      </p:sp>
    </p:spTree>
    <p:extLst>
      <p:ext uri="{BB962C8B-B14F-4D97-AF65-F5344CB8AC3E}">
        <p14:creationId xmlns:p14="http://schemas.microsoft.com/office/powerpoint/2010/main" val="3628052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838BAC9-9B91-4FA0-93AF-14897A67D21C}" type="datetimeFigureOut">
              <a:rPr lang="fr-FR" smtClean="0"/>
              <a:t>14/01/2025</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4F2DB3A-0E31-462D-837F-F648AC45A2F0}" type="slidenum">
              <a:rPr lang="fr-FR" smtClean="0"/>
              <a:t>‹N°›</a:t>
            </a:fld>
            <a:endParaRPr lang="fr-FR"/>
          </a:p>
        </p:txBody>
      </p:sp>
    </p:spTree>
    <p:extLst>
      <p:ext uri="{BB962C8B-B14F-4D97-AF65-F5344CB8AC3E}">
        <p14:creationId xmlns:p14="http://schemas.microsoft.com/office/powerpoint/2010/main" val="414360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838BAC9-9B91-4FA0-93AF-14897A67D21C}" type="datetimeFigureOut">
              <a:rPr lang="fr-FR" smtClean="0"/>
              <a:t>14/01/2025</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4F2DB3A-0E31-462D-837F-F648AC45A2F0}" type="slidenum">
              <a:rPr lang="fr-FR" smtClean="0"/>
              <a:t>‹N°›</a:t>
            </a:fld>
            <a:endParaRPr lang="fr-FR"/>
          </a:p>
        </p:txBody>
      </p:sp>
    </p:spTree>
    <p:extLst>
      <p:ext uri="{BB962C8B-B14F-4D97-AF65-F5344CB8AC3E}">
        <p14:creationId xmlns:p14="http://schemas.microsoft.com/office/powerpoint/2010/main" val="1797445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838BAC9-9B91-4FA0-93AF-14897A67D21C}" type="datetimeFigureOut">
              <a:rPr lang="fr-FR" smtClean="0"/>
              <a:t>14/01/2025</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4F2DB3A-0E31-462D-837F-F648AC45A2F0}" type="slidenum">
              <a:rPr lang="fr-FR" smtClean="0"/>
              <a:t>‹N°›</a:t>
            </a:fld>
            <a:endParaRPr lang="fr-FR"/>
          </a:p>
        </p:txBody>
      </p:sp>
    </p:spTree>
    <p:extLst>
      <p:ext uri="{BB962C8B-B14F-4D97-AF65-F5344CB8AC3E}">
        <p14:creationId xmlns:p14="http://schemas.microsoft.com/office/powerpoint/2010/main" val="1126309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838BAC9-9B91-4FA0-93AF-14897A67D21C}" type="datetimeFigureOut">
              <a:rPr lang="fr-FR" smtClean="0"/>
              <a:t>14/01/2025</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4F2DB3A-0E31-462D-837F-F648AC45A2F0}" type="slidenum">
              <a:rPr lang="fr-FR" smtClean="0"/>
              <a:t>‹N°›</a:t>
            </a:fld>
            <a:endParaRPr lang="fr-FR"/>
          </a:p>
        </p:txBody>
      </p:sp>
    </p:spTree>
    <p:extLst>
      <p:ext uri="{BB962C8B-B14F-4D97-AF65-F5344CB8AC3E}">
        <p14:creationId xmlns:p14="http://schemas.microsoft.com/office/powerpoint/2010/main" val="1466020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838BAC9-9B91-4FA0-93AF-14897A67D21C}" type="datetimeFigureOut">
              <a:rPr lang="fr-FR" smtClean="0"/>
              <a:t>14/01/2025</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4F2DB3A-0E31-462D-837F-F648AC45A2F0}" type="slidenum">
              <a:rPr lang="fr-FR" smtClean="0"/>
              <a:t>‹N°›</a:t>
            </a:fld>
            <a:endParaRPr lang="fr-FR"/>
          </a:p>
        </p:txBody>
      </p:sp>
    </p:spTree>
    <p:extLst>
      <p:ext uri="{BB962C8B-B14F-4D97-AF65-F5344CB8AC3E}">
        <p14:creationId xmlns:p14="http://schemas.microsoft.com/office/powerpoint/2010/main" val="1923944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38BAC9-9B91-4FA0-93AF-14897A67D21C}" type="datetimeFigureOut">
              <a:rPr lang="fr-FR" smtClean="0"/>
              <a:t>14/01/2025</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4F2DB3A-0E31-462D-837F-F648AC45A2F0}" type="slidenum">
              <a:rPr lang="fr-FR" smtClean="0"/>
              <a:t>‹N°›</a:t>
            </a:fld>
            <a:endParaRPr lang="fr-FR"/>
          </a:p>
        </p:txBody>
      </p:sp>
    </p:spTree>
    <p:extLst>
      <p:ext uri="{BB962C8B-B14F-4D97-AF65-F5344CB8AC3E}">
        <p14:creationId xmlns:p14="http://schemas.microsoft.com/office/powerpoint/2010/main" val="2287534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838BAC9-9B91-4FA0-93AF-14897A67D21C}" type="datetimeFigureOut">
              <a:rPr lang="fr-FR" smtClean="0"/>
              <a:t>14/01/2025</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4F2DB3A-0E31-462D-837F-F648AC45A2F0}" type="slidenum">
              <a:rPr lang="fr-FR" smtClean="0"/>
              <a:t>‹N°›</a:t>
            </a:fld>
            <a:endParaRPr lang="fr-FR"/>
          </a:p>
        </p:txBody>
      </p:sp>
    </p:spTree>
    <p:extLst>
      <p:ext uri="{BB962C8B-B14F-4D97-AF65-F5344CB8AC3E}">
        <p14:creationId xmlns:p14="http://schemas.microsoft.com/office/powerpoint/2010/main" val="512738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838BAC9-9B91-4FA0-93AF-14897A67D21C}" type="datetimeFigureOut">
              <a:rPr lang="fr-FR" smtClean="0"/>
              <a:t>14/01/2025</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4F2DB3A-0E31-462D-837F-F648AC45A2F0}" type="slidenum">
              <a:rPr lang="fr-FR" smtClean="0"/>
              <a:t>‹N°›</a:t>
            </a:fld>
            <a:endParaRPr lang="fr-FR"/>
          </a:p>
        </p:txBody>
      </p:sp>
    </p:spTree>
    <p:extLst>
      <p:ext uri="{BB962C8B-B14F-4D97-AF65-F5344CB8AC3E}">
        <p14:creationId xmlns:p14="http://schemas.microsoft.com/office/powerpoint/2010/main" val="3475153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srcRect/>
          <a:tile tx="0" ty="0" sx="100000" sy="100000" flip="none" algn="tl"/>
        </a:blip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838BAC9-9B91-4FA0-93AF-14897A67D21C}" type="datetimeFigureOut">
              <a:rPr lang="fr-FR" smtClean="0"/>
              <a:t>14/01/2025</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4F2DB3A-0E31-462D-837F-F648AC45A2F0}" type="slidenum">
              <a:rPr lang="fr-FR" smtClean="0"/>
              <a:t>‹N°›</a:t>
            </a:fld>
            <a:endParaRPr lang="fr-FR"/>
          </a:p>
        </p:txBody>
      </p:sp>
    </p:spTree>
    <p:extLst>
      <p:ext uri="{BB962C8B-B14F-4D97-AF65-F5344CB8AC3E}">
        <p14:creationId xmlns:p14="http://schemas.microsoft.com/office/powerpoint/2010/main" val="28559434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A9D058-43F3-BFF9-93F1-9ADF885A434F}"/>
              </a:ext>
            </a:extLst>
          </p:cNvPr>
          <p:cNvSpPr>
            <a:spLocks noGrp="1"/>
          </p:cNvSpPr>
          <p:nvPr>
            <p:ph type="ctrTitle"/>
          </p:nvPr>
        </p:nvSpPr>
        <p:spPr>
          <a:xfrm>
            <a:off x="1336431" y="1600199"/>
            <a:ext cx="10030264" cy="988255"/>
          </a:xfrm>
        </p:spPr>
        <p:txBody>
          <a:bodyPr>
            <a:normAutofit fontScale="90000"/>
          </a:bodyPr>
          <a:lstStyle/>
          <a:p>
            <a:r>
              <a:rPr lang="fr-FR" u="sng" dirty="0"/>
              <a:t>COMMENT FONCTIONNE LE WEB</a:t>
            </a:r>
          </a:p>
        </p:txBody>
      </p:sp>
      <p:sp>
        <p:nvSpPr>
          <p:cNvPr id="3" name="Sous-titre 2">
            <a:extLst>
              <a:ext uri="{FF2B5EF4-FFF2-40B4-BE49-F238E27FC236}">
                <a16:creationId xmlns:a16="http://schemas.microsoft.com/office/drawing/2014/main" id="{D7FCC5AA-7BE5-BB32-DD7F-281094AC9AA1}"/>
              </a:ext>
            </a:extLst>
          </p:cNvPr>
          <p:cNvSpPr>
            <a:spLocks noGrp="1"/>
          </p:cNvSpPr>
          <p:nvPr>
            <p:ph type="subTitle" idx="1"/>
          </p:nvPr>
        </p:nvSpPr>
        <p:spPr>
          <a:xfrm>
            <a:off x="1524000" y="3602038"/>
            <a:ext cx="9144000" cy="1096571"/>
          </a:xfrm>
        </p:spPr>
        <p:txBody>
          <a:bodyPr>
            <a:normAutofit/>
          </a:bodyPr>
          <a:lstStyle/>
          <a:p>
            <a:r>
              <a:rPr lang="fr-FR" sz="5400" u="sng" dirty="0"/>
              <a:t>PRESENTATION DU WEB</a:t>
            </a:r>
          </a:p>
        </p:txBody>
      </p:sp>
    </p:spTree>
    <p:extLst>
      <p:ext uri="{BB962C8B-B14F-4D97-AF65-F5344CB8AC3E}">
        <p14:creationId xmlns:p14="http://schemas.microsoft.com/office/powerpoint/2010/main" val="13344594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EBDD8A-2418-B4C3-4A52-061C62F4F96C}"/>
              </a:ext>
            </a:extLst>
          </p:cNvPr>
          <p:cNvSpPr>
            <a:spLocks noGrp="1"/>
          </p:cNvSpPr>
          <p:nvPr>
            <p:ph type="title"/>
          </p:nvPr>
        </p:nvSpPr>
        <p:spPr>
          <a:xfrm>
            <a:off x="2589212" y="689315"/>
            <a:ext cx="3505199" cy="409520"/>
          </a:xfrm>
        </p:spPr>
        <p:txBody>
          <a:bodyPr/>
          <a:lstStyle/>
          <a:p>
            <a:r>
              <a:rPr lang="fr-FR" b="1" u="sng" dirty="0"/>
              <a:t>LE WEB OU WWW</a:t>
            </a:r>
          </a:p>
        </p:txBody>
      </p:sp>
      <p:pic>
        <p:nvPicPr>
          <p:cNvPr id="6" name="Espace réservé du contenu 5">
            <a:extLst>
              <a:ext uri="{FF2B5EF4-FFF2-40B4-BE49-F238E27FC236}">
                <a16:creationId xmlns:a16="http://schemas.microsoft.com/office/drawing/2014/main" id="{6FBDD1FE-B11E-17A0-ECC5-E6FA5A2619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23013" y="858128"/>
            <a:ext cx="5181600" cy="4107767"/>
          </a:xfrm>
        </p:spPr>
      </p:pic>
      <p:sp>
        <p:nvSpPr>
          <p:cNvPr id="4" name="Espace réservé du texte 3">
            <a:extLst>
              <a:ext uri="{FF2B5EF4-FFF2-40B4-BE49-F238E27FC236}">
                <a16:creationId xmlns:a16="http://schemas.microsoft.com/office/drawing/2014/main" id="{01E9CD64-3F8E-E657-0540-4724791733CD}"/>
              </a:ext>
            </a:extLst>
          </p:cNvPr>
          <p:cNvSpPr>
            <a:spLocks noGrp="1"/>
          </p:cNvSpPr>
          <p:nvPr>
            <p:ph type="body" sz="half" idx="2"/>
          </p:nvPr>
        </p:nvSpPr>
        <p:spPr>
          <a:xfrm>
            <a:off x="2589212" y="1598613"/>
            <a:ext cx="3505199" cy="3536095"/>
          </a:xfrm>
        </p:spPr>
        <p:txBody>
          <a:bodyPr>
            <a:normAutofit/>
          </a:bodyPr>
          <a:lstStyle/>
          <a:p>
            <a:r>
              <a:rPr lang="fr-FR" sz="1700" dirty="0"/>
              <a:t>Le Web ou WWW (World Wide Web) aussi appelé La toile est un «</a:t>
            </a:r>
            <a:r>
              <a:rPr lang="fr-FR" sz="1700" b="1" dirty="0">
                <a:solidFill>
                  <a:srgbClr val="FF0000"/>
                </a:solidFill>
              </a:rPr>
              <a:t>système hypermédia d'accès à l'information sous diverses formes texte, son, image fixe ou animée, graphique disponible sur Internet et sur lequel on navigue grâce à un fureteur</a:t>
            </a:r>
            <a:r>
              <a:rPr lang="fr-FR" sz="1700" dirty="0"/>
              <a:t> »* tel : Internet Explorer, Netscape, Opera, Mozilla Firefox, etc</a:t>
            </a:r>
            <a:r>
              <a:rPr lang="fr-FR" sz="2000" dirty="0"/>
              <a:t>.</a:t>
            </a:r>
          </a:p>
        </p:txBody>
      </p:sp>
    </p:spTree>
    <p:extLst>
      <p:ext uri="{BB962C8B-B14F-4D97-AF65-F5344CB8AC3E}">
        <p14:creationId xmlns:p14="http://schemas.microsoft.com/office/powerpoint/2010/main" val="33689053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91FE65-F697-19D9-BBAA-4782B91C885F}"/>
              </a:ext>
            </a:extLst>
          </p:cNvPr>
          <p:cNvSpPr>
            <a:spLocks noGrp="1"/>
          </p:cNvSpPr>
          <p:nvPr>
            <p:ph type="title"/>
          </p:nvPr>
        </p:nvSpPr>
        <p:spPr>
          <a:xfrm>
            <a:off x="2592925" y="384958"/>
            <a:ext cx="8911687" cy="768592"/>
          </a:xfrm>
        </p:spPr>
        <p:txBody>
          <a:bodyPr/>
          <a:lstStyle/>
          <a:p>
            <a:r>
              <a:rPr lang="fr-FR" dirty="0"/>
              <a:t>LE FONCTIONNEMENT DU WEB</a:t>
            </a:r>
          </a:p>
        </p:txBody>
      </p:sp>
      <p:sp>
        <p:nvSpPr>
          <p:cNvPr id="3" name="Espace réservé du contenu 2">
            <a:extLst>
              <a:ext uri="{FF2B5EF4-FFF2-40B4-BE49-F238E27FC236}">
                <a16:creationId xmlns:a16="http://schemas.microsoft.com/office/drawing/2014/main" id="{69E1DF03-C17C-D4A9-FD3C-656A232CF7F1}"/>
              </a:ext>
            </a:extLst>
          </p:cNvPr>
          <p:cNvSpPr>
            <a:spLocks noGrp="1"/>
          </p:cNvSpPr>
          <p:nvPr>
            <p:ph idx="1"/>
          </p:nvPr>
        </p:nvSpPr>
        <p:spPr>
          <a:xfrm>
            <a:off x="2589212" y="1120718"/>
            <a:ext cx="8915400" cy="4239065"/>
          </a:xfrm>
        </p:spPr>
        <p:txBody>
          <a:bodyPr/>
          <a:lstStyle/>
          <a:p>
            <a:pPr>
              <a:spcBef>
                <a:spcPts val="0"/>
              </a:spcBef>
              <a:buFont typeface="Arial" panose="020B0604020202020204" pitchFamily="34" charset="0"/>
              <a:buChar char="•"/>
            </a:pPr>
            <a:r>
              <a:rPr lang="fr-FR" sz="1600" b="1" dirty="0">
                <a:solidFill>
                  <a:srgbClr val="FF0000"/>
                </a:solidFill>
              </a:rPr>
              <a:t>Les clients</a:t>
            </a:r>
            <a:r>
              <a:rPr lang="fr-FR" sz="1600" dirty="0">
                <a:solidFill>
                  <a:srgbClr val="FF0000"/>
                </a:solidFill>
              </a:rPr>
              <a:t> </a:t>
            </a:r>
            <a:r>
              <a:rPr lang="fr-FR" sz="1600" dirty="0"/>
              <a:t>correspondent aux appareils connectés sur Internet par les personnes (par exemple, votre ordinateur connecté par Wi-Fi ou votre téléphone connecté sur le réseau mobile) et aux logiciels d'accès au Web (par exemple, les navigateurs comme Firefox ou Chrome).</a:t>
            </a:r>
          </a:p>
          <a:p>
            <a:pPr>
              <a:spcBef>
                <a:spcPts val="0"/>
              </a:spcBef>
              <a:buFont typeface="Arial" panose="020B0604020202020204" pitchFamily="34" charset="0"/>
              <a:buChar char="•"/>
            </a:pPr>
            <a:r>
              <a:rPr lang="fr-FR" sz="1600" b="1" dirty="0">
                <a:solidFill>
                  <a:srgbClr val="FF0000"/>
                </a:solidFill>
              </a:rPr>
              <a:t>Les serveurs </a:t>
            </a:r>
            <a:r>
              <a:rPr lang="fr-FR" sz="1600" dirty="0"/>
              <a:t>sont des ordinateurs qui stockent des pages web, des sites ou des applications. Lorsqu'un appareil client souhaite accéder à une page web, une copie de la page est téléchargée depuis le serveur vers le client, la machine utilisée affiche alors le contenu dans le navigateur web de l'utilisatrice ou de l'utilisateur. En plus du client et du serveur, nous devons aussi mentionner : la </a:t>
            </a:r>
            <a:r>
              <a:rPr lang="fr-FR" sz="1600" b="1" dirty="0">
                <a:solidFill>
                  <a:srgbClr val="FF0000"/>
                </a:solidFill>
              </a:rPr>
              <a:t>connexion internet</a:t>
            </a:r>
            <a:r>
              <a:rPr lang="fr-FR" sz="1600" dirty="0"/>
              <a:t>, les protocoles de contrôle de transmission </a:t>
            </a:r>
            <a:r>
              <a:rPr lang="fr-FR" sz="1600" b="1" dirty="0">
                <a:solidFill>
                  <a:srgbClr val="FF0000"/>
                </a:solidFill>
              </a:rPr>
              <a:t>(TCP/IP</a:t>
            </a:r>
            <a:r>
              <a:rPr lang="fr-FR" sz="1600" dirty="0"/>
              <a:t>), système de nom de domaine</a:t>
            </a:r>
            <a:r>
              <a:rPr lang="fr-FR" sz="1600" b="1" dirty="0">
                <a:solidFill>
                  <a:srgbClr val="FF0000"/>
                </a:solidFill>
              </a:rPr>
              <a:t>(DNS)</a:t>
            </a:r>
            <a:r>
              <a:rPr lang="fr-FR" sz="1600" dirty="0">
                <a:solidFill>
                  <a:schemeClr val="tx1"/>
                </a:solidFill>
              </a:rPr>
              <a:t>,</a:t>
            </a:r>
            <a:r>
              <a:rPr lang="fr-FR" sz="1600" b="1" dirty="0">
                <a:solidFill>
                  <a:srgbClr val="FF0000"/>
                </a:solidFill>
              </a:rPr>
              <a:t> </a:t>
            </a:r>
            <a:r>
              <a:rPr lang="fr-FR" sz="1600" dirty="0"/>
              <a:t>protocole de transfert hypertexte </a:t>
            </a:r>
            <a:r>
              <a:rPr lang="fr-FR" sz="1600" b="1" dirty="0">
                <a:solidFill>
                  <a:srgbClr val="FF0000"/>
                </a:solidFill>
              </a:rPr>
              <a:t>(HTTP)</a:t>
            </a:r>
          </a:p>
          <a:p>
            <a:pPr>
              <a:spcBef>
                <a:spcPts val="0"/>
              </a:spcBef>
              <a:buFont typeface="Arial" panose="020B0604020202020204" pitchFamily="34" charset="0"/>
              <a:buChar char="•"/>
            </a:pPr>
            <a:endParaRPr lang="fr-FR" sz="1600" dirty="0"/>
          </a:p>
          <a:p>
            <a:endParaRPr lang="fr-FR" dirty="0"/>
          </a:p>
        </p:txBody>
      </p:sp>
      <p:pic>
        <p:nvPicPr>
          <p:cNvPr id="5" name="Image 4">
            <a:extLst>
              <a:ext uri="{FF2B5EF4-FFF2-40B4-BE49-F238E27FC236}">
                <a16:creationId xmlns:a16="http://schemas.microsoft.com/office/drawing/2014/main" id="{45260169-83FE-9D95-7910-C9630DF0C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0478" y="3953026"/>
            <a:ext cx="7047915" cy="1969472"/>
          </a:xfrm>
          <a:prstGeom prst="rect">
            <a:avLst/>
          </a:prstGeom>
        </p:spPr>
      </p:pic>
    </p:spTree>
    <p:extLst>
      <p:ext uri="{BB962C8B-B14F-4D97-AF65-F5344CB8AC3E}">
        <p14:creationId xmlns:p14="http://schemas.microsoft.com/office/powerpoint/2010/main" val="29646777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34A7D0-828A-1663-4799-02CE8B015374}"/>
              </a:ext>
            </a:extLst>
          </p:cNvPr>
          <p:cNvSpPr>
            <a:spLocks noGrp="1"/>
          </p:cNvSpPr>
          <p:nvPr>
            <p:ph type="title"/>
          </p:nvPr>
        </p:nvSpPr>
        <p:spPr>
          <a:xfrm>
            <a:off x="1913207" y="624110"/>
            <a:ext cx="9945858" cy="740456"/>
          </a:xfrm>
        </p:spPr>
        <p:txBody>
          <a:bodyPr/>
          <a:lstStyle/>
          <a:p>
            <a:r>
              <a:rPr lang="fr-FR" b="1" dirty="0"/>
              <a:t>LE BESOIN POUR ETRE UN DEVELOPPEUR WEB</a:t>
            </a:r>
          </a:p>
        </p:txBody>
      </p:sp>
      <p:sp>
        <p:nvSpPr>
          <p:cNvPr id="3" name="Espace réservé du contenu 2">
            <a:extLst>
              <a:ext uri="{FF2B5EF4-FFF2-40B4-BE49-F238E27FC236}">
                <a16:creationId xmlns:a16="http://schemas.microsoft.com/office/drawing/2014/main" id="{ADF3EABF-750D-C977-96A9-E6C7CED3AD56}"/>
              </a:ext>
            </a:extLst>
          </p:cNvPr>
          <p:cNvSpPr>
            <a:spLocks noGrp="1"/>
          </p:cNvSpPr>
          <p:nvPr>
            <p:ph idx="1"/>
          </p:nvPr>
        </p:nvSpPr>
        <p:spPr/>
        <p:txBody>
          <a:bodyPr>
            <a:normAutofit/>
          </a:bodyPr>
          <a:lstStyle/>
          <a:p>
            <a:r>
              <a:rPr lang="fr-FR" sz="1600" dirty="0"/>
              <a:t>Il doit </a:t>
            </a:r>
            <a:r>
              <a:rPr lang="fr-FR" sz="1600" b="1" dirty="0"/>
              <a:t>être</a:t>
            </a:r>
            <a:r>
              <a:rPr lang="fr-FR" sz="1600" dirty="0"/>
              <a:t> féru d'informatique, maîtriser </a:t>
            </a:r>
            <a:r>
              <a:rPr lang="fr-FR" sz="1600" b="1" dirty="0">
                <a:solidFill>
                  <a:srgbClr val="FF0000"/>
                </a:solidFill>
              </a:rPr>
              <a:t>les langages </a:t>
            </a:r>
            <a:r>
              <a:rPr lang="fr-FR" sz="1600" dirty="0"/>
              <a:t>de développement </a:t>
            </a:r>
            <a:r>
              <a:rPr lang="fr-FR" sz="1600" b="1" dirty="0"/>
              <a:t>web</a:t>
            </a:r>
            <a:r>
              <a:rPr lang="fr-FR" sz="1600" dirty="0"/>
              <a:t> </a:t>
            </a:r>
            <a:r>
              <a:rPr lang="fr-FR" sz="1600" b="1" dirty="0">
                <a:solidFill>
                  <a:srgbClr val="FF0000"/>
                </a:solidFill>
              </a:rPr>
              <a:t>(PHP, SQL, Java, JavaScript, HTML, CSS, etc.), </a:t>
            </a:r>
            <a:r>
              <a:rPr lang="fr-FR" sz="1600" dirty="0"/>
              <a:t>les </a:t>
            </a:r>
            <a:r>
              <a:rPr lang="fr-FR" sz="1600" b="1" dirty="0">
                <a:solidFill>
                  <a:srgbClr val="FF0000"/>
                </a:solidFill>
              </a:rPr>
              <a:t>CMS</a:t>
            </a:r>
            <a:r>
              <a:rPr lang="fr-FR" sz="1600" dirty="0"/>
              <a:t> (systèmes de gestion de contenu) et doit renouveler régulièrement ses connaissances. En plus il doit avoir la rapidité d'exécution</a:t>
            </a:r>
            <a:r>
              <a:rPr lang="fr-FR" sz="1600" b="1" dirty="0"/>
              <a:t>, </a:t>
            </a:r>
            <a:r>
              <a:rPr lang="fr-FR" sz="1600" dirty="0"/>
              <a:t>l'adaptabilité et une forte motivation pour l'informatique et l'apprentissage de nouveaux langages et systèmes  </a:t>
            </a:r>
          </a:p>
        </p:txBody>
      </p:sp>
      <p:pic>
        <p:nvPicPr>
          <p:cNvPr id="5" name="Image 4">
            <a:extLst>
              <a:ext uri="{FF2B5EF4-FFF2-40B4-BE49-F238E27FC236}">
                <a16:creationId xmlns:a16="http://schemas.microsoft.com/office/drawing/2014/main" id="{257FECD2-0733-5ABC-03DF-E7557E9675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8621" y="3573194"/>
            <a:ext cx="5739619" cy="3010487"/>
          </a:xfrm>
          <a:prstGeom prst="rect">
            <a:avLst/>
          </a:prstGeom>
        </p:spPr>
      </p:pic>
    </p:spTree>
    <p:extLst>
      <p:ext uri="{BB962C8B-B14F-4D97-AF65-F5344CB8AC3E}">
        <p14:creationId xmlns:p14="http://schemas.microsoft.com/office/powerpoint/2010/main" val="30889311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B9622D-F181-0D41-DC40-1CEE924FC1B2}"/>
              </a:ext>
            </a:extLst>
          </p:cNvPr>
          <p:cNvSpPr>
            <a:spLocks noGrp="1"/>
          </p:cNvSpPr>
          <p:nvPr>
            <p:ph type="title"/>
          </p:nvPr>
        </p:nvSpPr>
        <p:spPr>
          <a:xfrm>
            <a:off x="1688123" y="624110"/>
            <a:ext cx="10381957" cy="1280890"/>
          </a:xfrm>
        </p:spPr>
        <p:txBody>
          <a:bodyPr/>
          <a:lstStyle/>
          <a:p>
            <a:r>
              <a:rPr lang="fr-FR" b="1" dirty="0"/>
              <a:t>POURQUOI FAIRE LE CHOIX D’UN DEVELOPPEUR WEB</a:t>
            </a:r>
          </a:p>
        </p:txBody>
      </p:sp>
      <p:sp>
        <p:nvSpPr>
          <p:cNvPr id="3" name="Espace réservé du contenu 2">
            <a:extLst>
              <a:ext uri="{FF2B5EF4-FFF2-40B4-BE49-F238E27FC236}">
                <a16:creationId xmlns:a16="http://schemas.microsoft.com/office/drawing/2014/main" id="{78BD120B-FA6C-F77C-986A-2AC0B071CD69}"/>
              </a:ext>
            </a:extLst>
          </p:cNvPr>
          <p:cNvSpPr>
            <a:spLocks noGrp="1"/>
          </p:cNvSpPr>
          <p:nvPr>
            <p:ph idx="1"/>
          </p:nvPr>
        </p:nvSpPr>
        <p:spPr>
          <a:xfrm>
            <a:off x="1337189" y="2133600"/>
            <a:ext cx="8915400" cy="3777622"/>
          </a:xfrm>
        </p:spPr>
        <p:txBody>
          <a:bodyPr/>
          <a:lstStyle/>
          <a:p>
            <a:r>
              <a:rPr lang="fr-FR" sz="1600" dirty="0"/>
              <a:t>Les avantages à être </a:t>
            </a:r>
            <a:r>
              <a:rPr lang="fr-FR" sz="1600" b="1" dirty="0"/>
              <a:t>développeur web</a:t>
            </a:r>
            <a:r>
              <a:rPr lang="fr-FR" sz="1600" dirty="0"/>
              <a:t> sont nombreux : un métier en perpétuel évolution, un manque de </a:t>
            </a:r>
            <a:r>
              <a:rPr lang="fr-FR" sz="1600" b="1" dirty="0"/>
              <a:t>développeur web</a:t>
            </a:r>
            <a:r>
              <a:rPr lang="fr-FR" sz="1600" dirty="0"/>
              <a:t>, un marché grandissant, un statut privilégier (CDI ou freelance), un bon salaire et la possibilité de le </a:t>
            </a:r>
            <a:r>
              <a:rPr lang="fr-FR" sz="1600" b="1" dirty="0"/>
              <a:t>devenir</a:t>
            </a:r>
            <a:r>
              <a:rPr lang="fr-FR" sz="1600" dirty="0"/>
              <a:t> sans diplôme particulier</a:t>
            </a:r>
            <a:r>
              <a:rPr lang="fr-FR" dirty="0"/>
              <a:t>.</a:t>
            </a:r>
          </a:p>
        </p:txBody>
      </p:sp>
      <p:pic>
        <p:nvPicPr>
          <p:cNvPr id="5" name="Image 4">
            <a:extLst>
              <a:ext uri="{FF2B5EF4-FFF2-40B4-BE49-F238E27FC236}">
                <a16:creationId xmlns:a16="http://schemas.microsoft.com/office/drawing/2014/main" id="{9565981C-7485-4757-D64C-F52DDC3F2D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220" y="3221502"/>
            <a:ext cx="8117059" cy="3348110"/>
          </a:xfrm>
          <a:prstGeom prst="rect">
            <a:avLst/>
          </a:prstGeom>
        </p:spPr>
      </p:pic>
    </p:spTree>
    <p:extLst>
      <p:ext uri="{BB962C8B-B14F-4D97-AF65-F5344CB8AC3E}">
        <p14:creationId xmlns:p14="http://schemas.microsoft.com/office/powerpoint/2010/main" val="5391911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105</TotalTime>
  <Words>349</Words>
  <Application>Microsoft Office PowerPoint</Application>
  <PresentationFormat>Grand écran</PresentationFormat>
  <Paragraphs>11</Paragraphs>
  <Slides>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Arial</vt:lpstr>
      <vt:lpstr>Century Gothic</vt:lpstr>
      <vt:lpstr>Wingdings 3</vt:lpstr>
      <vt:lpstr>Brin</vt:lpstr>
      <vt:lpstr>COMMENT FONCTIONNE LE WEB</vt:lpstr>
      <vt:lpstr>LE WEB OU WWW</vt:lpstr>
      <vt:lpstr>LE FONCTIONNEMENT DU WEB</vt:lpstr>
      <vt:lpstr>LE BESOIN POUR ETRE UN DEVELOPPEUR WEB</vt:lpstr>
      <vt:lpstr>POURQUOI FAIRE LE CHOIX D’UN DEVELOPPEUR WEB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1</cp:revision>
  <dcterms:created xsi:type="dcterms:W3CDTF">2025-01-14T17:54:37Z</dcterms:created>
  <dcterms:modified xsi:type="dcterms:W3CDTF">2025-01-14T19:40:17Z</dcterms:modified>
</cp:coreProperties>
</file>