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10"/>
  </p:normalViewPr>
  <p:slideViewPr>
    <p:cSldViewPr snapToGrid="0" snapToObjects="1">
      <p:cViewPr varScale="1">
        <p:scale>
          <a:sx n="39" d="100"/>
          <a:sy n="39" d="100"/>
        </p:scale>
        <p:origin x="107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98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6319599" y="1251585"/>
            <a:ext cx="7477601" cy="3332798"/>
          </a:xfrm>
          <a:prstGeom prst="rect">
            <a:avLst/>
          </a:prstGeom>
          <a:noFill/>
          <a:ln/>
        </p:spPr>
        <p:txBody>
          <a:bodyPr wrap="square" rtlCol="0" anchor="t"/>
          <a:lstStyle/>
          <a:p>
            <a:pPr marL="0" indent="0">
              <a:lnSpc>
                <a:spcPts val="6561"/>
              </a:lnSpc>
              <a:buNone/>
            </a:pPr>
            <a:r>
              <a:rPr lang="en-US" sz="5249" dirty="0">
                <a:solidFill>
                  <a:srgbClr val="FFFFFF"/>
                </a:solidFill>
                <a:latin typeface="Fraunces" pitchFamily="34" charset="0"/>
                <a:ea typeface="Fraunces" pitchFamily="34" charset="-122"/>
                <a:cs typeface="Fraunces" pitchFamily="34" charset="-120"/>
              </a:rPr>
              <a:t>Exploring the Diverse World of Dryland Forest Cover Dynamics in Zimbabwe</a:t>
            </a:r>
            <a:endParaRPr lang="en-US" sz="5249" dirty="0"/>
          </a:p>
        </p:txBody>
      </p:sp>
      <p:sp>
        <p:nvSpPr>
          <p:cNvPr id="5" name="Text 3"/>
          <p:cNvSpPr/>
          <p:nvPr/>
        </p:nvSpPr>
        <p:spPr>
          <a:xfrm>
            <a:off x="6319599" y="4917638"/>
            <a:ext cx="7477601"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With AI-driven insights and technical advancements, our research project aims to investigate the dryland forest cover dynamics in Lupane, Zimbabwe, with an emphasis on conservation, preservation, and management strategies.</a:t>
            </a:r>
            <a:endParaRPr lang="en-US" sz="1750" dirty="0"/>
          </a:p>
        </p:txBody>
      </p:sp>
      <p:sp>
        <p:nvSpPr>
          <p:cNvPr id="6" name="Shape 4"/>
          <p:cNvSpPr/>
          <p:nvPr/>
        </p:nvSpPr>
        <p:spPr>
          <a:xfrm>
            <a:off x="6319599" y="6605826"/>
            <a:ext cx="355402" cy="355402"/>
          </a:xfrm>
          <a:prstGeom prst="roundRect">
            <a:avLst>
              <a:gd name="adj" fmla="val 25726039"/>
            </a:avLst>
          </a:prstGeom>
          <a:solidFill>
            <a:srgbClr val="83ED9D"/>
          </a:solidFill>
          <a:ln w="7620">
            <a:solidFill>
              <a:srgbClr val="FFFFFF"/>
            </a:solidFill>
            <a:prstDash val="solid"/>
          </a:ln>
        </p:spPr>
      </p:sp>
      <p:sp>
        <p:nvSpPr>
          <p:cNvPr id="7" name="Text 5"/>
          <p:cNvSpPr/>
          <p:nvPr/>
        </p:nvSpPr>
        <p:spPr>
          <a:xfrm>
            <a:off x="6405801" y="6600706"/>
            <a:ext cx="182880" cy="365760"/>
          </a:xfrm>
          <a:prstGeom prst="rect">
            <a:avLst/>
          </a:prstGeom>
          <a:noFill/>
          <a:ln/>
        </p:spPr>
        <p:txBody>
          <a:bodyPr wrap="none" rtlCol="0" anchor="t"/>
          <a:lstStyle/>
          <a:p>
            <a:pPr marL="0" indent="0" algn="ctr">
              <a:lnSpc>
                <a:spcPts val="2880"/>
              </a:lnSpc>
              <a:buNone/>
            </a:pPr>
            <a:r>
              <a:rPr lang="en-US" sz="1152" dirty="0">
                <a:solidFill>
                  <a:srgbClr val="3C3838"/>
                </a:solidFill>
                <a:latin typeface="Epilogue" pitchFamily="34" charset="0"/>
                <a:ea typeface="Epilogue" pitchFamily="34" charset="-122"/>
                <a:cs typeface="Epilogue" pitchFamily="34" charset="-120"/>
              </a:rPr>
              <a:t>BK</a:t>
            </a:r>
            <a:endParaRPr lang="en-US" sz="1152" dirty="0"/>
          </a:p>
        </p:txBody>
      </p:sp>
      <p:sp>
        <p:nvSpPr>
          <p:cNvPr id="8" name="Text 6"/>
          <p:cNvSpPr/>
          <p:nvPr/>
        </p:nvSpPr>
        <p:spPr>
          <a:xfrm>
            <a:off x="6786086" y="6589157"/>
            <a:ext cx="2811780" cy="388858"/>
          </a:xfrm>
          <a:prstGeom prst="rect">
            <a:avLst/>
          </a:prstGeom>
          <a:noFill/>
          <a:ln/>
        </p:spPr>
        <p:txBody>
          <a:bodyPr wrap="none" rtlCol="0" anchor="t"/>
          <a:lstStyle/>
          <a:p>
            <a:pPr marL="0" indent="0" algn="l">
              <a:lnSpc>
                <a:spcPts val="3062"/>
              </a:lnSpc>
              <a:buNone/>
            </a:pPr>
            <a:r>
              <a:rPr lang="en-US" sz="2187" b="1" dirty="0">
                <a:solidFill>
                  <a:srgbClr val="EBECEF"/>
                </a:solidFill>
                <a:latin typeface="Epilogue" pitchFamily="34" charset="0"/>
                <a:ea typeface="Epilogue" pitchFamily="34" charset="-122"/>
                <a:cs typeface="Epilogue" pitchFamily="34" charset="-120"/>
              </a:rPr>
              <a:t>by Bukhosi Khumalo</a:t>
            </a:r>
            <a:endParaRPr lang="en-US" sz="2187" dirty="0"/>
          </a:p>
        </p:txBody>
      </p:sp>
      <p:pic>
        <p:nvPicPr>
          <p:cNvPr id="9"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a:ln/>
        </p:spPr>
      </p:sp>
      <p:sp>
        <p:nvSpPr>
          <p:cNvPr id="6" name="Text 3"/>
          <p:cNvSpPr/>
          <p:nvPr/>
        </p:nvSpPr>
        <p:spPr>
          <a:xfrm>
            <a:off x="2037993" y="1600200"/>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Objectives of the Study: A Sustainable Future for Zimbabwe’s Dryland Forests</a:t>
            </a:r>
            <a:endParaRPr lang="en-US" sz="4374" dirty="0"/>
          </a:p>
        </p:txBody>
      </p:sp>
      <p:sp>
        <p:nvSpPr>
          <p:cNvPr id="7" name="Shape 4"/>
          <p:cNvSpPr/>
          <p:nvPr/>
        </p:nvSpPr>
        <p:spPr>
          <a:xfrm>
            <a:off x="2037993" y="3495794"/>
            <a:ext cx="499943" cy="499943"/>
          </a:xfrm>
          <a:prstGeom prst="roundRect">
            <a:avLst>
              <a:gd name="adj" fmla="val 20000"/>
            </a:avLst>
          </a:prstGeom>
          <a:solidFill>
            <a:srgbClr val="283157"/>
          </a:solidFill>
          <a:ln w="13811">
            <a:solidFill>
              <a:srgbClr val="303B69"/>
            </a:solidFill>
            <a:prstDash val="solid"/>
          </a:ln>
        </p:spPr>
      </p:sp>
      <p:sp>
        <p:nvSpPr>
          <p:cNvPr id="8" name="Text 5"/>
          <p:cNvSpPr/>
          <p:nvPr/>
        </p:nvSpPr>
        <p:spPr>
          <a:xfrm>
            <a:off x="2211705" y="3537466"/>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9" name="Text 6"/>
          <p:cNvSpPr/>
          <p:nvPr/>
        </p:nvSpPr>
        <p:spPr>
          <a:xfrm>
            <a:off x="2760107" y="3572113"/>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Identify</a:t>
            </a:r>
            <a:endParaRPr lang="en-US" sz="2187" dirty="0"/>
          </a:p>
        </p:txBody>
      </p:sp>
      <p:sp>
        <p:nvSpPr>
          <p:cNvPr id="10" name="Text 7"/>
          <p:cNvSpPr/>
          <p:nvPr/>
        </p:nvSpPr>
        <p:spPr>
          <a:xfrm>
            <a:off x="2760107" y="4141470"/>
            <a:ext cx="2647950"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The current status and distribution of Lupane’s dryland forests</a:t>
            </a:r>
            <a:endParaRPr lang="en-US" sz="1750" dirty="0"/>
          </a:p>
        </p:txBody>
      </p:sp>
      <p:sp>
        <p:nvSpPr>
          <p:cNvPr id="11" name="Shape 8"/>
          <p:cNvSpPr/>
          <p:nvPr/>
        </p:nvSpPr>
        <p:spPr>
          <a:xfrm>
            <a:off x="5630228" y="3495794"/>
            <a:ext cx="499943" cy="499943"/>
          </a:xfrm>
          <a:prstGeom prst="roundRect">
            <a:avLst>
              <a:gd name="adj" fmla="val 20000"/>
            </a:avLst>
          </a:prstGeom>
          <a:solidFill>
            <a:srgbClr val="283157"/>
          </a:solidFill>
          <a:ln w="13811">
            <a:solidFill>
              <a:srgbClr val="303B69"/>
            </a:solidFill>
            <a:prstDash val="solid"/>
          </a:ln>
        </p:spPr>
      </p:sp>
      <p:sp>
        <p:nvSpPr>
          <p:cNvPr id="12" name="Text 9"/>
          <p:cNvSpPr/>
          <p:nvPr/>
        </p:nvSpPr>
        <p:spPr>
          <a:xfrm>
            <a:off x="5777270" y="3537466"/>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3" name="Text 10"/>
          <p:cNvSpPr/>
          <p:nvPr/>
        </p:nvSpPr>
        <p:spPr>
          <a:xfrm>
            <a:off x="6352342" y="3572113"/>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Analyze</a:t>
            </a:r>
            <a:endParaRPr lang="en-US" sz="2187" dirty="0"/>
          </a:p>
        </p:txBody>
      </p:sp>
      <p:sp>
        <p:nvSpPr>
          <p:cNvPr id="14" name="Text 11"/>
          <p:cNvSpPr/>
          <p:nvPr/>
        </p:nvSpPr>
        <p:spPr>
          <a:xfrm>
            <a:off x="6352342" y="4141470"/>
            <a:ext cx="2647950" cy="2132409"/>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The drivers of deforestation and the impact of forest cover change on local communities and the environment</a:t>
            </a:r>
            <a:endParaRPr lang="en-US" sz="1750" dirty="0"/>
          </a:p>
        </p:txBody>
      </p:sp>
      <p:sp>
        <p:nvSpPr>
          <p:cNvPr id="15" name="Shape 12"/>
          <p:cNvSpPr/>
          <p:nvPr/>
        </p:nvSpPr>
        <p:spPr>
          <a:xfrm>
            <a:off x="9222462" y="3495794"/>
            <a:ext cx="499943" cy="499943"/>
          </a:xfrm>
          <a:prstGeom prst="roundRect">
            <a:avLst>
              <a:gd name="adj" fmla="val 20000"/>
            </a:avLst>
          </a:prstGeom>
          <a:solidFill>
            <a:srgbClr val="283157"/>
          </a:solidFill>
          <a:ln w="13811">
            <a:solidFill>
              <a:srgbClr val="303B69"/>
            </a:solidFill>
            <a:prstDash val="solid"/>
          </a:ln>
        </p:spPr>
      </p:sp>
      <p:sp>
        <p:nvSpPr>
          <p:cNvPr id="16" name="Text 13"/>
          <p:cNvSpPr/>
          <p:nvPr/>
        </p:nvSpPr>
        <p:spPr>
          <a:xfrm>
            <a:off x="9380934" y="3537466"/>
            <a:ext cx="18288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7" name="Text 14"/>
          <p:cNvSpPr/>
          <p:nvPr/>
        </p:nvSpPr>
        <p:spPr>
          <a:xfrm>
            <a:off x="9944576" y="3572113"/>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Develop</a:t>
            </a:r>
            <a:endParaRPr lang="en-US" sz="2187" dirty="0"/>
          </a:p>
        </p:txBody>
      </p:sp>
      <p:sp>
        <p:nvSpPr>
          <p:cNvPr id="18" name="Text 15"/>
          <p:cNvSpPr/>
          <p:nvPr/>
        </p:nvSpPr>
        <p:spPr>
          <a:xfrm>
            <a:off x="9944576" y="4141470"/>
            <a:ext cx="2647950" cy="2487811"/>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A machine learning-based model to predict future forest cover change and provide recommendations for sustainable management policies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60" y="-3334"/>
            <a:ext cx="14630400" cy="8232934"/>
          </a:xfrm>
          <a:prstGeom prst="rect">
            <a:avLst/>
          </a:prstGeom>
          <a:solidFill>
            <a:srgbClr val="080E26"/>
          </a:solidFill>
          <a:ln w="12978">
            <a:solidFill>
              <a:srgbClr val="565151"/>
            </a:solidFill>
            <a:prstDash val="solid"/>
          </a:ln>
        </p:spPr>
      </p:sp>
      <p:sp>
        <p:nvSpPr>
          <p:cNvPr id="4" name="Text 2"/>
          <p:cNvSpPr/>
          <p:nvPr/>
        </p:nvSpPr>
        <p:spPr>
          <a:xfrm>
            <a:off x="2363510" y="573286"/>
            <a:ext cx="9903381" cy="1303020"/>
          </a:xfrm>
          <a:prstGeom prst="rect">
            <a:avLst/>
          </a:prstGeom>
          <a:noFill/>
          <a:ln/>
        </p:spPr>
        <p:txBody>
          <a:bodyPr wrap="square" rtlCol="0" anchor="t"/>
          <a:lstStyle/>
          <a:p>
            <a:pPr marL="0" indent="0">
              <a:lnSpc>
                <a:spcPts val="5130"/>
              </a:lnSpc>
              <a:buNone/>
            </a:pPr>
            <a:r>
              <a:rPr lang="en-US" sz="4104" dirty="0">
                <a:solidFill>
                  <a:srgbClr val="FFFFFF"/>
                </a:solidFill>
                <a:latin typeface="Fraunces" pitchFamily="34" charset="0"/>
                <a:ea typeface="Fraunces" pitchFamily="34" charset="-122"/>
                <a:cs typeface="Fraunces" pitchFamily="34" charset="-120"/>
              </a:rPr>
              <a:t>Literature Review: A Glimpse at Past and Ongoing Forest Cover Research</a:t>
            </a:r>
            <a:endParaRPr lang="en-US" sz="4104" dirty="0"/>
          </a:p>
        </p:txBody>
      </p:sp>
      <p:pic>
        <p:nvPicPr>
          <p:cNvPr id="5" name="Image 0" descr="preencoded.png"/>
          <p:cNvPicPr>
            <a:picLocks noChangeAspect="1"/>
          </p:cNvPicPr>
          <p:nvPr/>
        </p:nvPicPr>
        <p:blipFill>
          <a:blip r:embed="rId3"/>
          <a:stretch>
            <a:fillRect/>
          </a:stretch>
        </p:blipFill>
        <p:spPr>
          <a:xfrm>
            <a:off x="2363510" y="2293263"/>
            <a:ext cx="3092648" cy="1911310"/>
          </a:xfrm>
          <a:prstGeom prst="rect">
            <a:avLst/>
          </a:prstGeom>
        </p:spPr>
      </p:pic>
      <p:sp>
        <p:nvSpPr>
          <p:cNvPr id="6" name="Text 3"/>
          <p:cNvSpPr/>
          <p:nvPr/>
        </p:nvSpPr>
        <p:spPr>
          <a:xfrm>
            <a:off x="2363510" y="4465082"/>
            <a:ext cx="3092648" cy="651510"/>
          </a:xfrm>
          <a:prstGeom prst="rect">
            <a:avLst/>
          </a:prstGeom>
          <a:noFill/>
          <a:ln/>
        </p:spPr>
        <p:txBody>
          <a:bodyPr wrap="square" rtlCol="0" anchor="t"/>
          <a:lstStyle/>
          <a:p>
            <a:pPr marL="0" indent="0" algn="l">
              <a:lnSpc>
                <a:spcPts val="2565"/>
              </a:lnSpc>
              <a:buNone/>
            </a:pPr>
            <a:r>
              <a:rPr lang="en-US" sz="2052" dirty="0">
                <a:solidFill>
                  <a:srgbClr val="FFFFFF"/>
                </a:solidFill>
                <a:latin typeface="Fraunces" pitchFamily="34" charset="0"/>
                <a:ea typeface="Fraunces" pitchFamily="34" charset="-122"/>
                <a:cs typeface="Fraunces" pitchFamily="34" charset="-120"/>
              </a:rPr>
              <a:t>History of Deforestation in Zimbabwe</a:t>
            </a:r>
            <a:endParaRPr lang="en-US" sz="2052" dirty="0"/>
          </a:p>
        </p:txBody>
      </p:sp>
      <p:sp>
        <p:nvSpPr>
          <p:cNvPr id="7" name="Text 4"/>
          <p:cNvSpPr/>
          <p:nvPr/>
        </p:nvSpPr>
        <p:spPr>
          <a:xfrm>
            <a:off x="2363510" y="5325070"/>
            <a:ext cx="3092648" cy="2000964"/>
          </a:xfrm>
          <a:prstGeom prst="rect">
            <a:avLst/>
          </a:prstGeom>
          <a:noFill/>
          <a:ln/>
        </p:spPr>
        <p:txBody>
          <a:bodyPr wrap="square" rtlCol="0" anchor="t"/>
          <a:lstStyle/>
          <a:p>
            <a:pPr marL="0" indent="0" algn="l">
              <a:lnSpc>
                <a:spcPts val="2627"/>
              </a:lnSpc>
              <a:buNone/>
            </a:pPr>
            <a:r>
              <a:rPr lang="en-US" sz="1642" dirty="0">
                <a:solidFill>
                  <a:srgbClr val="EBECEF"/>
                </a:solidFill>
                <a:latin typeface="Epilogue" pitchFamily="34" charset="0"/>
                <a:ea typeface="Epilogue" pitchFamily="34" charset="-122"/>
                <a:cs typeface="Epilogue" pitchFamily="34" charset="-120"/>
              </a:rPr>
              <a:t>Zimbabwe has suffered a significant loss of forest cover by natural and anthropogenic events. We will investigate the causes and possible solutions.</a:t>
            </a:r>
            <a:endParaRPr lang="en-US" sz="1642" dirty="0"/>
          </a:p>
        </p:txBody>
      </p:sp>
      <p:pic>
        <p:nvPicPr>
          <p:cNvPr id="8" name="Image 1" descr="preencoded.png"/>
          <p:cNvPicPr>
            <a:picLocks noChangeAspect="1"/>
          </p:cNvPicPr>
          <p:nvPr/>
        </p:nvPicPr>
        <p:blipFill>
          <a:blip r:embed="rId4"/>
          <a:stretch>
            <a:fillRect/>
          </a:stretch>
        </p:blipFill>
        <p:spPr>
          <a:xfrm>
            <a:off x="5768816" y="2293263"/>
            <a:ext cx="3092648" cy="1911310"/>
          </a:xfrm>
          <a:prstGeom prst="rect">
            <a:avLst/>
          </a:prstGeom>
        </p:spPr>
      </p:pic>
      <p:sp>
        <p:nvSpPr>
          <p:cNvPr id="9" name="Text 5"/>
          <p:cNvSpPr/>
          <p:nvPr/>
        </p:nvSpPr>
        <p:spPr>
          <a:xfrm>
            <a:off x="5768816" y="4465082"/>
            <a:ext cx="3092648" cy="651510"/>
          </a:xfrm>
          <a:prstGeom prst="rect">
            <a:avLst/>
          </a:prstGeom>
          <a:noFill/>
          <a:ln/>
        </p:spPr>
        <p:txBody>
          <a:bodyPr wrap="square" rtlCol="0" anchor="t"/>
          <a:lstStyle/>
          <a:p>
            <a:pPr marL="0" indent="0" algn="l">
              <a:lnSpc>
                <a:spcPts val="2565"/>
              </a:lnSpc>
              <a:buNone/>
            </a:pPr>
            <a:r>
              <a:rPr lang="en-US" sz="2052" dirty="0">
                <a:solidFill>
                  <a:srgbClr val="FFFFFF"/>
                </a:solidFill>
                <a:latin typeface="Fraunces" pitchFamily="34" charset="0"/>
                <a:ea typeface="Fraunces" pitchFamily="34" charset="-122"/>
                <a:cs typeface="Fraunces" pitchFamily="34" charset="-120"/>
              </a:rPr>
              <a:t>Current Policy Recommendations</a:t>
            </a:r>
            <a:endParaRPr lang="en-US" sz="2052" dirty="0"/>
          </a:p>
        </p:txBody>
      </p:sp>
      <p:sp>
        <p:nvSpPr>
          <p:cNvPr id="10" name="Text 6"/>
          <p:cNvSpPr/>
          <p:nvPr/>
        </p:nvSpPr>
        <p:spPr>
          <a:xfrm>
            <a:off x="5768816" y="5325070"/>
            <a:ext cx="3092648" cy="2334458"/>
          </a:xfrm>
          <a:prstGeom prst="rect">
            <a:avLst/>
          </a:prstGeom>
          <a:noFill/>
          <a:ln/>
        </p:spPr>
        <p:txBody>
          <a:bodyPr wrap="square" rtlCol="0" anchor="t"/>
          <a:lstStyle/>
          <a:p>
            <a:pPr marL="0" indent="0" algn="l">
              <a:lnSpc>
                <a:spcPts val="2627"/>
              </a:lnSpc>
              <a:buNone/>
            </a:pPr>
            <a:r>
              <a:rPr lang="en-US" sz="1642" dirty="0">
                <a:solidFill>
                  <a:srgbClr val="EBECEF"/>
                </a:solidFill>
                <a:latin typeface="Epilogue" pitchFamily="34" charset="0"/>
                <a:ea typeface="Epilogue" pitchFamily="34" charset="-122"/>
                <a:cs typeface="Epilogue" pitchFamily="34" charset="-120"/>
              </a:rPr>
              <a:t>We will review existing forestry policy documents in Zimbabwe and explore how our findings can contribute to the country's plans for sustainable forest management.</a:t>
            </a:r>
            <a:endParaRPr lang="en-US" sz="1642" dirty="0"/>
          </a:p>
        </p:txBody>
      </p:sp>
      <p:pic>
        <p:nvPicPr>
          <p:cNvPr id="11" name="Image 2" descr="preencoded.png"/>
          <p:cNvPicPr>
            <a:picLocks noChangeAspect="1"/>
          </p:cNvPicPr>
          <p:nvPr/>
        </p:nvPicPr>
        <p:blipFill>
          <a:blip r:embed="rId5"/>
          <a:stretch>
            <a:fillRect/>
          </a:stretch>
        </p:blipFill>
        <p:spPr>
          <a:xfrm>
            <a:off x="9174123" y="2293263"/>
            <a:ext cx="3092768" cy="1911429"/>
          </a:xfrm>
          <a:prstGeom prst="rect">
            <a:avLst/>
          </a:prstGeom>
        </p:spPr>
      </p:pic>
      <p:sp>
        <p:nvSpPr>
          <p:cNvPr id="12" name="Text 7"/>
          <p:cNvSpPr/>
          <p:nvPr/>
        </p:nvSpPr>
        <p:spPr>
          <a:xfrm>
            <a:off x="9174123" y="4465201"/>
            <a:ext cx="3092768" cy="651510"/>
          </a:xfrm>
          <a:prstGeom prst="rect">
            <a:avLst/>
          </a:prstGeom>
          <a:noFill/>
          <a:ln/>
        </p:spPr>
        <p:txBody>
          <a:bodyPr wrap="square" rtlCol="0" anchor="t"/>
          <a:lstStyle/>
          <a:p>
            <a:pPr marL="0" indent="0" algn="l">
              <a:lnSpc>
                <a:spcPts val="2565"/>
              </a:lnSpc>
              <a:buNone/>
            </a:pPr>
            <a:r>
              <a:rPr lang="en-US" sz="2052" dirty="0">
                <a:solidFill>
                  <a:srgbClr val="FFFFFF"/>
                </a:solidFill>
                <a:latin typeface="Fraunces" pitchFamily="34" charset="0"/>
                <a:ea typeface="Fraunces" pitchFamily="34" charset="-122"/>
                <a:cs typeface="Fraunces" pitchFamily="34" charset="-120"/>
              </a:rPr>
              <a:t>Dryland Forest Ecology and Dynamics</a:t>
            </a:r>
            <a:endParaRPr lang="en-US" sz="2052" dirty="0"/>
          </a:p>
        </p:txBody>
      </p:sp>
      <p:sp>
        <p:nvSpPr>
          <p:cNvPr id="13" name="Text 8"/>
          <p:cNvSpPr/>
          <p:nvPr/>
        </p:nvSpPr>
        <p:spPr>
          <a:xfrm>
            <a:off x="9174123" y="5325189"/>
            <a:ext cx="3092768" cy="2334458"/>
          </a:xfrm>
          <a:prstGeom prst="rect">
            <a:avLst/>
          </a:prstGeom>
          <a:noFill/>
          <a:ln/>
        </p:spPr>
        <p:txBody>
          <a:bodyPr wrap="square" rtlCol="0" anchor="t"/>
          <a:lstStyle/>
          <a:p>
            <a:pPr marL="0" indent="0" algn="l">
              <a:lnSpc>
                <a:spcPts val="2627"/>
              </a:lnSpc>
              <a:buNone/>
            </a:pPr>
            <a:r>
              <a:rPr lang="en-US" sz="1642" dirty="0">
                <a:solidFill>
                  <a:srgbClr val="EBECEF"/>
                </a:solidFill>
                <a:latin typeface="Epilogue" pitchFamily="34" charset="0"/>
                <a:ea typeface="Epilogue" pitchFamily="34" charset="-122"/>
                <a:cs typeface="Epilogue" pitchFamily="34" charset="-120"/>
              </a:rPr>
              <a:t>Existing scientific reports on dryland forests indicate that they could be more resilient to disturbances than previously thought. We will examine these findings and explore their implications.</a:t>
            </a:r>
            <a:endParaRPr lang="en-US" sz="164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838"/>
          </a:xfrm>
          <a:prstGeom prst="rect">
            <a:avLst/>
          </a:prstGeom>
          <a:solidFill>
            <a:srgbClr val="080E26"/>
          </a:solidFill>
          <a:ln w="11311">
            <a:solidFill>
              <a:srgbClr val="565151"/>
            </a:solidFill>
            <a:prstDash val="solid"/>
          </a:ln>
        </p:spPr>
      </p:sp>
      <p:sp>
        <p:nvSpPr>
          <p:cNvPr id="4" name="Text 2"/>
          <p:cNvSpPr/>
          <p:nvPr/>
        </p:nvSpPr>
        <p:spPr>
          <a:xfrm>
            <a:off x="3017044" y="497681"/>
            <a:ext cx="8596313" cy="1131094"/>
          </a:xfrm>
          <a:prstGeom prst="rect">
            <a:avLst/>
          </a:prstGeom>
          <a:noFill/>
          <a:ln/>
        </p:spPr>
        <p:txBody>
          <a:bodyPr wrap="square" rtlCol="0" anchor="t"/>
          <a:lstStyle/>
          <a:p>
            <a:pPr marL="0" indent="0">
              <a:lnSpc>
                <a:spcPts val="4453"/>
              </a:lnSpc>
              <a:buNone/>
            </a:pPr>
            <a:r>
              <a:rPr lang="en-US" sz="3563" dirty="0">
                <a:solidFill>
                  <a:srgbClr val="FFFFFF"/>
                </a:solidFill>
                <a:latin typeface="Fraunces" pitchFamily="34" charset="0"/>
                <a:ea typeface="Fraunces" pitchFamily="34" charset="-122"/>
                <a:cs typeface="Fraunces" pitchFamily="34" charset="-120"/>
              </a:rPr>
              <a:t>Methodology: Right Tools for Right Results</a:t>
            </a:r>
            <a:endParaRPr lang="en-US" sz="3563" dirty="0"/>
          </a:p>
        </p:txBody>
      </p:sp>
      <p:sp>
        <p:nvSpPr>
          <p:cNvPr id="5" name="Shape 3"/>
          <p:cNvSpPr/>
          <p:nvPr/>
        </p:nvSpPr>
        <p:spPr>
          <a:xfrm>
            <a:off x="3017044" y="4716661"/>
            <a:ext cx="8596313" cy="36195"/>
          </a:xfrm>
          <a:prstGeom prst="rect">
            <a:avLst/>
          </a:prstGeom>
          <a:solidFill>
            <a:srgbClr val="303B69"/>
          </a:solidFill>
          <a:ln/>
        </p:spPr>
      </p:sp>
      <p:sp>
        <p:nvSpPr>
          <p:cNvPr id="6" name="Shape 4"/>
          <p:cNvSpPr/>
          <p:nvPr/>
        </p:nvSpPr>
        <p:spPr>
          <a:xfrm>
            <a:off x="5102781" y="4716601"/>
            <a:ext cx="36195" cy="633413"/>
          </a:xfrm>
          <a:prstGeom prst="rect">
            <a:avLst/>
          </a:prstGeom>
          <a:solidFill>
            <a:srgbClr val="303B69"/>
          </a:solidFill>
          <a:ln/>
        </p:spPr>
      </p:sp>
      <p:sp>
        <p:nvSpPr>
          <p:cNvPr id="7" name="Shape 5"/>
          <p:cNvSpPr/>
          <p:nvPr/>
        </p:nvSpPr>
        <p:spPr>
          <a:xfrm>
            <a:off x="4917281" y="4513124"/>
            <a:ext cx="407194" cy="407194"/>
          </a:xfrm>
          <a:prstGeom prst="roundRect">
            <a:avLst>
              <a:gd name="adj" fmla="val 20000"/>
            </a:avLst>
          </a:prstGeom>
          <a:solidFill>
            <a:srgbClr val="283157"/>
          </a:solidFill>
          <a:ln w="11311">
            <a:solidFill>
              <a:srgbClr val="303B69"/>
            </a:solidFill>
            <a:prstDash val="solid"/>
          </a:ln>
        </p:spPr>
      </p:sp>
      <p:sp>
        <p:nvSpPr>
          <p:cNvPr id="8" name="Text 6"/>
          <p:cNvSpPr/>
          <p:nvPr/>
        </p:nvSpPr>
        <p:spPr>
          <a:xfrm>
            <a:off x="5059918" y="4547056"/>
            <a:ext cx="121920" cy="339328"/>
          </a:xfrm>
          <a:prstGeom prst="rect">
            <a:avLst/>
          </a:prstGeom>
          <a:noFill/>
          <a:ln/>
        </p:spPr>
        <p:txBody>
          <a:bodyPr wrap="none" rtlCol="0" anchor="t"/>
          <a:lstStyle/>
          <a:p>
            <a:pPr marL="0" indent="0" algn="ctr">
              <a:lnSpc>
                <a:spcPts val="2672"/>
              </a:lnSpc>
              <a:buNone/>
            </a:pPr>
            <a:r>
              <a:rPr lang="en-US" sz="2138" dirty="0">
                <a:solidFill>
                  <a:srgbClr val="EBECEF"/>
                </a:solidFill>
                <a:latin typeface="Fraunces" pitchFamily="34" charset="0"/>
                <a:ea typeface="Fraunces" pitchFamily="34" charset="-122"/>
                <a:cs typeface="Fraunces" pitchFamily="34" charset="-120"/>
              </a:rPr>
              <a:t>1</a:t>
            </a:r>
            <a:endParaRPr lang="en-US" sz="2138" dirty="0"/>
          </a:p>
        </p:txBody>
      </p:sp>
      <p:sp>
        <p:nvSpPr>
          <p:cNvPr id="9" name="Text 7"/>
          <p:cNvSpPr/>
          <p:nvPr/>
        </p:nvSpPr>
        <p:spPr>
          <a:xfrm>
            <a:off x="4004548" y="5531048"/>
            <a:ext cx="2232660" cy="282773"/>
          </a:xfrm>
          <a:prstGeom prst="rect">
            <a:avLst/>
          </a:prstGeom>
          <a:noFill/>
          <a:ln/>
        </p:spPr>
        <p:txBody>
          <a:bodyPr wrap="none" rtlCol="0" anchor="t"/>
          <a:lstStyle/>
          <a:p>
            <a:pPr marL="0" indent="0" algn="ctr">
              <a:lnSpc>
                <a:spcPts val="2227"/>
              </a:lnSpc>
              <a:buNone/>
            </a:pPr>
            <a:r>
              <a:rPr lang="en-US" sz="1781" dirty="0">
                <a:solidFill>
                  <a:srgbClr val="EBECEF"/>
                </a:solidFill>
                <a:latin typeface="Fraunces" pitchFamily="34" charset="0"/>
                <a:ea typeface="Fraunces" pitchFamily="34" charset="-122"/>
                <a:cs typeface="Fraunces" pitchFamily="34" charset="-120"/>
              </a:rPr>
              <a:t>Field Data Collection</a:t>
            </a:r>
            <a:endParaRPr lang="en-US" sz="1781" dirty="0"/>
          </a:p>
        </p:txBody>
      </p:sp>
      <p:sp>
        <p:nvSpPr>
          <p:cNvPr id="10" name="Text 8"/>
          <p:cNvSpPr/>
          <p:nvPr/>
        </p:nvSpPr>
        <p:spPr>
          <a:xfrm>
            <a:off x="3198019" y="5994797"/>
            <a:ext cx="3845719" cy="1158240"/>
          </a:xfrm>
          <a:prstGeom prst="rect">
            <a:avLst/>
          </a:prstGeom>
          <a:noFill/>
          <a:ln/>
        </p:spPr>
        <p:txBody>
          <a:bodyPr wrap="square" rtlCol="0" anchor="t"/>
          <a:lstStyle/>
          <a:p>
            <a:pPr marL="0" indent="0" algn="ctr">
              <a:lnSpc>
                <a:spcPts val="2280"/>
              </a:lnSpc>
              <a:buNone/>
            </a:pPr>
            <a:r>
              <a:rPr lang="en-US" sz="1425" dirty="0">
                <a:solidFill>
                  <a:srgbClr val="EBECEF"/>
                </a:solidFill>
                <a:latin typeface="Epilogue" pitchFamily="34" charset="0"/>
                <a:ea typeface="Epilogue" pitchFamily="34" charset="-122"/>
                <a:cs typeface="Epilogue" pitchFamily="34" charset="-120"/>
              </a:rPr>
              <a:t>Two sets of fieldwork will be carried out to collect tree measurements, socioeconomic information, and imagery data.</a:t>
            </a:r>
            <a:endParaRPr lang="en-US" sz="1425" dirty="0"/>
          </a:p>
        </p:txBody>
      </p:sp>
      <p:sp>
        <p:nvSpPr>
          <p:cNvPr id="11" name="Shape 9"/>
          <p:cNvSpPr/>
          <p:nvPr/>
        </p:nvSpPr>
        <p:spPr>
          <a:xfrm>
            <a:off x="7297103" y="4083308"/>
            <a:ext cx="36195" cy="633413"/>
          </a:xfrm>
          <a:prstGeom prst="rect">
            <a:avLst/>
          </a:prstGeom>
          <a:solidFill>
            <a:srgbClr val="303B69"/>
          </a:solidFill>
          <a:ln/>
        </p:spPr>
      </p:sp>
      <p:sp>
        <p:nvSpPr>
          <p:cNvPr id="12" name="Shape 10"/>
          <p:cNvSpPr/>
          <p:nvPr/>
        </p:nvSpPr>
        <p:spPr>
          <a:xfrm>
            <a:off x="7111603" y="4513124"/>
            <a:ext cx="407194" cy="407194"/>
          </a:xfrm>
          <a:prstGeom prst="roundRect">
            <a:avLst>
              <a:gd name="adj" fmla="val 20000"/>
            </a:avLst>
          </a:prstGeom>
          <a:solidFill>
            <a:srgbClr val="283157"/>
          </a:solidFill>
          <a:ln w="11311">
            <a:solidFill>
              <a:srgbClr val="303B69"/>
            </a:solidFill>
            <a:prstDash val="solid"/>
          </a:ln>
        </p:spPr>
      </p:sp>
      <p:sp>
        <p:nvSpPr>
          <p:cNvPr id="13" name="Text 11"/>
          <p:cNvSpPr/>
          <p:nvPr/>
        </p:nvSpPr>
        <p:spPr>
          <a:xfrm>
            <a:off x="7231380" y="4547056"/>
            <a:ext cx="167640" cy="339328"/>
          </a:xfrm>
          <a:prstGeom prst="rect">
            <a:avLst/>
          </a:prstGeom>
          <a:noFill/>
          <a:ln/>
        </p:spPr>
        <p:txBody>
          <a:bodyPr wrap="none" rtlCol="0" anchor="t"/>
          <a:lstStyle/>
          <a:p>
            <a:pPr marL="0" indent="0" algn="ctr">
              <a:lnSpc>
                <a:spcPts val="2672"/>
              </a:lnSpc>
              <a:buNone/>
            </a:pPr>
            <a:r>
              <a:rPr lang="en-US" sz="2138" dirty="0">
                <a:solidFill>
                  <a:srgbClr val="EBECEF"/>
                </a:solidFill>
                <a:latin typeface="Fraunces" pitchFamily="34" charset="0"/>
                <a:ea typeface="Fraunces" pitchFamily="34" charset="-122"/>
                <a:cs typeface="Fraunces" pitchFamily="34" charset="-120"/>
              </a:rPr>
              <a:t>2</a:t>
            </a:r>
            <a:endParaRPr lang="en-US" sz="2138" dirty="0"/>
          </a:p>
        </p:txBody>
      </p:sp>
      <p:sp>
        <p:nvSpPr>
          <p:cNvPr id="14" name="Text 12"/>
          <p:cNvSpPr/>
          <p:nvPr/>
        </p:nvSpPr>
        <p:spPr>
          <a:xfrm>
            <a:off x="6263640" y="1990725"/>
            <a:ext cx="2103120" cy="282773"/>
          </a:xfrm>
          <a:prstGeom prst="rect">
            <a:avLst/>
          </a:prstGeom>
          <a:noFill/>
          <a:ln/>
        </p:spPr>
        <p:txBody>
          <a:bodyPr wrap="none" rtlCol="0" anchor="t"/>
          <a:lstStyle/>
          <a:p>
            <a:pPr marL="0" indent="0" algn="ctr">
              <a:lnSpc>
                <a:spcPts val="2227"/>
              </a:lnSpc>
              <a:buNone/>
            </a:pPr>
            <a:r>
              <a:rPr lang="en-US" sz="1781" dirty="0">
                <a:solidFill>
                  <a:srgbClr val="EBECEF"/>
                </a:solidFill>
                <a:latin typeface="Fraunces" pitchFamily="34" charset="0"/>
                <a:ea typeface="Fraunces" pitchFamily="34" charset="-122"/>
                <a:cs typeface="Fraunces" pitchFamily="34" charset="-120"/>
              </a:rPr>
              <a:t>Data Preprocessing</a:t>
            </a:r>
            <a:endParaRPr lang="en-US" sz="1781" dirty="0"/>
          </a:p>
        </p:txBody>
      </p:sp>
      <p:sp>
        <p:nvSpPr>
          <p:cNvPr id="15" name="Text 13"/>
          <p:cNvSpPr/>
          <p:nvPr/>
        </p:nvSpPr>
        <p:spPr>
          <a:xfrm>
            <a:off x="5392341" y="2454473"/>
            <a:ext cx="3845719" cy="1447800"/>
          </a:xfrm>
          <a:prstGeom prst="rect">
            <a:avLst/>
          </a:prstGeom>
          <a:noFill/>
          <a:ln/>
        </p:spPr>
        <p:txBody>
          <a:bodyPr wrap="square" rtlCol="0" anchor="t"/>
          <a:lstStyle/>
          <a:p>
            <a:pPr marL="0" indent="0" algn="ctr">
              <a:lnSpc>
                <a:spcPts val="2280"/>
              </a:lnSpc>
              <a:buNone/>
            </a:pPr>
            <a:r>
              <a:rPr lang="en-US" sz="1425" dirty="0">
                <a:solidFill>
                  <a:srgbClr val="EBECEF"/>
                </a:solidFill>
                <a:latin typeface="Epilogue" pitchFamily="34" charset="0"/>
                <a:ea typeface="Epilogue" pitchFamily="34" charset="-122"/>
                <a:cs typeface="Epilogue" pitchFamily="34" charset="-120"/>
              </a:rPr>
              <a:t>The collected data will be cleaned, harmonized, and prepared for the model through machine learning processing, data augmentation, and feature engineering.</a:t>
            </a:r>
            <a:endParaRPr lang="en-US" sz="1425" dirty="0"/>
          </a:p>
        </p:txBody>
      </p:sp>
      <p:sp>
        <p:nvSpPr>
          <p:cNvPr id="16" name="Shape 14"/>
          <p:cNvSpPr/>
          <p:nvPr/>
        </p:nvSpPr>
        <p:spPr>
          <a:xfrm>
            <a:off x="9491424" y="4716601"/>
            <a:ext cx="36195" cy="633413"/>
          </a:xfrm>
          <a:prstGeom prst="rect">
            <a:avLst/>
          </a:prstGeom>
          <a:solidFill>
            <a:srgbClr val="303B69"/>
          </a:solidFill>
          <a:ln/>
        </p:spPr>
      </p:sp>
      <p:sp>
        <p:nvSpPr>
          <p:cNvPr id="17" name="Shape 15"/>
          <p:cNvSpPr/>
          <p:nvPr/>
        </p:nvSpPr>
        <p:spPr>
          <a:xfrm>
            <a:off x="9305925" y="4513124"/>
            <a:ext cx="407194" cy="407194"/>
          </a:xfrm>
          <a:prstGeom prst="roundRect">
            <a:avLst>
              <a:gd name="adj" fmla="val 20000"/>
            </a:avLst>
          </a:prstGeom>
          <a:solidFill>
            <a:srgbClr val="283157"/>
          </a:solidFill>
          <a:ln w="11311">
            <a:solidFill>
              <a:srgbClr val="303B69"/>
            </a:solidFill>
            <a:prstDash val="solid"/>
          </a:ln>
        </p:spPr>
      </p:sp>
      <p:sp>
        <p:nvSpPr>
          <p:cNvPr id="18" name="Text 16"/>
          <p:cNvSpPr/>
          <p:nvPr/>
        </p:nvSpPr>
        <p:spPr>
          <a:xfrm>
            <a:off x="9433322" y="4547056"/>
            <a:ext cx="152400" cy="339328"/>
          </a:xfrm>
          <a:prstGeom prst="rect">
            <a:avLst/>
          </a:prstGeom>
          <a:noFill/>
          <a:ln/>
        </p:spPr>
        <p:txBody>
          <a:bodyPr wrap="none" rtlCol="0" anchor="t"/>
          <a:lstStyle/>
          <a:p>
            <a:pPr marL="0" indent="0" algn="ctr">
              <a:lnSpc>
                <a:spcPts val="2672"/>
              </a:lnSpc>
              <a:buNone/>
            </a:pPr>
            <a:r>
              <a:rPr lang="en-US" sz="2138" dirty="0">
                <a:solidFill>
                  <a:srgbClr val="EBECEF"/>
                </a:solidFill>
                <a:latin typeface="Fraunces" pitchFamily="34" charset="0"/>
                <a:ea typeface="Fraunces" pitchFamily="34" charset="-122"/>
                <a:cs typeface="Fraunces" pitchFamily="34" charset="-120"/>
              </a:rPr>
              <a:t>3</a:t>
            </a:r>
            <a:endParaRPr lang="en-US" sz="2138" dirty="0"/>
          </a:p>
        </p:txBody>
      </p:sp>
      <p:sp>
        <p:nvSpPr>
          <p:cNvPr id="19" name="Text 17"/>
          <p:cNvSpPr/>
          <p:nvPr/>
        </p:nvSpPr>
        <p:spPr>
          <a:xfrm>
            <a:off x="8431292" y="5531048"/>
            <a:ext cx="2156460" cy="282773"/>
          </a:xfrm>
          <a:prstGeom prst="rect">
            <a:avLst/>
          </a:prstGeom>
          <a:noFill/>
          <a:ln/>
        </p:spPr>
        <p:txBody>
          <a:bodyPr wrap="none" rtlCol="0" anchor="t"/>
          <a:lstStyle/>
          <a:p>
            <a:pPr marL="0" indent="0" algn="ctr">
              <a:lnSpc>
                <a:spcPts val="2227"/>
              </a:lnSpc>
              <a:buNone/>
            </a:pPr>
            <a:r>
              <a:rPr lang="en-US" sz="1781" dirty="0">
                <a:solidFill>
                  <a:srgbClr val="EBECEF"/>
                </a:solidFill>
                <a:latin typeface="Fraunces" pitchFamily="34" charset="0"/>
                <a:ea typeface="Fraunces" pitchFamily="34" charset="-122"/>
                <a:cs typeface="Fraunces" pitchFamily="34" charset="-120"/>
              </a:rPr>
              <a:t>Model Development</a:t>
            </a:r>
            <a:endParaRPr lang="en-US" sz="1781" dirty="0"/>
          </a:p>
        </p:txBody>
      </p:sp>
      <p:sp>
        <p:nvSpPr>
          <p:cNvPr id="20" name="Text 18"/>
          <p:cNvSpPr/>
          <p:nvPr/>
        </p:nvSpPr>
        <p:spPr>
          <a:xfrm>
            <a:off x="7586663" y="5994797"/>
            <a:ext cx="3845719" cy="1737360"/>
          </a:xfrm>
          <a:prstGeom prst="rect">
            <a:avLst/>
          </a:prstGeom>
          <a:noFill/>
          <a:ln/>
        </p:spPr>
        <p:txBody>
          <a:bodyPr wrap="square" rtlCol="0" anchor="t"/>
          <a:lstStyle/>
          <a:p>
            <a:pPr marL="0" indent="0" algn="ctr">
              <a:lnSpc>
                <a:spcPts val="2280"/>
              </a:lnSpc>
              <a:buNone/>
            </a:pPr>
            <a:r>
              <a:rPr lang="en-US" sz="1425" dirty="0">
                <a:solidFill>
                  <a:srgbClr val="EBECEF"/>
                </a:solidFill>
                <a:latin typeface="Epilogue" pitchFamily="34" charset="0"/>
                <a:ea typeface="Epilogue" pitchFamily="34" charset="-122"/>
                <a:cs typeface="Epilogue" pitchFamily="34" charset="-120"/>
              </a:rPr>
              <a:t>We will develop a machine learning model to forecast future forest cover changes in Lupane. The model will consider environmental and socioeconomic variables to estimate the probability of change.</a:t>
            </a:r>
            <a:endParaRPr lang="en-US" sz="1425"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2740">
            <a:solidFill>
              <a:srgbClr val="565151"/>
            </a:solidFill>
            <a:prstDash val="solid"/>
          </a:ln>
        </p:spPr>
      </p:sp>
      <p:sp>
        <p:nvSpPr>
          <p:cNvPr id="4" name="Text 2"/>
          <p:cNvSpPr/>
          <p:nvPr/>
        </p:nvSpPr>
        <p:spPr>
          <a:xfrm>
            <a:off x="2431375" y="566857"/>
            <a:ext cx="9767530" cy="1927741"/>
          </a:xfrm>
          <a:prstGeom prst="rect">
            <a:avLst/>
          </a:prstGeom>
          <a:noFill/>
          <a:ln/>
        </p:spPr>
        <p:txBody>
          <a:bodyPr wrap="square" rtlCol="0" anchor="t"/>
          <a:lstStyle/>
          <a:p>
            <a:pPr marL="0" indent="0">
              <a:lnSpc>
                <a:spcPts val="5060"/>
              </a:lnSpc>
              <a:buNone/>
            </a:pPr>
            <a:r>
              <a:rPr lang="en-US" sz="4048" dirty="0">
                <a:solidFill>
                  <a:srgbClr val="FFFFFF"/>
                </a:solidFill>
                <a:latin typeface="Fraunces" pitchFamily="34" charset="0"/>
                <a:ea typeface="Fraunces" pitchFamily="34" charset="-122"/>
                <a:cs typeface="Fraunces" pitchFamily="34" charset="-120"/>
              </a:rPr>
              <a:t>Expected Outcomes and Significance of the Study: A Proactive Approach to Dryland Forest Conservation</a:t>
            </a:r>
            <a:endParaRPr lang="en-US" sz="4048" dirty="0"/>
          </a:p>
        </p:txBody>
      </p:sp>
      <p:sp>
        <p:nvSpPr>
          <p:cNvPr id="5" name="Shape 3"/>
          <p:cNvSpPr/>
          <p:nvPr/>
        </p:nvSpPr>
        <p:spPr>
          <a:xfrm>
            <a:off x="2431375" y="2905839"/>
            <a:ext cx="4780955" cy="2279452"/>
          </a:xfrm>
          <a:prstGeom prst="roundRect">
            <a:avLst>
              <a:gd name="adj" fmla="val 4060"/>
            </a:avLst>
          </a:prstGeom>
          <a:solidFill>
            <a:srgbClr val="283157"/>
          </a:solidFill>
          <a:ln w="12740">
            <a:solidFill>
              <a:srgbClr val="303B69"/>
            </a:solidFill>
            <a:prstDash val="solid"/>
          </a:ln>
        </p:spPr>
      </p:sp>
      <p:sp>
        <p:nvSpPr>
          <p:cNvPr id="6" name="Text 4"/>
          <p:cNvSpPr/>
          <p:nvPr/>
        </p:nvSpPr>
        <p:spPr>
          <a:xfrm>
            <a:off x="2649736" y="3124200"/>
            <a:ext cx="3375660" cy="321231"/>
          </a:xfrm>
          <a:prstGeom prst="rect">
            <a:avLst/>
          </a:prstGeom>
          <a:noFill/>
          <a:ln/>
        </p:spPr>
        <p:txBody>
          <a:bodyPr wrap="none" rtlCol="0" anchor="t"/>
          <a:lstStyle/>
          <a:p>
            <a:pPr marL="0" indent="0">
              <a:lnSpc>
                <a:spcPts val="2530"/>
              </a:lnSpc>
              <a:buNone/>
            </a:pPr>
            <a:r>
              <a:rPr lang="en-US" sz="2024" dirty="0">
                <a:solidFill>
                  <a:srgbClr val="EBECEF"/>
                </a:solidFill>
                <a:latin typeface="Fraunces" pitchFamily="34" charset="0"/>
                <a:ea typeface="Fraunces" pitchFamily="34" charset="-122"/>
                <a:cs typeface="Fraunces" pitchFamily="34" charset="-120"/>
              </a:rPr>
              <a:t>Data-Driven Forest Policies</a:t>
            </a:r>
            <a:endParaRPr lang="en-US" sz="2024" dirty="0"/>
          </a:p>
        </p:txBody>
      </p:sp>
      <p:sp>
        <p:nvSpPr>
          <p:cNvPr id="7" name="Text 5"/>
          <p:cNvSpPr/>
          <p:nvPr/>
        </p:nvSpPr>
        <p:spPr>
          <a:xfrm>
            <a:off x="2649736" y="3651052"/>
            <a:ext cx="4344233" cy="1315879"/>
          </a:xfrm>
          <a:prstGeom prst="rect">
            <a:avLst/>
          </a:prstGeom>
          <a:noFill/>
          <a:ln/>
        </p:spPr>
        <p:txBody>
          <a:bodyPr wrap="square" rtlCol="0" anchor="t"/>
          <a:lstStyle/>
          <a:p>
            <a:pPr marL="0" indent="0">
              <a:lnSpc>
                <a:spcPts val="2591"/>
              </a:lnSpc>
              <a:buNone/>
            </a:pPr>
            <a:r>
              <a:rPr lang="en-US" sz="1619" dirty="0">
                <a:solidFill>
                  <a:srgbClr val="EBECEF"/>
                </a:solidFill>
                <a:latin typeface="Epilogue" pitchFamily="34" charset="0"/>
                <a:ea typeface="Epilogue" pitchFamily="34" charset="-122"/>
                <a:cs typeface="Epilogue" pitchFamily="34" charset="-120"/>
              </a:rPr>
              <a:t>The model will generate data-driven recommendations for enhancing forest cover, carbon sequestration, and community livelihoods.</a:t>
            </a:r>
            <a:endParaRPr lang="en-US" sz="1619" dirty="0"/>
          </a:p>
        </p:txBody>
      </p:sp>
      <p:sp>
        <p:nvSpPr>
          <p:cNvPr id="8" name="Shape 6"/>
          <p:cNvSpPr/>
          <p:nvPr/>
        </p:nvSpPr>
        <p:spPr>
          <a:xfrm>
            <a:off x="7417951" y="2905839"/>
            <a:ext cx="4780955" cy="2279452"/>
          </a:xfrm>
          <a:prstGeom prst="roundRect">
            <a:avLst>
              <a:gd name="adj" fmla="val 4060"/>
            </a:avLst>
          </a:prstGeom>
          <a:solidFill>
            <a:srgbClr val="283157"/>
          </a:solidFill>
          <a:ln w="12740">
            <a:solidFill>
              <a:srgbClr val="303B69"/>
            </a:solidFill>
            <a:prstDash val="solid"/>
          </a:ln>
        </p:spPr>
      </p:sp>
      <p:sp>
        <p:nvSpPr>
          <p:cNvPr id="9" name="Text 7"/>
          <p:cNvSpPr/>
          <p:nvPr/>
        </p:nvSpPr>
        <p:spPr>
          <a:xfrm>
            <a:off x="7636312" y="3124200"/>
            <a:ext cx="2171700" cy="321231"/>
          </a:xfrm>
          <a:prstGeom prst="rect">
            <a:avLst/>
          </a:prstGeom>
          <a:noFill/>
          <a:ln/>
        </p:spPr>
        <p:txBody>
          <a:bodyPr wrap="none" rtlCol="0" anchor="t"/>
          <a:lstStyle/>
          <a:p>
            <a:pPr marL="0" indent="0">
              <a:lnSpc>
                <a:spcPts val="2530"/>
              </a:lnSpc>
              <a:buNone/>
            </a:pPr>
            <a:r>
              <a:rPr lang="en-US" sz="2024" dirty="0">
                <a:solidFill>
                  <a:srgbClr val="EBECEF"/>
                </a:solidFill>
                <a:latin typeface="Fraunces" pitchFamily="34" charset="0"/>
                <a:ea typeface="Fraunces" pitchFamily="34" charset="-122"/>
                <a:cs typeface="Fraunces" pitchFamily="34" charset="-120"/>
              </a:rPr>
              <a:t>Capacity Building</a:t>
            </a:r>
            <a:endParaRPr lang="en-US" sz="2024" dirty="0"/>
          </a:p>
        </p:txBody>
      </p:sp>
      <p:sp>
        <p:nvSpPr>
          <p:cNvPr id="10" name="Text 8"/>
          <p:cNvSpPr/>
          <p:nvPr/>
        </p:nvSpPr>
        <p:spPr>
          <a:xfrm>
            <a:off x="7636312" y="3651052"/>
            <a:ext cx="4344233" cy="1315879"/>
          </a:xfrm>
          <a:prstGeom prst="rect">
            <a:avLst/>
          </a:prstGeom>
          <a:noFill/>
          <a:ln/>
        </p:spPr>
        <p:txBody>
          <a:bodyPr wrap="square" rtlCol="0" anchor="t"/>
          <a:lstStyle/>
          <a:p>
            <a:pPr marL="0" indent="0">
              <a:lnSpc>
                <a:spcPts val="2591"/>
              </a:lnSpc>
              <a:buNone/>
            </a:pPr>
            <a:r>
              <a:rPr lang="en-US" sz="1619" dirty="0">
                <a:solidFill>
                  <a:srgbClr val="EBECEF"/>
                </a:solidFill>
                <a:latin typeface="Epilogue" pitchFamily="34" charset="0"/>
                <a:ea typeface="Epilogue" pitchFamily="34" charset="-122"/>
                <a:cs typeface="Epilogue" pitchFamily="34" charset="-120"/>
              </a:rPr>
              <a:t>The project will provide capacity building and technical training to relevant stakeholders, including community members and policymakers.</a:t>
            </a:r>
            <a:endParaRPr lang="en-US" sz="1619" dirty="0"/>
          </a:p>
        </p:txBody>
      </p:sp>
      <p:sp>
        <p:nvSpPr>
          <p:cNvPr id="11" name="Shape 9"/>
          <p:cNvSpPr/>
          <p:nvPr/>
        </p:nvSpPr>
        <p:spPr>
          <a:xfrm>
            <a:off x="2431375" y="5390912"/>
            <a:ext cx="4780955" cy="2271713"/>
          </a:xfrm>
          <a:prstGeom prst="roundRect">
            <a:avLst>
              <a:gd name="adj" fmla="val 4073"/>
            </a:avLst>
          </a:prstGeom>
          <a:solidFill>
            <a:srgbClr val="283157"/>
          </a:solidFill>
          <a:ln w="12740">
            <a:solidFill>
              <a:srgbClr val="303B69"/>
            </a:solidFill>
            <a:prstDash val="solid"/>
          </a:ln>
        </p:spPr>
      </p:sp>
      <p:sp>
        <p:nvSpPr>
          <p:cNvPr id="12" name="Text 10"/>
          <p:cNvSpPr/>
          <p:nvPr/>
        </p:nvSpPr>
        <p:spPr>
          <a:xfrm>
            <a:off x="2649736" y="5609273"/>
            <a:ext cx="3139440" cy="321231"/>
          </a:xfrm>
          <a:prstGeom prst="rect">
            <a:avLst/>
          </a:prstGeom>
          <a:noFill/>
          <a:ln/>
        </p:spPr>
        <p:txBody>
          <a:bodyPr wrap="none" rtlCol="0" anchor="t"/>
          <a:lstStyle/>
          <a:p>
            <a:pPr marL="0" indent="0">
              <a:lnSpc>
                <a:spcPts val="2530"/>
              </a:lnSpc>
              <a:buNone/>
            </a:pPr>
            <a:r>
              <a:rPr lang="en-US" sz="2024" dirty="0">
                <a:solidFill>
                  <a:srgbClr val="EBECEF"/>
                </a:solidFill>
                <a:latin typeface="Fraunces" pitchFamily="34" charset="0"/>
                <a:ea typeface="Fraunces" pitchFamily="34" charset="-122"/>
                <a:cs typeface="Fraunces" pitchFamily="34" charset="-120"/>
              </a:rPr>
              <a:t>Sustainable Resource Use</a:t>
            </a:r>
            <a:endParaRPr lang="en-US" sz="2024" dirty="0"/>
          </a:p>
        </p:txBody>
      </p:sp>
      <p:sp>
        <p:nvSpPr>
          <p:cNvPr id="13" name="Text 11"/>
          <p:cNvSpPr/>
          <p:nvPr/>
        </p:nvSpPr>
        <p:spPr>
          <a:xfrm>
            <a:off x="2649736" y="6136124"/>
            <a:ext cx="4344233" cy="986909"/>
          </a:xfrm>
          <a:prstGeom prst="rect">
            <a:avLst/>
          </a:prstGeom>
          <a:noFill/>
          <a:ln/>
        </p:spPr>
        <p:txBody>
          <a:bodyPr wrap="square" rtlCol="0" anchor="t"/>
          <a:lstStyle/>
          <a:p>
            <a:pPr marL="0" indent="0">
              <a:lnSpc>
                <a:spcPts val="2591"/>
              </a:lnSpc>
              <a:buNone/>
            </a:pPr>
            <a:r>
              <a:rPr lang="en-US" sz="1619" dirty="0">
                <a:solidFill>
                  <a:srgbClr val="EBECEF"/>
                </a:solidFill>
                <a:latin typeface="Epilogue" pitchFamily="34" charset="0"/>
                <a:ea typeface="Epilogue" pitchFamily="34" charset="-122"/>
                <a:cs typeface="Epilogue" pitchFamily="34" charset="-120"/>
              </a:rPr>
              <a:t>Our study aims to promote sustainable use of forest resources in Lupane and enable communities to benefit from them.</a:t>
            </a:r>
            <a:endParaRPr lang="en-US" sz="1619" dirty="0"/>
          </a:p>
        </p:txBody>
      </p:sp>
      <p:sp>
        <p:nvSpPr>
          <p:cNvPr id="14" name="Shape 12"/>
          <p:cNvSpPr/>
          <p:nvPr/>
        </p:nvSpPr>
        <p:spPr>
          <a:xfrm>
            <a:off x="7417951" y="5390912"/>
            <a:ext cx="4780955" cy="2271713"/>
          </a:xfrm>
          <a:prstGeom prst="roundRect">
            <a:avLst>
              <a:gd name="adj" fmla="val 4073"/>
            </a:avLst>
          </a:prstGeom>
          <a:solidFill>
            <a:srgbClr val="283157"/>
          </a:solidFill>
          <a:ln w="12740">
            <a:solidFill>
              <a:srgbClr val="303B69"/>
            </a:solidFill>
            <a:prstDash val="solid"/>
          </a:ln>
        </p:spPr>
      </p:sp>
      <p:sp>
        <p:nvSpPr>
          <p:cNvPr id="15" name="Text 13"/>
          <p:cNvSpPr/>
          <p:nvPr/>
        </p:nvSpPr>
        <p:spPr>
          <a:xfrm>
            <a:off x="7636312" y="5609273"/>
            <a:ext cx="4344233" cy="642461"/>
          </a:xfrm>
          <a:prstGeom prst="rect">
            <a:avLst/>
          </a:prstGeom>
          <a:noFill/>
          <a:ln/>
        </p:spPr>
        <p:txBody>
          <a:bodyPr wrap="square" rtlCol="0" anchor="t"/>
          <a:lstStyle/>
          <a:p>
            <a:pPr marL="0" indent="0">
              <a:lnSpc>
                <a:spcPts val="2530"/>
              </a:lnSpc>
              <a:buNone/>
            </a:pPr>
            <a:r>
              <a:rPr lang="en-US" sz="2024" dirty="0">
                <a:solidFill>
                  <a:srgbClr val="EBECEF"/>
                </a:solidFill>
                <a:latin typeface="Fraunces" pitchFamily="34" charset="0"/>
                <a:ea typeface="Fraunces" pitchFamily="34" charset="-122"/>
                <a:cs typeface="Fraunces" pitchFamily="34" charset="-120"/>
              </a:rPr>
              <a:t>Contribution to Global Conservation Efforts</a:t>
            </a:r>
            <a:endParaRPr lang="en-US" sz="2024" dirty="0"/>
          </a:p>
        </p:txBody>
      </p:sp>
      <p:sp>
        <p:nvSpPr>
          <p:cNvPr id="16" name="Text 14"/>
          <p:cNvSpPr/>
          <p:nvPr/>
        </p:nvSpPr>
        <p:spPr>
          <a:xfrm>
            <a:off x="7636312" y="6457355"/>
            <a:ext cx="4344233" cy="986909"/>
          </a:xfrm>
          <a:prstGeom prst="rect">
            <a:avLst/>
          </a:prstGeom>
          <a:noFill/>
          <a:ln/>
        </p:spPr>
        <p:txBody>
          <a:bodyPr wrap="square" rtlCol="0" anchor="t"/>
          <a:lstStyle/>
          <a:p>
            <a:pPr marL="0" indent="0">
              <a:lnSpc>
                <a:spcPts val="2591"/>
              </a:lnSpc>
              <a:buNone/>
            </a:pPr>
            <a:r>
              <a:rPr lang="en-US" sz="1619" dirty="0">
                <a:solidFill>
                  <a:srgbClr val="EBECEF"/>
                </a:solidFill>
                <a:latin typeface="Epilogue" pitchFamily="34" charset="0"/>
                <a:ea typeface="Epilogue" pitchFamily="34" charset="-122"/>
                <a:cs typeface="Epilogue" pitchFamily="34" charset="-120"/>
              </a:rPr>
              <a:t>The study will contribute to global dryland forest conservation efforts and inform policymakers and practitioners worldwide.</a:t>
            </a:r>
            <a:endParaRPr lang="en-US" sz="1619"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335">
            <a:solidFill>
              <a:srgbClr val="565151"/>
            </a:solidFill>
            <a:prstDash val="solid"/>
          </a:ln>
        </p:spPr>
      </p:sp>
      <p:sp>
        <p:nvSpPr>
          <p:cNvPr id="4" name="Text 2"/>
          <p:cNvSpPr/>
          <p:nvPr/>
        </p:nvSpPr>
        <p:spPr>
          <a:xfrm>
            <a:off x="2208252" y="591383"/>
            <a:ext cx="10213896" cy="1343739"/>
          </a:xfrm>
          <a:prstGeom prst="rect">
            <a:avLst/>
          </a:prstGeom>
          <a:noFill/>
          <a:ln/>
        </p:spPr>
        <p:txBody>
          <a:bodyPr wrap="square" rtlCol="0" anchor="t"/>
          <a:lstStyle/>
          <a:p>
            <a:pPr marL="0" indent="0">
              <a:lnSpc>
                <a:spcPts val="5291"/>
              </a:lnSpc>
              <a:buNone/>
            </a:pPr>
            <a:r>
              <a:rPr lang="en-US" sz="4233" dirty="0">
                <a:solidFill>
                  <a:srgbClr val="FFFFFF"/>
                </a:solidFill>
                <a:latin typeface="Fraunces" pitchFamily="34" charset="0"/>
                <a:ea typeface="Fraunces" pitchFamily="34" charset="-122"/>
                <a:cs typeface="Fraunces" pitchFamily="34" charset="-120"/>
              </a:rPr>
              <a:t>Limitations and Challenges: Overcoming the Hurdles</a:t>
            </a:r>
            <a:endParaRPr lang="en-US" sz="4233" dirty="0"/>
          </a:p>
        </p:txBody>
      </p:sp>
      <p:sp>
        <p:nvSpPr>
          <p:cNvPr id="5" name="Shape 3"/>
          <p:cNvSpPr/>
          <p:nvPr/>
        </p:nvSpPr>
        <p:spPr>
          <a:xfrm>
            <a:off x="7293769" y="2365177"/>
            <a:ext cx="42982" cy="5273040"/>
          </a:xfrm>
          <a:prstGeom prst="rect">
            <a:avLst/>
          </a:prstGeom>
          <a:solidFill>
            <a:srgbClr val="303B69"/>
          </a:solidFill>
          <a:ln/>
        </p:spPr>
      </p:sp>
      <p:sp>
        <p:nvSpPr>
          <p:cNvPr id="6" name="Shape 4"/>
          <p:cNvSpPr/>
          <p:nvPr/>
        </p:nvSpPr>
        <p:spPr>
          <a:xfrm>
            <a:off x="7557075" y="2753380"/>
            <a:ext cx="752594" cy="42982"/>
          </a:xfrm>
          <a:prstGeom prst="rect">
            <a:avLst/>
          </a:prstGeom>
          <a:solidFill>
            <a:srgbClr val="303B69"/>
          </a:solidFill>
          <a:ln/>
        </p:spPr>
      </p:sp>
      <p:sp>
        <p:nvSpPr>
          <p:cNvPr id="7" name="Shape 5"/>
          <p:cNvSpPr/>
          <p:nvPr/>
        </p:nvSpPr>
        <p:spPr>
          <a:xfrm>
            <a:off x="7073325" y="2533055"/>
            <a:ext cx="483751" cy="483751"/>
          </a:xfrm>
          <a:prstGeom prst="roundRect">
            <a:avLst>
              <a:gd name="adj" fmla="val 20003"/>
            </a:avLst>
          </a:prstGeom>
          <a:solidFill>
            <a:srgbClr val="283157"/>
          </a:solidFill>
          <a:ln w="13335">
            <a:solidFill>
              <a:srgbClr val="303B69"/>
            </a:solidFill>
            <a:prstDash val="solid"/>
          </a:ln>
        </p:spPr>
      </p:sp>
      <p:sp>
        <p:nvSpPr>
          <p:cNvPr id="8" name="Text 6"/>
          <p:cNvSpPr/>
          <p:nvPr/>
        </p:nvSpPr>
        <p:spPr>
          <a:xfrm>
            <a:off x="7242750" y="2573298"/>
            <a:ext cx="144780" cy="403146"/>
          </a:xfrm>
          <a:prstGeom prst="rect">
            <a:avLst/>
          </a:prstGeom>
          <a:noFill/>
          <a:ln/>
        </p:spPr>
        <p:txBody>
          <a:bodyPr wrap="none" rtlCol="0" anchor="t"/>
          <a:lstStyle/>
          <a:p>
            <a:pPr marL="0" indent="0" algn="ctr">
              <a:lnSpc>
                <a:spcPts val="3175"/>
              </a:lnSpc>
              <a:buNone/>
            </a:pPr>
            <a:r>
              <a:rPr lang="en-US" sz="2540" dirty="0">
                <a:solidFill>
                  <a:srgbClr val="EBECEF"/>
                </a:solidFill>
                <a:latin typeface="Fraunces" pitchFamily="34" charset="0"/>
                <a:ea typeface="Fraunces" pitchFamily="34" charset="-122"/>
                <a:cs typeface="Fraunces" pitchFamily="34" charset="-120"/>
              </a:rPr>
              <a:t>1</a:t>
            </a:r>
            <a:endParaRPr lang="en-US" sz="2540" dirty="0"/>
          </a:p>
        </p:txBody>
      </p:sp>
      <p:sp>
        <p:nvSpPr>
          <p:cNvPr id="9" name="Text 7"/>
          <p:cNvSpPr/>
          <p:nvPr/>
        </p:nvSpPr>
        <p:spPr>
          <a:xfrm>
            <a:off x="8497848" y="2580203"/>
            <a:ext cx="2150269" cy="335994"/>
          </a:xfrm>
          <a:prstGeom prst="rect">
            <a:avLst/>
          </a:prstGeom>
          <a:noFill/>
          <a:ln/>
        </p:spPr>
        <p:txBody>
          <a:bodyPr wrap="none" rtlCol="0" anchor="t"/>
          <a:lstStyle/>
          <a:p>
            <a:pPr marL="0" indent="0" algn="l">
              <a:lnSpc>
                <a:spcPts val="2646"/>
              </a:lnSpc>
              <a:buNone/>
            </a:pPr>
            <a:r>
              <a:rPr lang="en-US" sz="2116" dirty="0">
                <a:solidFill>
                  <a:srgbClr val="EBECEF"/>
                </a:solidFill>
                <a:latin typeface="Fraunces" pitchFamily="34" charset="0"/>
                <a:ea typeface="Fraunces" pitchFamily="34" charset="-122"/>
                <a:cs typeface="Fraunces" pitchFamily="34" charset="-120"/>
              </a:rPr>
              <a:t>Data Availability</a:t>
            </a:r>
            <a:endParaRPr lang="en-US" sz="2116" dirty="0"/>
          </a:p>
        </p:txBody>
      </p:sp>
      <p:sp>
        <p:nvSpPr>
          <p:cNvPr id="10" name="Text 8"/>
          <p:cNvSpPr/>
          <p:nvPr/>
        </p:nvSpPr>
        <p:spPr>
          <a:xfrm>
            <a:off x="8497848" y="3131225"/>
            <a:ext cx="3924300" cy="1375886"/>
          </a:xfrm>
          <a:prstGeom prst="rect">
            <a:avLst/>
          </a:prstGeom>
          <a:noFill/>
          <a:ln/>
        </p:spPr>
        <p:txBody>
          <a:bodyPr wrap="square" rtlCol="0" anchor="t"/>
          <a:lstStyle/>
          <a:p>
            <a:pPr marL="0" indent="0" algn="l">
              <a:lnSpc>
                <a:spcPts val="2709"/>
              </a:lnSpc>
              <a:buNone/>
            </a:pPr>
            <a:r>
              <a:rPr lang="en-US" sz="1693" dirty="0">
                <a:solidFill>
                  <a:srgbClr val="EBECEF"/>
                </a:solidFill>
                <a:latin typeface="Epilogue" pitchFamily="34" charset="0"/>
                <a:ea typeface="Epilogue" pitchFamily="34" charset="-122"/>
                <a:cs typeface="Epilogue" pitchFamily="34" charset="-120"/>
              </a:rPr>
              <a:t>We face a challenge in collecting reliable data on dryland forests in Lupane due to remote locations and logistical constraints.</a:t>
            </a:r>
            <a:endParaRPr lang="en-US" sz="1693" dirty="0"/>
          </a:p>
        </p:txBody>
      </p:sp>
      <p:sp>
        <p:nvSpPr>
          <p:cNvPr id="11" name="Shape 9"/>
          <p:cNvSpPr/>
          <p:nvPr/>
        </p:nvSpPr>
        <p:spPr>
          <a:xfrm>
            <a:off x="6320730" y="3828514"/>
            <a:ext cx="752594" cy="42982"/>
          </a:xfrm>
          <a:prstGeom prst="rect">
            <a:avLst/>
          </a:prstGeom>
          <a:solidFill>
            <a:srgbClr val="303B69"/>
          </a:solidFill>
          <a:ln/>
        </p:spPr>
      </p:sp>
      <p:sp>
        <p:nvSpPr>
          <p:cNvPr id="12" name="Shape 10"/>
          <p:cNvSpPr/>
          <p:nvPr/>
        </p:nvSpPr>
        <p:spPr>
          <a:xfrm>
            <a:off x="7073325" y="3608189"/>
            <a:ext cx="483751" cy="483751"/>
          </a:xfrm>
          <a:prstGeom prst="roundRect">
            <a:avLst>
              <a:gd name="adj" fmla="val 20003"/>
            </a:avLst>
          </a:prstGeom>
          <a:solidFill>
            <a:srgbClr val="283157"/>
          </a:solidFill>
          <a:ln w="13335">
            <a:solidFill>
              <a:srgbClr val="303B69"/>
            </a:solidFill>
            <a:prstDash val="solid"/>
          </a:ln>
        </p:spPr>
      </p:sp>
      <p:sp>
        <p:nvSpPr>
          <p:cNvPr id="13" name="Text 11"/>
          <p:cNvSpPr/>
          <p:nvPr/>
        </p:nvSpPr>
        <p:spPr>
          <a:xfrm>
            <a:off x="7216080" y="3648432"/>
            <a:ext cx="198120" cy="403146"/>
          </a:xfrm>
          <a:prstGeom prst="rect">
            <a:avLst/>
          </a:prstGeom>
          <a:noFill/>
          <a:ln/>
        </p:spPr>
        <p:txBody>
          <a:bodyPr wrap="none" rtlCol="0" anchor="t"/>
          <a:lstStyle/>
          <a:p>
            <a:pPr marL="0" indent="0" algn="ctr">
              <a:lnSpc>
                <a:spcPts val="3175"/>
              </a:lnSpc>
              <a:buNone/>
            </a:pPr>
            <a:r>
              <a:rPr lang="en-US" sz="2540" dirty="0">
                <a:solidFill>
                  <a:srgbClr val="EBECEF"/>
                </a:solidFill>
                <a:latin typeface="Fraunces" pitchFamily="34" charset="0"/>
                <a:ea typeface="Fraunces" pitchFamily="34" charset="-122"/>
                <a:cs typeface="Fraunces" pitchFamily="34" charset="-120"/>
              </a:rPr>
              <a:t>2</a:t>
            </a:r>
            <a:endParaRPr lang="en-US" sz="2540" dirty="0"/>
          </a:p>
        </p:txBody>
      </p:sp>
      <p:sp>
        <p:nvSpPr>
          <p:cNvPr id="14" name="Text 12"/>
          <p:cNvSpPr/>
          <p:nvPr/>
        </p:nvSpPr>
        <p:spPr>
          <a:xfrm>
            <a:off x="3427452" y="3655338"/>
            <a:ext cx="2705100" cy="335994"/>
          </a:xfrm>
          <a:prstGeom prst="rect">
            <a:avLst/>
          </a:prstGeom>
          <a:noFill/>
          <a:ln/>
        </p:spPr>
        <p:txBody>
          <a:bodyPr wrap="none" rtlCol="0" anchor="t"/>
          <a:lstStyle/>
          <a:p>
            <a:pPr marL="0" indent="0" algn="r">
              <a:lnSpc>
                <a:spcPts val="2646"/>
              </a:lnSpc>
              <a:buNone/>
            </a:pPr>
            <a:r>
              <a:rPr lang="en-US" sz="2116" dirty="0">
                <a:solidFill>
                  <a:srgbClr val="EBECEF"/>
                </a:solidFill>
                <a:latin typeface="Fraunces" pitchFamily="34" charset="0"/>
                <a:ea typeface="Fraunces" pitchFamily="34" charset="-122"/>
                <a:cs typeface="Fraunces" pitchFamily="34" charset="-120"/>
              </a:rPr>
              <a:t>Technical Challenges</a:t>
            </a:r>
            <a:endParaRPr lang="en-US" sz="2116" dirty="0"/>
          </a:p>
        </p:txBody>
      </p:sp>
      <p:sp>
        <p:nvSpPr>
          <p:cNvPr id="15" name="Text 13"/>
          <p:cNvSpPr/>
          <p:nvPr/>
        </p:nvSpPr>
        <p:spPr>
          <a:xfrm>
            <a:off x="2208252" y="4206359"/>
            <a:ext cx="3924300" cy="1719858"/>
          </a:xfrm>
          <a:prstGeom prst="rect">
            <a:avLst/>
          </a:prstGeom>
          <a:noFill/>
          <a:ln/>
        </p:spPr>
        <p:txBody>
          <a:bodyPr wrap="square" rtlCol="0" anchor="t"/>
          <a:lstStyle/>
          <a:p>
            <a:pPr marL="0" indent="0" algn="r">
              <a:lnSpc>
                <a:spcPts val="2709"/>
              </a:lnSpc>
              <a:buNone/>
            </a:pPr>
            <a:r>
              <a:rPr lang="en-US" sz="1693" dirty="0">
                <a:solidFill>
                  <a:srgbClr val="EBECEF"/>
                </a:solidFill>
                <a:latin typeface="Epilogue" pitchFamily="34" charset="0"/>
                <a:ea typeface="Epilogue" pitchFamily="34" charset="-122"/>
                <a:cs typeface="Epilogue" pitchFamily="34" charset="-120"/>
              </a:rPr>
              <a:t>The machine learning model development process can be complicated and resource-intensive, and requires technical expertise and capacity building.</a:t>
            </a:r>
            <a:endParaRPr lang="en-US" sz="1693" dirty="0"/>
          </a:p>
        </p:txBody>
      </p:sp>
      <p:sp>
        <p:nvSpPr>
          <p:cNvPr id="16" name="Shape 14"/>
          <p:cNvSpPr/>
          <p:nvPr/>
        </p:nvSpPr>
        <p:spPr>
          <a:xfrm>
            <a:off x="7557075" y="5325368"/>
            <a:ext cx="752594" cy="42982"/>
          </a:xfrm>
          <a:prstGeom prst="rect">
            <a:avLst/>
          </a:prstGeom>
          <a:solidFill>
            <a:srgbClr val="303B69"/>
          </a:solidFill>
          <a:ln/>
        </p:spPr>
      </p:sp>
      <p:sp>
        <p:nvSpPr>
          <p:cNvPr id="17" name="Shape 15"/>
          <p:cNvSpPr/>
          <p:nvPr/>
        </p:nvSpPr>
        <p:spPr>
          <a:xfrm>
            <a:off x="7073325" y="5105043"/>
            <a:ext cx="483751" cy="483751"/>
          </a:xfrm>
          <a:prstGeom prst="roundRect">
            <a:avLst>
              <a:gd name="adj" fmla="val 20003"/>
            </a:avLst>
          </a:prstGeom>
          <a:solidFill>
            <a:srgbClr val="283157"/>
          </a:solidFill>
          <a:ln w="13335">
            <a:solidFill>
              <a:srgbClr val="303B69"/>
            </a:solidFill>
            <a:prstDash val="solid"/>
          </a:ln>
        </p:spPr>
      </p:sp>
      <p:sp>
        <p:nvSpPr>
          <p:cNvPr id="18" name="Text 16"/>
          <p:cNvSpPr/>
          <p:nvPr/>
        </p:nvSpPr>
        <p:spPr>
          <a:xfrm>
            <a:off x="7227510" y="5145286"/>
            <a:ext cx="175260" cy="403146"/>
          </a:xfrm>
          <a:prstGeom prst="rect">
            <a:avLst/>
          </a:prstGeom>
          <a:noFill/>
          <a:ln/>
        </p:spPr>
        <p:txBody>
          <a:bodyPr wrap="none" rtlCol="0" anchor="t"/>
          <a:lstStyle/>
          <a:p>
            <a:pPr marL="0" indent="0" algn="ctr">
              <a:lnSpc>
                <a:spcPts val="3175"/>
              </a:lnSpc>
              <a:buNone/>
            </a:pPr>
            <a:r>
              <a:rPr lang="en-US" sz="2540" dirty="0">
                <a:solidFill>
                  <a:srgbClr val="EBECEF"/>
                </a:solidFill>
                <a:latin typeface="Fraunces" pitchFamily="34" charset="0"/>
                <a:ea typeface="Fraunces" pitchFamily="34" charset="-122"/>
                <a:cs typeface="Fraunces" pitchFamily="34" charset="-120"/>
              </a:rPr>
              <a:t>3</a:t>
            </a:r>
            <a:endParaRPr lang="en-US" sz="2540" dirty="0"/>
          </a:p>
        </p:txBody>
      </p:sp>
      <p:sp>
        <p:nvSpPr>
          <p:cNvPr id="19" name="Text 17"/>
          <p:cNvSpPr/>
          <p:nvPr/>
        </p:nvSpPr>
        <p:spPr>
          <a:xfrm>
            <a:off x="8497848" y="5152192"/>
            <a:ext cx="3215640" cy="335994"/>
          </a:xfrm>
          <a:prstGeom prst="rect">
            <a:avLst/>
          </a:prstGeom>
          <a:noFill/>
          <a:ln/>
        </p:spPr>
        <p:txBody>
          <a:bodyPr wrap="none" rtlCol="0" anchor="t"/>
          <a:lstStyle/>
          <a:p>
            <a:pPr marL="0" indent="0" algn="l">
              <a:lnSpc>
                <a:spcPts val="2646"/>
              </a:lnSpc>
              <a:buNone/>
            </a:pPr>
            <a:r>
              <a:rPr lang="en-US" sz="2116" dirty="0">
                <a:solidFill>
                  <a:srgbClr val="EBECEF"/>
                </a:solidFill>
                <a:latin typeface="Fraunces" pitchFamily="34" charset="0"/>
                <a:ea typeface="Fraunces" pitchFamily="34" charset="-122"/>
                <a:cs typeface="Fraunces" pitchFamily="34" charset="-120"/>
              </a:rPr>
              <a:t>Community Involvement</a:t>
            </a:r>
            <a:endParaRPr lang="en-US" sz="2116" dirty="0"/>
          </a:p>
        </p:txBody>
      </p:sp>
      <p:sp>
        <p:nvSpPr>
          <p:cNvPr id="20" name="Text 18"/>
          <p:cNvSpPr/>
          <p:nvPr/>
        </p:nvSpPr>
        <p:spPr>
          <a:xfrm>
            <a:off x="8497848" y="5703213"/>
            <a:ext cx="3924300" cy="1719858"/>
          </a:xfrm>
          <a:prstGeom prst="rect">
            <a:avLst/>
          </a:prstGeom>
          <a:noFill/>
          <a:ln/>
        </p:spPr>
        <p:txBody>
          <a:bodyPr wrap="square" rtlCol="0" anchor="t"/>
          <a:lstStyle/>
          <a:p>
            <a:pPr marL="0" indent="0" algn="l">
              <a:lnSpc>
                <a:spcPts val="2709"/>
              </a:lnSpc>
              <a:buNone/>
            </a:pPr>
            <a:r>
              <a:rPr lang="en-US" sz="1693" dirty="0">
                <a:solidFill>
                  <a:srgbClr val="EBECEF"/>
                </a:solidFill>
                <a:latin typeface="Epilogue" pitchFamily="34" charset="0"/>
                <a:ea typeface="Epilogue" pitchFamily="34" charset="-122"/>
                <a:cs typeface="Epilogue" pitchFamily="34" charset="-120"/>
              </a:rPr>
              <a:t>Effectively involving local communities in the project and achieving social and environmental justice will be challenging but necessary.</a:t>
            </a:r>
            <a:endParaRPr lang="en-US" sz="1693"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a:ln/>
        </p:spPr>
      </p:sp>
      <p:sp>
        <p:nvSpPr>
          <p:cNvPr id="6" name="Text 3"/>
          <p:cNvSpPr/>
          <p:nvPr/>
        </p:nvSpPr>
        <p:spPr>
          <a:xfrm>
            <a:off x="2037993" y="2365296"/>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Conclusion and Future Directions: Bridging the Gap</a:t>
            </a:r>
            <a:endParaRPr lang="en-US" sz="4374" dirty="0"/>
          </a:p>
        </p:txBody>
      </p:sp>
      <p:sp>
        <p:nvSpPr>
          <p:cNvPr id="7" name="Text 4"/>
          <p:cNvSpPr/>
          <p:nvPr/>
        </p:nvSpPr>
        <p:spPr>
          <a:xfrm>
            <a:off x="2037993" y="4087297"/>
            <a:ext cx="10554414"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Our project has immense potential for the conservation and restoration of Zimbabwe's dryland forests, which provide crucial ecosystem services and local livelihoods. Through collaborations with policymakers, local communities, and other stakeholders, we aim to bridge the gap between science and action, promote sustainable forest management, and foster a sustainable future for Zimbabwe and the world.</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564</Words>
  <Application>Microsoft Office PowerPoint</Application>
  <PresentationFormat>Custom</PresentationFormat>
  <Paragraphs>59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Epilogue</vt:lpstr>
      <vt:lpstr>Fraunces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Dabane Zimbabwe</cp:lastModifiedBy>
  <cp:revision>3</cp:revision>
  <dcterms:created xsi:type="dcterms:W3CDTF">2023-08-29T19:47:50Z</dcterms:created>
  <dcterms:modified xsi:type="dcterms:W3CDTF">2023-08-30T17:03:56Z</dcterms:modified>
</cp:coreProperties>
</file>