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256" r:id="rId2"/>
    <p:sldId id="257" r:id="rId3"/>
    <p:sldId id="258" r:id="rId4"/>
    <p:sldId id="259" r:id="rId5"/>
    <p:sldId id="261" r:id="rId6"/>
    <p:sldId id="262" r:id="rId7"/>
    <p:sldId id="260" r:id="rId8"/>
    <p:sldId id="263" r:id="rId9"/>
    <p:sldId id="264" r:id="rId10"/>
    <p:sldId id="265" r:id="rId11"/>
    <p:sldId id="266" r:id="rId12"/>
    <p:sldId id="270" r:id="rId13"/>
    <p:sldId id="271" r:id="rId14"/>
    <p:sldId id="272" r:id="rId15"/>
    <p:sldId id="269"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5" r:id="rId37"/>
    <p:sldId id="296" r:id="rId38"/>
    <p:sldId id="297"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9" r:id="rId58"/>
    <p:sldId id="317" r:id="rId59"/>
    <p:sldId id="320" r:id="rId6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95223" autoAdjust="0"/>
  </p:normalViewPr>
  <p:slideViewPr>
    <p:cSldViewPr snapToGrid="0">
      <p:cViewPr varScale="1">
        <p:scale>
          <a:sx n="83" d="100"/>
          <a:sy n="83" d="100"/>
        </p:scale>
        <p:origin x="45"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2022/11/9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53250"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dirty="0"/>
              <a:t>单击此处编辑母版标题样式</a:t>
            </a:r>
          </a:p>
        </p:txBody>
      </p:sp>
      <p:sp>
        <p:nvSpPr>
          <p:cNvPr id="53251"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pPr>
              <a:defRPr/>
            </a:pPr>
            <a:fld id="{FD22AAC9-BBBD-4319-BB0F-932C7131C532}" type="datetime1">
              <a:rPr lang="zh-CN" altLang="en-US"/>
              <a:t>2022/11/9</a:t>
            </a:fld>
            <a:endParaRPr lang="zh-CN" altLang="en-US"/>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fld id="{20496937-867C-4241-8718-49BE54DF1452}"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D25A2DA1-1BB1-4485-9DFC-A7F347D4564D}" type="datetime1">
              <a:rPr lang="zh-CN" altLang="en-US"/>
              <a:t>2022/11/9</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fld id="{DA3D553D-22D8-4C80-A542-3E7DCBF00655}"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7"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52D77CDA-C600-4B86-A06F-61912B2B206B}" type="datetime1">
              <a:rPr lang="zh-CN" altLang="en-US"/>
              <a:t>2022/11/9</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fld id="{33108012-AE57-4DD9-A4FB-928D02E268E8}"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baseline="0">
                <a:latin typeface="Corbel" panose="020B0503020204020204" pitchFamily="34" charset="0"/>
              </a:defRPr>
            </a:lvl1pPr>
            <a:lvl2pPr>
              <a:defRPr baseline="0">
                <a:latin typeface="Corbel" panose="020B0503020204020204" pitchFamily="34" charset="0"/>
              </a:defRPr>
            </a:lvl2pPr>
            <a:lvl3pPr>
              <a:defRPr baseline="0">
                <a:latin typeface="Corbel" panose="020B0503020204020204" pitchFamily="34" charset="0"/>
              </a:defRPr>
            </a:lvl3pPr>
            <a:lvl4pPr>
              <a:defRPr baseline="0">
                <a:latin typeface="Corbel" panose="020B0503020204020204" pitchFamily="34" charset="0"/>
              </a:defRPr>
            </a:lvl4pPr>
            <a:lvl5pPr>
              <a:defRPr baseline="0">
                <a:latin typeface="Corbel" panose="020B0503020204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p:txBody>
          <a:bodyPr/>
          <a:lstStyle>
            <a:lvl1pPr>
              <a:defRPr/>
            </a:lvl1pPr>
          </a:lstStyle>
          <a:p>
            <a:pPr>
              <a:defRPr/>
            </a:pPr>
            <a:fld id="{7DB7F19E-E9B4-41F3-A9B0-301DCE559660}" type="datetime1">
              <a:rPr lang="zh-CN" altLang="en-US"/>
              <a:t>2022/11/9</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fld id="{775476D6-EA04-4431-9D69-B5EF5C796AE3}"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60ACD057-7456-4600-B7C4-8E42DF96424E}" type="datetime1">
              <a:rPr lang="zh-CN" altLang="en-US"/>
              <a:t>2022/11/9</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fld id="{45249CC8-CFD1-4C0E-A48B-21FD2556C90B}"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927BDABF-CCFE-4AAC-9C44-2621A2CCB782}" type="datetime1">
              <a:rPr lang="zh-CN" altLang="en-US"/>
              <a:t>2022/11/9</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fld id="{87CD1183-6743-450D-B58C-675DCFE556C3}"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80A15AC6-94B1-4D62-8D03-B6452379D6C2}" type="datetime1">
              <a:rPr lang="zh-CN" altLang="en-US"/>
              <a:t>2022/11/9</a:t>
            </a:fld>
            <a:endParaRPr lang="zh-CN" altLang="en-US"/>
          </a:p>
        </p:txBody>
      </p:sp>
      <p:sp>
        <p:nvSpPr>
          <p:cNvPr id="8" name="Rectangle 7"/>
          <p:cNvSpPr>
            <a:spLocks noGrp="1" noChangeArrowheads="1"/>
          </p:cNvSpPr>
          <p:nvPr>
            <p:ph type="ftr" sz="quarter" idx="11"/>
          </p:nvPr>
        </p:nvSpPr>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p:txBody>
          <a:bodyPr/>
          <a:lstStyle>
            <a:lvl1pPr>
              <a:defRPr/>
            </a:lvl1pPr>
          </a:lstStyle>
          <a:p>
            <a:fld id="{F37940D4-4E4D-470C-9CC3-217B6AF400AF}"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3FBFFC43-4974-4245-B649-165FFC43E3BF}" type="datetime1">
              <a:rPr lang="zh-CN" altLang="en-US"/>
              <a:t>2022/11/9</a:t>
            </a:fld>
            <a:endParaRPr lang="zh-CN" altLang="en-US"/>
          </a:p>
        </p:txBody>
      </p:sp>
      <p:sp>
        <p:nvSpPr>
          <p:cNvPr id="4" name="Rectangle 7"/>
          <p:cNvSpPr>
            <a:spLocks noGrp="1" noChangeArrowheads="1"/>
          </p:cNvSpPr>
          <p:nvPr>
            <p:ph type="ftr" sz="quarter" idx="11"/>
          </p:nvPr>
        </p:nvSpPr>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p:txBody>
          <a:bodyPr/>
          <a:lstStyle>
            <a:lvl1pPr>
              <a:defRPr/>
            </a:lvl1pPr>
          </a:lstStyle>
          <a:p>
            <a:fld id="{57078CC9-20E4-42B1-A9A5-751A6244E4BA}"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0B101ADF-BF7E-4485-ABBA-6821518F800E}" type="datetime1">
              <a:rPr lang="zh-CN" altLang="en-US"/>
              <a:t>2022/11/9</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
        <p:nvSpPr>
          <p:cNvPr id="4" name="Rectangle 8"/>
          <p:cNvSpPr>
            <a:spLocks noGrp="1" noChangeArrowheads="1"/>
          </p:cNvSpPr>
          <p:nvPr>
            <p:ph type="sldNum" sz="quarter" idx="12"/>
          </p:nvPr>
        </p:nvSpPr>
        <p:spPr/>
        <p:txBody>
          <a:bodyPr/>
          <a:lstStyle>
            <a:lvl1pPr>
              <a:defRPr/>
            </a:lvl1pPr>
          </a:lstStyle>
          <a:p>
            <a:fld id="{06C75A3A-3B04-4305-AC34-634C46AC1784}"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7F4C2D9B-2953-432C-9911-57626AF5970E}" type="datetime1">
              <a:rPr lang="zh-CN" altLang="en-US"/>
              <a:t>2022/11/9</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fld id="{ACA61E51-94B5-4826-9767-AD858430E70C}"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6D98A2D4-655C-4E9C-8EAB-C1EE1719B36E}" type="datetime1">
              <a:rPr lang="zh-CN" altLang="en-US"/>
              <a:t>2022/11/9</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fld id="{2A1C6084-DA02-47AB-B5F4-B06A76104A18}"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0"/>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812800" y="1566863"/>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baseline="0">
              <a:latin typeface="Palatino Linotype" panose="02040502050505030304" pitchFamily="18" charset="0"/>
              <a:ea typeface="华文中宋" panose="02010600040101010101" pitchFamily="2" charset="-122"/>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baseline="0">
              <a:latin typeface="Palatino Linotype" panose="02040502050505030304" pitchFamily="18" charset="0"/>
              <a:ea typeface="华文中宋" panose="02010600040101010101" pitchFamily="2" charset="-122"/>
            </a:endParaRPr>
          </a:p>
        </p:txBody>
      </p:sp>
      <p:sp>
        <p:nvSpPr>
          <p:cNvPr id="52230"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aseline="0">
                <a:latin typeface="Palatino Linotype" panose="02040502050505030304" pitchFamily="18" charset="0"/>
                <a:ea typeface="华文中宋" panose="02010600040101010101" pitchFamily="2" charset="-122"/>
              </a:defRPr>
            </a:lvl1pPr>
          </a:lstStyle>
          <a:p>
            <a:pPr>
              <a:defRPr/>
            </a:pPr>
            <a:fld id="{0D9C8854-38A2-4A75-B4DC-CD454DA6504E}" type="datetime1">
              <a:rPr lang="zh-CN" altLang="en-US" smtClean="0"/>
              <a:pPr>
                <a:defRPr/>
              </a:pPr>
              <a:t>2022/11/9</a:t>
            </a:fld>
            <a:endParaRPr lang="zh-CN" altLang="en-US" dirty="0"/>
          </a:p>
        </p:txBody>
      </p:sp>
      <p:sp>
        <p:nvSpPr>
          <p:cNvPr id="52231"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baseline="0">
                <a:latin typeface="Palatino Linotype" panose="02040502050505030304" pitchFamily="18" charset="0"/>
                <a:ea typeface="华文中宋" panose="02010600040101010101" pitchFamily="2" charset="-122"/>
              </a:defRPr>
            </a:lvl1pPr>
          </a:lstStyle>
          <a:p>
            <a:pPr>
              <a:defRPr/>
            </a:pPr>
            <a:endParaRPr lang="zh-CN" altLang="en-US" dirty="0"/>
          </a:p>
        </p:txBody>
      </p:sp>
      <p:sp>
        <p:nvSpPr>
          <p:cNvPr id="52232"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aseline="0">
                <a:latin typeface="Palatino Linotype" panose="02040502050505030304" pitchFamily="18" charset="0"/>
                <a:ea typeface="华文中宋" panose="02010600040101010101" pitchFamily="2" charset="-122"/>
              </a:defRPr>
            </a:lvl1pPr>
          </a:lstStyle>
          <a:p>
            <a:fld id="{1543DB32-5FF1-432D-BB75-8BB6CE055B2E}"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rtl="0" eaLnBrk="0" fontAlgn="base" hangingPunct="0">
        <a:spcBef>
          <a:spcPct val="0"/>
        </a:spcBef>
        <a:spcAft>
          <a:spcPct val="0"/>
        </a:spcAft>
        <a:defRPr sz="3800" baseline="0">
          <a:solidFill>
            <a:schemeClr val="tx2"/>
          </a:solidFill>
          <a:latin typeface="Palatino Linotype" panose="02040502050505030304" pitchFamily="18" charset="0"/>
          <a:ea typeface="华文中宋"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aseline="0">
          <a:solidFill>
            <a:schemeClr val="tx1"/>
          </a:solidFill>
          <a:latin typeface="Palatino Linotype" panose="02040502050505030304" pitchFamily="18" charset="0"/>
          <a:ea typeface="华文中宋" panose="0201060004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aseline="0">
          <a:solidFill>
            <a:schemeClr val="tx1"/>
          </a:solidFill>
          <a:latin typeface="Palatino Linotype" panose="02040502050505030304" pitchFamily="18" charset="0"/>
          <a:ea typeface="华文中宋" panose="0201060004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aseline="0">
          <a:solidFill>
            <a:schemeClr val="tx1"/>
          </a:solidFill>
          <a:latin typeface="Palatino Linotype" panose="02040502050505030304" pitchFamily="18" charset="0"/>
          <a:ea typeface="华文中宋" panose="0201060004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aseline="0">
          <a:solidFill>
            <a:schemeClr val="tx1"/>
          </a:solidFill>
          <a:latin typeface="Palatino Linotype" panose="02040502050505030304" pitchFamily="18" charset="0"/>
          <a:ea typeface="华文中宋" panose="0201060004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Palatino Linotype" panose="02040502050505030304" pitchFamily="18" charset="0"/>
          <a:ea typeface="华文中宋" panose="02010600040101010101" pitchFamily="2" charset="-122"/>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A1208-CC0C-87D7-F210-7CC6E554C568}"/>
              </a:ext>
            </a:extLst>
          </p:cNvPr>
          <p:cNvSpPr>
            <a:spLocks noGrp="1"/>
          </p:cNvSpPr>
          <p:nvPr>
            <p:ph type="ctrTitle"/>
          </p:nvPr>
        </p:nvSpPr>
        <p:spPr/>
        <p:txBody>
          <a:bodyPr/>
          <a:lstStyle/>
          <a:p>
            <a:r>
              <a:rPr lang="en-US" altLang="zh-CN" b="1" dirty="0">
                <a:latin typeface="华文中宋" panose="02010600040101010101" pitchFamily="2" charset="-122"/>
                <a:cs typeface="Leelawadee UI" panose="020B0502040204020203" pitchFamily="34" charset="-34"/>
              </a:rPr>
              <a:t>C++</a:t>
            </a:r>
            <a:r>
              <a:rPr lang="zh-CN" altLang="en-US" b="1" dirty="0">
                <a:latin typeface="华文中宋" panose="02010600040101010101" pitchFamily="2" charset="-122"/>
                <a:cs typeface="Leelawadee UI" panose="020B0502040204020203" pitchFamily="34" charset="-34"/>
              </a:rPr>
              <a:t>语言程序设计大作业</a:t>
            </a:r>
          </a:p>
        </p:txBody>
      </p:sp>
      <p:sp>
        <p:nvSpPr>
          <p:cNvPr id="3" name="副标题 2">
            <a:extLst>
              <a:ext uri="{FF2B5EF4-FFF2-40B4-BE49-F238E27FC236}">
                <a16:creationId xmlns:a16="http://schemas.microsoft.com/office/drawing/2014/main" id="{F048F20F-14AC-9345-451D-404E82FD7EF9}"/>
              </a:ext>
            </a:extLst>
          </p:cNvPr>
          <p:cNvSpPr>
            <a:spLocks noGrp="1"/>
          </p:cNvSpPr>
          <p:nvPr>
            <p:ph type="subTitle" idx="1"/>
          </p:nvPr>
        </p:nvSpPr>
        <p:spPr/>
        <p:txBody>
          <a:bodyPr/>
          <a:lstStyle/>
          <a:p>
            <a:pPr algn="r"/>
            <a:r>
              <a:rPr lang="en-US" altLang="zh-CN" dirty="0">
                <a:latin typeface="Palatino Linotype" panose="02040502050505030304" pitchFamily="18" charset="0"/>
              </a:rPr>
              <a:t>2022.11.09</a:t>
            </a:r>
            <a:endParaRPr lang="zh-CN" altLang="en-US"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A5F4FF7C-F96C-BCCF-ED14-A76FB6147BFD}"/>
              </a:ext>
            </a:extLst>
          </p:cNvPr>
          <p:cNvSpPr>
            <a:spLocks noGrp="1"/>
          </p:cNvSpPr>
          <p:nvPr>
            <p:ph type="dt" sz="half" idx="10"/>
          </p:nvPr>
        </p:nvSpPr>
        <p:spPr/>
        <p:txBody>
          <a:bodyPr/>
          <a:lstStyle/>
          <a:p>
            <a:pPr>
              <a:defRPr/>
            </a:pPr>
            <a:fld id="{FD22AAC9-BBBD-4319-BB0F-932C7131C532}"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62205FB3-0064-542B-C764-FE71395C2DFF}"/>
              </a:ext>
            </a:extLst>
          </p:cNvPr>
          <p:cNvSpPr>
            <a:spLocks noGrp="1"/>
          </p:cNvSpPr>
          <p:nvPr>
            <p:ph type="sldNum" sz="quarter" idx="12"/>
          </p:nvPr>
        </p:nvSpPr>
        <p:spPr/>
        <p:txBody>
          <a:bodyPr/>
          <a:lstStyle/>
          <a:p>
            <a:fld id="{20496937-867C-4241-8718-49BE54DF1452}" type="slidenum">
              <a:rPr lang="zh-CN" altLang="en-US" smtClean="0"/>
              <a:t>1</a:t>
            </a:fld>
            <a:endParaRPr lang="zh-CN" altLang="en-US"/>
          </a:p>
        </p:txBody>
      </p:sp>
    </p:spTree>
    <p:extLst>
      <p:ext uri="{BB962C8B-B14F-4D97-AF65-F5344CB8AC3E}">
        <p14:creationId xmlns:p14="http://schemas.microsoft.com/office/powerpoint/2010/main" val="380392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solidFill>
                  <a:srgbClr val="000000"/>
                </a:solidFill>
                <a:latin typeface="Palatino Linotype" panose="02040502050505030304" pitchFamily="18" charset="0"/>
              </a:rPr>
              <a:t>表达式树的每一个</a:t>
            </a:r>
            <a:r>
              <a:rPr lang="en-US" altLang="zh-CN" dirty="0">
                <a:solidFill>
                  <a:srgbClr val="000000"/>
                </a:solidFill>
                <a:latin typeface="Palatino Linotype" panose="02040502050505030304" pitchFamily="18" charset="0"/>
              </a:rPr>
              <a:t>Node</a:t>
            </a:r>
            <a:r>
              <a:rPr lang="zh-CN" altLang="en-US" dirty="0">
                <a:solidFill>
                  <a:srgbClr val="000000"/>
                </a:solidFill>
                <a:latin typeface="Palatino Linotype" panose="02040502050505030304" pitchFamily="18" charset="0"/>
              </a:rPr>
              <a:t>都是</a:t>
            </a:r>
            <a:r>
              <a:rPr lang="en-US" altLang="zh-CN" dirty="0">
                <a:solidFill>
                  <a:srgbClr val="000000"/>
                </a:solidFill>
                <a:latin typeface="Palatino Linotype" panose="02040502050505030304" pitchFamily="18" charset="0"/>
              </a:rPr>
              <a:t>Expression</a:t>
            </a:r>
            <a:endParaRPr lang="en-US" altLang="zh-CN" b="0" dirty="0">
              <a:solidFill>
                <a:srgbClr val="000000"/>
              </a:solidFill>
              <a:effectLst/>
              <a:latin typeface="Palatino Linotype" panose="02040502050505030304" pitchFamily="18" charset="0"/>
            </a:endParaRPr>
          </a:p>
          <a:p>
            <a:pPr marL="0" indent="0">
              <a:buNone/>
            </a:pPr>
            <a:endParaRPr lang="en-US" altLang="zh-CN" b="0" dirty="0">
              <a:solidFill>
                <a:srgbClr val="000000"/>
              </a:solidFill>
              <a:effectLst/>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int</a:t>
            </a:r>
            <a:r>
              <a:rPr lang="en-US" altLang="zh-CN" sz="1800" b="0" dirty="0">
                <a:solidFill>
                  <a:srgbClr val="000000"/>
                </a:solidFill>
                <a:effectLst/>
                <a:latin typeface="Consolas" panose="020B0609020204030204" pitchFamily="49" charset="0"/>
              </a:rPr>
              <a:t> main() {</a:t>
            </a:r>
          </a:p>
          <a:p>
            <a:pPr marL="0" indent="0">
              <a:buNone/>
            </a:pPr>
            <a:r>
              <a:rPr lang="en-US" altLang="zh-CN" sz="1800" b="0" dirty="0">
                <a:solidFill>
                  <a:srgbClr val="000000"/>
                </a:solidFill>
                <a:effectLst/>
                <a:latin typeface="Consolas" panose="020B0609020204030204" pitchFamily="49" charset="0"/>
              </a:rPr>
              <a:t>    Variable a, b, c, d;</a:t>
            </a:r>
          </a:p>
          <a:p>
            <a:pPr marL="0" indent="0">
              <a:buNone/>
            </a:pPr>
            <a:r>
              <a:rPr lang="en-US" altLang="zh-CN" sz="1800" b="0" dirty="0">
                <a:solidFill>
                  <a:srgbClr val="000000"/>
                </a:solidFill>
                <a:effectLst/>
                <a:latin typeface="Consolas" panose="020B0609020204030204" pitchFamily="49" charset="0"/>
              </a:rPr>
              <a:t>    Expression f = (a + b) / c + d;</a:t>
            </a:r>
          </a:p>
          <a:p>
            <a:pPr marL="0" indent="0">
              <a:buNone/>
            </a:pPr>
            <a:r>
              <a:rPr lang="en-US" altLang="zh-CN" sz="1800" b="0" dirty="0">
                <a:solidFill>
                  <a:srgbClr val="000000"/>
                </a:solidFill>
                <a:effectLst/>
                <a:latin typeface="Consolas" panose="020B0609020204030204" pitchFamily="49" charset="0"/>
              </a:rPr>
              <a:t>    a = </a:t>
            </a:r>
            <a:r>
              <a:rPr lang="en-US" altLang="zh-CN" sz="1800" b="0" dirty="0">
                <a:solidFill>
                  <a:srgbClr val="098658"/>
                </a:solidFill>
                <a:effectLst/>
                <a:latin typeface="Consolas" panose="020B0609020204030204" pitchFamily="49" charset="0"/>
              </a:rPr>
              <a:t>3</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b = </a:t>
            </a:r>
            <a:r>
              <a:rPr lang="en-US" altLang="zh-CN" sz="1800" b="0" dirty="0">
                <a:solidFill>
                  <a:srgbClr val="098658"/>
                </a:solidFill>
                <a:effectLst/>
                <a:latin typeface="Consolas" panose="020B0609020204030204" pitchFamily="49" charset="0"/>
              </a:rPr>
              <a:t>5</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c = </a:t>
            </a:r>
            <a:r>
              <a:rPr lang="en-US" altLang="zh-CN" sz="1800" b="0" dirty="0">
                <a:solidFill>
                  <a:srgbClr val="098658"/>
                </a:solidFill>
                <a:effectLst/>
                <a:latin typeface="Consolas" panose="020B0609020204030204" pitchFamily="49" charset="0"/>
              </a:rPr>
              <a:t>4</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d = </a:t>
            </a:r>
            <a:r>
              <a:rPr lang="en-US" altLang="zh-CN" sz="1800" b="0" dirty="0">
                <a:solidFill>
                  <a:srgbClr val="098658"/>
                </a:solidFill>
                <a:effectLst/>
                <a:latin typeface="Consolas" panose="020B0609020204030204" pitchFamily="49" charset="0"/>
              </a:rPr>
              <a:t>7</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std::</a:t>
            </a:r>
            <a:r>
              <a:rPr lang="en-US" altLang="zh-CN" sz="1800" b="0" dirty="0" err="1">
                <a:solidFill>
                  <a:srgbClr val="000000"/>
                </a:solidFill>
                <a:effectLst/>
                <a:latin typeface="Consolas" panose="020B0609020204030204" pitchFamily="49" charset="0"/>
              </a:rPr>
              <a:t>cout</a:t>
            </a:r>
            <a:r>
              <a:rPr lang="en-US" altLang="zh-CN" sz="1800" b="0" dirty="0">
                <a:solidFill>
                  <a:srgbClr val="000000"/>
                </a:solidFill>
                <a:effectLst/>
                <a:latin typeface="Consolas" panose="020B0609020204030204" pitchFamily="49" charset="0"/>
              </a:rPr>
              <a:t> &lt;&lt; </a:t>
            </a:r>
            <a:r>
              <a:rPr lang="en-US" altLang="zh-CN" sz="1800" b="0" dirty="0" err="1">
                <a:solidFill>
                  <a:srgbClr val="000000"/>
                </a:solidFill>
                <a:effectLst/>
                <a:latin typeface="Consolas" panose="020B0609020204030204" pitchFamily="49" charset="0"/>
              </a:rPr>
              <a:t>f.Value</a:t>
            </a:r>
            <a:r>
              <a:rPr lang="en-US" altLang="zh-CN" sz="1800" b="0" dirty="0">
                <a:solidFill>
                  <a:srgbClr val="000000"/>
                </a:solidFill>
                <a:effectLst/>
                <a:latin typeface="Consolas" panose="020B0609020204030204" pitchFamily="49" charset="0"/>
              </a:rPr>
              <a:t>() &lt;&lt; std::</a:t>
            </a:r>
            <a:r>
              <a:rPr lang="en-US" altLang="zh-CN" sz="1800" b="0" dirty="0" err="1">
                <a:solidFill>
                  <a:srgbClr val="000000"/>
                </a:solidFill>
                <a:effectLst/>
                <a:latin typeface="Consolas" panose="020B0609020204030204" pitchFamily="49" charset="0"/>
              </a:rPr>
              <a:t>endl</a:t>
            </a:r>
            <a:r>
              <a:rPr lang="en-US" altLang="zh-CN" sz="1800" b="0" dirty="0">
                <a:solidFill>
                  <a:srgbClr val="000000"/>
                </a:solidFill>
                <a:effectLst/>
                <a:latin typeface="Consolas" panose="020B0609020204030204" pitchFamily="49" charset="0"/>
              </a:rPr>
              <a:t>;</a:t>
            </a:r>
            <a:r>
              <a:rPr lang="en-US" altLang="zh-CN" sz="1800" b="0" dirty="0">
                <a:solidFill>
                  <a:srgbClr val="008000"/>
                </a:solidFill>
                <a:effectLst/>
                <a:latin typeface="Consolas" panose="020B0609020204030204" pitchFamily="49" charset="0"/>
              </a:rPr>
              <a:t> // 9</a:t>
            </a:r>
            <a:endParaRPr lang="en-US" altLang="zh-CN" sz="1800" b="0" dirty="0">
              <a:solidFill>
                <a:srgbClr val="000000"/>
              </a:solidFill>
              <a:effectLst/>
              <a:latin typeface="Consolas" panose="020B0609020204030204" pitchFamily="49" charset="0"/>
            </a:endParaRPr>
          </a:p>
          <a:p>
            <a:pPr marL="0" indent="0">
              <a:buNone/>
            </a:pPr>
            <a:r>
              <a:rPr lang="en-US" altLang="zh-CN" sz="1800" b="0" dirty="0">
                <a:solidFill>
                  <a:srgbClr val="000000"/>
                </a:solidFill>
                <a:effectLst/>
                <a:latin typeface="Consolas" panose="020B0609020204030204" pitchFamily="49" charset="0"/>
              </a:rPr>
              <a:t>    std::</a:t>
            </a:r>
            <a:r>
              <a:rPr lang="en-US" altLang="zh-CN" sz="1800" b="0" dirty="0" err="1">
                <a:solidFill>
                  <a:srgbClr val="000000"/>
                </a:solidFill>
                <a:effectLst/>
                <a:latin typeface="Consolas" panose="020B0609020204030204" pitchFamily="49" charset="0"/>
              </a:rPr>
              <a:t>cout</a:t>
            </a:r>
            <a:r>
              <a:rPr lang="en-US" altLang="zh-CN" sz="1800" b="0" dirty="0">
                <a:solidFill>
                  <a:srgbClr val="000000"/>
                </a:solidFill>
                <a:effectLst/>
                <a:latin typeface="Consolas" panose="020B0609020204030204" pitchFamily="49" charset="0"/>
              </a:rPr>
              <a:t> &lt;&lt; </a:t>
            </a:r>
            <a:r>
              <a:rPr lang="en-US" altLang="zh-CN" sz="1800" b="0" dirty="0" err="1">
                <a:solidFill>
                  <a:srgbClr val="000000"/>
                </a:solidFill>
                <a:effectLst/>
                <a:latin typeface="Consolas" panose="020B0609020204030204" pitchFamily="49" charset="0"/>
              </a:rPr>
              <a:t>f.Derivative</a:t>
            </a:r>
            <a:r>
              <a:rPr lang="en-US" altLang="zh-CN" sz="1800" b="0" dirty="0">
                <a:solidFill>
                  <a:srgbClr val="000000"/>
                </a:solidFill>
                <a:effectLst/>
                <a:latin typeface="Consolas" panose="020B0609020204030204" pitchFamily="49" charset="0"/>
              </a:rPr>
              <a:t>(a) &lt;&lt; std::</a:t>
            </a:r>
            <a:r>
              <a:rPr lang="en-US" altLang="zh-CN" sz="1800" b="0" dirty="0" err="1">
                <a:solidFill>
                  <a:srgbClr val="000000"/>
                </a:solidFill>
                <a:effectLst/>
                <a:latin typeface="Consolas" panose="020B0609020204030204" pitchFamily="49" charset="0"/>
              </a:rPr>
              <a:t>endl</a:t>
            </a:r>
            <a:r>
              <a:rPr lang="en-US" altLang="zh-CN" sz="1800" b="0" dirty="0">
                <a:solidFill>
                  <a:srgbClr val="000000"/>
                </a:solidFill>
                <a:effectLst/>
                <a:latin typeface="Consolas" panose="020B0609020204030204" pitchFamily="49" charset="0"/>
              </a:rPr>
              <a:t>;</a:t>
            </a:r>
            <a:r>
              <a:rPr lang="en-US" altLang="zh-CN" sz="1800" b="0" dirty="0">
                <a:solidFill>
                  <a:srgbClr val="008000"/>
                </a:solidFill>
                <a:effectLst/>
                <a:latin typeface="Consolas" panose="020B0609020204030204" pitchFamily="49" charset="0"/>
              </a:rPr>
              <a:t> // 0.25</a:t>
            </a:r>
            <a:endParaRPr lang="en-US" altLang="zh-CN" sz="1800" b="0" dirty="0">
              <a:solidFill>
                <a:srgbClr val="000000"/>
              </a:solidFill>
              <a:effectLst/>
              <a:latin typeface="Consolas" panose="020B0609020204030204" pitchFamily="49" charset="0"/>
            </a:endParaRPr>
          </a:p>
          <a:p>
            <a:pPr marL="0" indent="0">
              <a:buNone/>
            </a:pPr>
            <a:r>
              <a:rPr lang="en-US" altLang="zh-CN" sz="18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10</a:t>
            </a:fld>
            <a:endParaRPr lang="zh-CN" altLang="en-US"/>
          </a:p>
        </p:txBody>
      </p:sp>
      <p:pic>
        <p:nvPicPr>
          <p:cNvPr id="1026" name="Picture 2">
            <a:extLst>
              <a:ext uri="{FF2B5EF4-FFF2-40B4-BE49-F238E27FC236}">
                <a16:creationId xmlns:a16="http://schemas.microsoft.com/office/drawing/2014/main" id="{44D9FC20-7116-22BD-17C5-F4C0851F4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004" y="2310023"/>
            <a:ext cx="4280229" cy="306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3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en-US" altLang="zh-CN" dirty="0">
                <a:solidFill>
                  <a:srgbClr val="000000"/>
                </a:solidFill>
                <a:latin typeface="Palatino Linotype" panose="02040502050505030304" pitchFamily="18" charset="0"/>
              </a:rPr>
              <a:t>Expression</a:t>
            </a:r>
            <a:r>
              <a:rPr lang="zh-CN" altLang="en-US" dirty="0">
                <a:solidFill>
                  <a:srgbClr val="000000"/>
                </a:solidFill>
                <a:latin typeface="Palatino Linotype" panose="02040502050505030304" pitchFamily="18" charset="0"/>
              </a:rPr>
              <a:t>具有</a:t>
            </a:r>
            <a:r>
              <a:rPr lang="en-US" altLang="zh-CN" dirty="0">
                <a:solidFill>
                  <a:srgbClr val="000000"/>
                </a:solidFill>
                <a:latin typeface="Palatino Linotype" panose="02040502050505030304" pitchFamily="18" charset="0"/>
              </a:rPr>
              <a:t>left</a:t>
            </a:r>
            <a:r>
              <a:rPr lang="zh-CN" altLang="en-US" dirty="0">
                <a:solidFill>
                  <a:srgbClr val="000000"/>
                </a:solidFill>
                <a:latin typeface="Palatino Linotype" panose="02040502050505030304" pitchFamily="18" charset="0"/>
              </a:rPr>
              <a:t>和</a:t>
            </a:r>
            <a:r>
              <a:rPr lang="en-US" altLang="zh-CN" dirty="0">
                <a:solidFill>
                  <a:srgbClr val="000000"/>
                </a:solidFill>
                <a:latin typeface="Palatino Linotype" panose="02040502050505030304" pitchFamily="18" charset="0"/>
              </a:rPr>
              <a:t>right child</a:t>
            </a:r>
            <a:r>
              <a:rPr lang="zh-CN" altLang="en-US" dirty="0">
                <a:solidFill>
                  <a:srgbClr val="000000"/>
                </a:solidFill>
                <a:latin typeface="Palatino Linotype" panose="02040502050505030304" pitchFamily="18" charset="0"/>
              </a:rPr>
              <a:t>，从而可以递归地求值</a:t>
            </a:r>
            <a:endParaRPr lang="en-US" altLang="zh-CN" dirty="0">
              <a:solidFill>
                <a:srgbClr val="000000"/>
              </a:solidFill>
              <a:latin typeface="Palatino Linotype" panose="02040502050505030304" pitchFamily="18" charset="0"/>
            </a:endParaRPr>
          </a:p>
          <a:p>
            <a:endParaRPr lang="en-US" altLang="zh-CN" b="0" dirty="0">
              <a:solidFill>
                <a:srgbClr val="000000"/>
              </a:solidFill>
              <a:effectLst/>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Expression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double</a:t>
            </a:r>
            <a:r>
              <a:rPr lang="en-US" altLang="zh-CN" sz="1800" b="0" dirty="0">
                <a:solidFill>
                  <a:srgbClr val="000000"/>
                </a:solidFill>
                <a:effectLst/>
                <a:latin typeface="Consolas" panose="020B0609020204030204" pitchFamily="49" charset="0"/>
              </a:rPr>
              <a:t> Value()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if</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operator_type</a:t>
            </a:r>
            <a:r>
              <a:rPr lang="en-US" altLang="zh-CN" sz="1800" b="0" dirty="0">
                <a:solidFill>
                  <a:srgbClr val="000000"/>
                </a:solidFill>
                <a:effectLst/>
                <a:latin typeface="Consolas" panose="020B0609020204030204" pitchFamily="49" charset="0"/>
              </a:rPr>
              <a:t> == ADD)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return</a:t>
            </a:r>
            <a:r>
              <a:rPr lang="en-US" altLang="zh-CN" sz="1800" b="0" dirty="0">
                <a:solidFill>
                  <a:srgbClr val="000000"/>
                </a:solidFill>
                <a:effectLst/>
                <a:latin typeface="Consolas" panose="020B0609020204030204" pitchFamily="49" charset="0"/>
              </a:rPr>
              <a:t> left-&gt;Value() + right-&gt;Value();</a:t>
            </a: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8000"/>
                </a:solidFill>
                <a:effectLst/>
                <a:latin typeface="Consolas" panose="020B0609020204030204" pitchFamily="49" charset="0"/>
              </a:rPr>
              <a:t>        // ...</a:t>
            </a:r>
            <a:endParaRPr lang="en-US" altLang="zh-CN" sz="1800" b="0" dirty="0">
              <a:solidFill>
                <a:srgbClr val="000000"/>
              </a:solidFill>
              <a:effectLst/>
              <a:latin typeface="Consolas" panose="020B0609020204030204" pitchFamily="49" charset="0"/>
            </a:endParaRP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int</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operator_type</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Expression* left, * right;</a:t>
            </a:r>
          </a:p>
          <a:p>
            <a:pPr marL="0" indent="0">
              <a:buNone/>
            </a:pPr>
            <a:r>
              <a:rPr lang="en-US" altLang="zh-CN" sz="18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11</a:t>
            </a:fld>
            <a:endParaRPr lang="zh-CN" altLang="en-US"/>
          </a:p>
        </p:txBody>
      </p:sp>
      <p:pic>
        <p:nvPicPr>
          <p:cNvPr id="1026" name="Picture 2">
            <a:extLst>
              <a:ext uri="{FF2B5EF4-FFF2-40B4-BE49-F238E27FC236}">
                <a16:creationId xmlns:a16="http://schemas.microsoft.com/office/drawing/2014/main" id="{44D9FC20-7116-22BD-17C5-F4C0851F4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004" y="2310023"/>
            <a:ext cx="4280229" cy="306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47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solidFill>
                  <a:srgbClr val="000000"/>
                </a:solidFill>
                <a:latin typeface="Palatino Linotype" panose="02040502050505030304" pitchFamily="18" charset="0"/>
              </a:rPr>
              <a:t>叶结点如何处理？叶结点显然也是一种</a:t>
            </a:r>
            <a:r>
              <a:rPr lang="en-US" altLang="zh-CN" dirty="0">
                <a:solidFill>
                  <a:srgbClr val="000000"/>
                </a:solidFill>
                <a:latin typeface="Palatino Linotype" panose="02040502050505030304" pitchFamily="18" charset="0"/>
              </a:rPr>
              <a:t>Expression</a:t>
            </a:r>
          </a:p>
          <a:p>
            <a:endParaRPr lang="en-US" altLang="zh-CN" b="0" dirty="0">
              <a:solidFill>
                <a:srgbClr val="000000"/>
              </a:solidFill>
              <a:effectLst/>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Expression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double</a:t>
            </a:r>
            <a:r>
              <a:rPr lang="en-US" altLang="zh-CN" sz="1800" b="0" dirty="0">
                <a:solidFill>
                  <a:srgbClr val="000000"/>
                </a:solidFill>
                <a:effectLst/>
                <a:latin typeface="Consolas" panose="020B0609020204030204" pitchFamily="49" charset="0"/>
              </a:rPr>
              <a:t> Value()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if</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operator_type</a:t>
            </a:r>
            <a:r>
              <a:rPr lang="en-US" altLang="zh-CN" sz="1800" b="0" dirty="0">
                <a:solidFill>
                  <a:srgbClr val="000000"/>
                </a:solidFill>
                <a:effectLst/>
                <a:latin typeface="Consolas" panose="020B0609020204030204" pitchFamily="49" charset="0"/>
              </a:rPr>
              <a:t> == ADD)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return</a:t>
            </a:r>
            <a:r>
              <a:rPr lang="en-US" altLang="zh-CN" sz="1800" b="0" dirty="0">
                <a:solidFill>
                  <a:srgbClr val="000000"/>
                </a:solidFill>
                <a:effectLst/>
                <a:latin typeface="Consolas" panose="020B0609020204030204" pitchFamily="49" charset="0"/>
              </a:rPr>
              <a:t> left-&gt;Value() + right-&gt;Value();</a:t>
            </a: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8000"/>
                </a:solidFill>
                <a:effectLst/>
                <a:latin typeface="Consolas" panose="020B0609020204030204" pitchFamily="49" charset="0"/>
              </a:rPr>
              <a:t>        // ...</a:t>
            </a:r>
            <a:endParaRPr lang="en-US" altLang="zh-CN" sz="1800" b="0" dirty="0">
              <a:solidFill>
                <a:srgbClr val="000000"/>
              </a:solidFill>
              <a:effectLst/>
              <a:latin typeface="Consolas" panose="020B0609020204030204" pitchFamily="49" charset="0"/>
            </a:endParaRP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int</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operator_type</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Expression* left, * right;</a:t>
            </a:r>
          </a:p>
          <a:p>
            <a:pPr marL="0" indent="0">
              <a:buNone/>
            </a:pPr>
            <a:r>
              <a:rPr lang="en-US" altLang="zh-CN" sz="18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12</a:t>
            </a:fld>
            <a:endParaRPr lang="zh-CN" altLang="en-US"/>
          </a:p>
        </p:txBody>
      </p:sp>
      <p:pic>
        <p:nvPicPr>
          <p:cNvPr id="1026" name="Picture 2">
            <a:extLst>
              <a:ext uri="{FF2B5EF4-FFF2-40B4-BE49-F238E27FC236}">
                <a16:creationId xmlns:a16="http://schemas.microsoft.com/office/drawing/2014/main" id="{44D9FC20-7116-22BD-17C5-F4C0851F4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004" y="2310023"/>
            <a:ext cx="4280229" cy="306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28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solidFill>
                  <a:srgbClr val="000000"/>
                </a:solidFill>
                <a:latin typeface="Palatino Linotype" panose="02040502050505030304" pitchFamily="18" charset="0"/>
              </a:rPr>
              <a:t>继承！让</a:t>
            </a:r>
            <a:r>
              <a:rPr lang="en-US" altLang="zh-CN" dirty="0">
                <a:solidFill>
                  <a:srgbClr val="000000"/>
                </a:solidFill>
                <a:latin typeface="Palatino Linotype" panose="02040502050505030304" pitchFamily="18" charset="0"/>
              </a:rPr>
              <a:t>Expression</a:t>
            </a:r>
            <a:r>
              <a:rPr lang="zh-CN" altLang="en-US" dirty="0">
                <a:solidFill>
                  <a:srgbClr val="000000"/>
                </a:solidFill>
                <a:latin typeface="Palatino Linotype" panose="02040502050505030304" pitchFamily="18" charset="0"/>
              </a:rPr>
              <a:t>和</a:t>
            </a:r>
            <a:r>
              <a:rPr lang="en-US" altLang="zh-CN" dirty="0" err="1">
                <a:solidFill>
                  <a:srgbClr val="000000"/>
                </a:solidFill>
                <a:latin typeface="Palatino Linotype" panose="02040502050505030304" pitchFamily="18" charset="0"/>
              </a:rPr>
              <a:t>LeafExpression</a:t>
            </a:r>
            <a:r>
              <a:rPr lang="zh-CN" altLang="en-US" dirty="0">
                <a:solidFill>
                  <a:srgbClr val="000000"/>
                </a:solidFill>
                <a:latin typeface="Palatino Linotype" panose="02040502050505030304" pitchFamily="18" charset="0"/>
              </a:rPr>
              <a:t>都继承同一个基类</a:t>
            </a:r>
            <a:endParaRPr lang="en-US" altLang="zh-CN" dirty="0">
              <a:solidFill>
                <a:srgbClr val="000000"/>
              </a:solidFill>
              <a:latin typeface="Palatino Linotype" panose="02040502050505030304" pitchFamily="18" charset="0"/>
            </a:endParaRPr>
          </a:p>
          <a:p>
            <a:endParaRPr lang="en-US" altLang="zh-CN" b="0" dirty="0">
              <a:solidFill>
                <a:srgbClr val="000000"/>
              </a:solidFill>
              <a:effectLst/>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Expression : </a:t>
            </a:r>
            <a:r>
              <a:rPr lang="en-US" altLang="zh-CN" sz="1800" b="0" dirty="0" err="1">
                <a:solidFill>
                  <a:srgbClr val="000000"/>
                </a:solidFill>
                <a:effectLst/>
                <a:latin typeface="Consolas" panose="020B0609020204030204" pitchFamily="49" charset="0"/>
              </a:rPr>
              <a:t>IEvalable</a:t>
            </a: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double</a:t>
            </a:r>
            <a:r>
              <a:rPr lang="en-US" altLang="zh-CN" sz="1800" b="0" dirty="0">
                <a:solidFill>
                  <a:srgbClr val="000000"/>
                </a:solidFill>
                <a:effectLst/>
                <a:latin typeface="Consolas" panose="020B0609020204030204" pitchFamily="49" charset="0"/>
              </a:rPr>
              <a:t> Value()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if</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operator_type</a:t>
            </a:r>
            <a:r>
              <a:rPr lang="en-US" altLang="zh-CN" sz="1800" b="0" dirty="0">
                <a:solidFill>
                  <a:srgbClr val="000000"/>
                </a:solidFill>
                <a:effectLst/>
                <a:latin typeface="Consolas" panose="020B0609020204030204" pitchFamily="49" charset="0"/>
              </a:rPr>
              <a:t> == ADD)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return</a:t>
            </a:r>
            <a:r>
              <a:rPr lang="en-US" altLang="zh-CN" sz="1800" b="0" dirty="0">
                <a:solidFill>
                  <a:srgbClr val="000000"/>
                </a:solidFill>
                <a:effectLst/>
                <a:latin typeface="Consolas" panose="020B0609020204030204" pitchFamily="49" charset="0"/>
              </a:rPr>
              <a:t> left-&gt;Value() + right-&gt;Value();</a:t>
            </a: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8000"/>
                </a:solidFill>
                <a:effectLst/>
                <a:latin typeface="Consolas" panose="020B0609020204030204" pitchFamily="49" charset="0"/>
              </a:rPr>
              <a:t>        // ...</a:t>
            </a:r>
            <a:endParaRPr lang="en-US" altLang="zh-CN" sz="1800" b="0" dirty="0">
              <a:solidFill>
                <a:srgbClr val="000000"/>
              </a:solidFill>
              <a:effectLst/>
              <a:latin typeface="Consolas" panose="020B0609020204030204" pitchFamily="49" charset="0"/>
            </a:endParaRP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int</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operator_type</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Expression* left, * right;</a:t>
            </a:r>
          </a:p>
          <a:p>
            <a:pPr marL="0" indent="0">
              <a:buNone/>
            </a:pPr>
            <a:r>
              <a:rPr lang="en-US" altLang="zh-CN" sz="18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13</a:t>
            </a:fld>
            <a:endParaRPr lang="zh-CN" altLang="en-US"/>
          </a:p>
        </p:txBody>
      </p:sp>
      <p:pic>
        <p:nvPicPr>
          <p:cNvPr id="1026" name="Picture 2">
            <a:extLst>
              <a:ext uri="{FF2B5EF4-FFF2-40B4-BE49-F238E27FC236}">
                <a16:creationId xmlns:a16="http://schemas.microsoft.com/office/drawing/2014/main" id="{44D9FC20-7116-22BD-17C5-F4C0851F4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004" y="2310023"/>
            <a:ext cx="4280229" cy="306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23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solidFill>
                  <a:srgbClr val="000000"/>
                </a:solidFill>
                <a:latin typeface="Palatino Linotype" panose="02040502050505030304" pitchFamily="18" charset="0"/>
              </a:rPr>
              <a:t>继承！让</a:t>
            </a:r>
            <a:r>
              <a:rPr lang="en-US" altLang="zh-CN" dirty="0">
                <a:solidFill>
                  <a:srgbClr val="000000"/>
                </a:solidFill>
                <a:latin typeface="Palatino Linotype" panose="02040502050505030304" pitchFamily="18" charset="0"/>
              </a:rPr>
              <a:t>Expression</a:t>
            </a:r>
            <a:r>
              <a:rPr lang="zh-CN" altLang="en-US" dirty="0">
                <a:solidFill>
                  <a:srgbClr val="000000"/>
                </a:solidFill>
                <a:latin typeface="Palatino Linotype" panose="02040502050505030304" pitchFamily="18" charset="0"/>
              </a:rPr>
              <a:t>和</a:t>
            </a:r>
            <a:r>
              <a:rPr lang="en-US" altLang="zh-CN" dirty="0" err="1">
                <a:solidFill>
                  <a:srgbClr val="000000"/>
                </a:solidFill>
                <a:latin typeface="Palatino Linotype" panose="02040502050505030304" pitchFamily="18" charset="0"/>
              </a:rPr>
              <a:t>LeafExpression</a:t>
            </a:r>
            <a:r>
              <a:rPr lang="zh-CN" altLang="en-US" dirty="0">
                <a:solidFill>
                  <a:srgbClr val="000000"/>
                </a:solidFill>
                <a:latin typeface="Palatino Linotype" panose="02040502050505030304" pitchFamily="18" charset="0"/>
              </a:rPr>
              <a:t>都继承同一个基类</a:t>
            </a:r>
            <a:endParaRPr lang="en-US" altLang="zh-CN" dirty="0">
              <a:solidFill>
                <a:srgbClr val="000000"/>
              </a:solidFill>
              <a:latin typeface="Palatino Linotype" panose="02040502050505030304" pitchFamily="18" charset="0"/>
            </a:endParaRPr>
          </a:p>
          <a:p>
            <a:endParaRPr lang="en-US" altLang="zh-CN" b="0" dirty="0">
              <a:solidFill>
                <a:srgbClr val="000000"/>
              </a:solidFill>
              <a:effectLst/>
              <a:latin typeface="Consolas" panose="020B0609020204030204" pitchFamily="49" charset="0"/>
            </a:endParaRPr>
          </a:p>
          <a:p>
            <a:pPr marL="0" indent="0">
              <a:buNone/>
            </a:pPr>
            <a:r>
              <a:rPr lang="en-US" altLang="zh-CN" sz="2000" b="0" dirty="0">
                <a:solidFill>
                  <a:srgbClr val="0000FF"/>
                </a:solidFill>
                <a:effectLst/>
                <a:latin typeface="Consolas" panose="020B0609020204030204" pitchFamily="49" charset="0"/>
              </a:rPr>
              <a:t>struct</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VarExpression</a:t>
            </a:r>
            <a:r>
              <a:rPr lang="en-US" altLang="zh-CN" sz="2000" b="0" dirty="0">
                <a:solidFill>
                  <a:srgbClr val="000000"/>
                </a:solidFill>
                <a:effectLst/>
                <a:latin typeface="Consolas" panose="020B0609020204030204" pitchFamily="49" charset="0"/>
              </a:rPr>
              <a:t> : </a:t>
            </a:r>
            <a:r>
              <a:rPr lang="en-US" altLang="zh-CN" sz="2000" b="0" dirty="0" err="1">
                <a:solidFill>
                  <a:srgbClr val="000000"/>
                </a:solidFill>
                <a:effectLst/>
                <a:latin typeface="Consolas" panose="020B0609020204030204" pitchFamily="49" charset="0"/>
              </a:rPr>
              <a:t>IEvalable</a:t>
            </a:r>
            <a:r>
              <a:rPr lang="en-US" altLang="zh-CN" sz="2000" b="0" dirty="0">
                <a:solidFill>
                  <a:srgbClr val="000000"/>
                </a:solidFill>
                <a:effectLst/>
                <a:latin typeface="Consolas" panose="020B0609020204030204" pitchFamily="49" charset="0"/>
              </a:rPr>
              <a:t> {</a:t>
            </a:r>
          </a:p>
          <a:p>
            <a:pPr marL="0" indent="0">
              <a:buNone/>
            </a:pP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double</a:t>
            </a:r>
            <a:r>
              <a:rPr lang="en-US" altLang="zh-CN" sz="2000" b="0" dirty="0">
                <a:solidFill>
                  <a:srgbClr val="000000"/>
                </a:solidFill>
                <a:effectLst/>
                <a:latin typeface="Consolas" panose="020B0609020204030204" pitchFamily="49" charset="0"/>
              </a:rPr>
              <a:t> Value() { </a:t>
            </a:r>
            <a:r>
              <a:rPr lang="en-US" altLang="zh-CN" sz="2000" b="0" dirty="0">
                <a:solidFill>
                  <a:srgbClr val="0000FF"/>
                </a:solidFill>
                <a:effectLst/>
                <a:latin typeface="Consolas" panose="020B0609020204030204" pitchFamily="49" charset="0"/>
              </a:rPr>
              <a:t>return</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variable.Value</a:t>
            </a:r>
            <a:r>
              <a:rPr lang="en-US" altLang="zh-CN" sz="2000" b="0" dirty="0">
                <a:solidFill>
                  <a:srgbClr val="000000"/>
                </a:solidFill>
                <a:effectLst/>
                <a:latin typeface="Consolas" panose="020B0609020204030204" pitchFamily="49" charset="0"/>
              </a:rPr>
              <a:t>(); }</a:t>
            </a:r>
          </a:p>
          <a:p>
            <a:pPr marL="0" indent="0">
              <a:buNone/>
            </a:pPr>
            <a:r>
              <a:rPr lang="en-US" altLang="zh-CN" sz="2000" b="0" dirty="0">
                <a:solidFill>
                  <a:srgbClr val="000000"/>
                </a:solidFill>
                <a:effectLst/>
                <a:latin typeface="Consolas" panose="020B0609020204030204" pitchFamily="49" charset="0"/>
              </a:rPr>
              <a:t>    Variable&amp; variable;</a:t>
            </a:r>
          </a:p>
          <a:p>
            <a:pPr marL="0" indent="0">
              <a:buNone/>
            </a:pPr>
            <a:r>
              <a:rPr lang="en-US" altLang="zh-CN" sz="2000" b="0" dirty="0">
                <a:solidFill>
                  <a:srgbClr val="000000"/>
                </a:solidFill>
                <a:effectLst/>
                <a:latin typeface="Consolas" panose="020B0609020204030204" pitchFamily="49" charset="0"/>
              </a:rPr>
              <a:t>};</a:t>
            </a:r>
          </a:p>
          <a:p>
            <a:pPr marL="0" indent="0">
              <a:buNone/>
            </a:pPr>
            <a:br>
              <a:rPr lang="en-US" altLang="zh-CN" sz="2000" b="0" dirty="0">
                <a:solidFill>
                  <a:srgbClr val="000000"/>
                </a:solidFill>
                <a:effectLst/>
                <a:latin typeface="Consolas" panose="020B0609020204030204" pitchFamily="49" charset="0"/>
              </a:rPr>
            </a:br>
            <a:r>
              <a:rPr lang="en-US" altLang="zh-CN" sz="2000" b="0" dirty="0">
                <a:solidFill>
                  <a:srgbClr val="0000FF"/>
                </a:solidFill>
                <a:effectLst/>
                <a:latin typeface="Consolas" panose="020B0609020204030204" pitchFamily="49" charset="0"/>
              </a:rPr>
              <a:t>struct</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ConstExpression</a:t>
            </a:r>
            <a:r>
              <a:rPr lang="en-US" altLang="zh-CN" sz="2000" b="0" dirty="0">
                <a:solidFill>
                  <a:srgbClr val="000000"/>
                </a:solidFill>
                <a:effectLst/>
                <a:latin typeface="Consolas" panose="020B0609020204030204" pitchFamily="49" charset="0"/>
              </a:rPr>
              <a:t> : </a:t>
            </a:r>
            <a:r>
              <a:rPr lang="en-US" altLang="zh-CN" sz="2000" b="0" dirty="0" err="1">
                <a:solidFill>
                  <a:srgbClr val="000000"/>
                </a:solidFill>
                <a:effectLst/>
                <a:latin typeface="Consolas" panose="020B0609020204030204" pitchFamily="49" charset="0"/>
              </a:rPr>
              <a:t>IEvalable</a:t>
            </a:r>
            <a:r>
              <a:rPr lang="en-US" altLang="zh-CN" sz="2000" b="0" dirty="0">
                <a:solidFill>
                  <a:srgbClr val="000000"/>
                </a:solidFill>
                <a:effectLst/>
                <a:latin typeface="Consolas" panose="020B0609020204030204" pitchFamily="49" charset="0"/>
              </a:rPr>
              <a:t> {</a:t>
            </a:r>
          </a:p>
          <a:p>
            <a:pPr marL="0" indent="0">
              <a:buNone/>
            </a:pP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double</a:t>
            </a:r>
            <a:r>
              <a:rPr lang="en-US" altLang="zh-CN" sz="2000" b="0" dirty="0">
                <a:solidFill>
                  <a:srgbClr val="000000"/>
                </a:solidFill>
                <a:effectLst/>
                <a:latin typeface="Consolas" panose="020B0609020204030204" pitchFamily="49" charset="0"/>
              </a:rPr>
              <a:t> Value() { </a:t>
            </a:r>
            <a:r>
              <a:rPr lang="en-US" altLang="zh-CN" sz="2000" b="0" dirty="0">
                <a:solidFill>
                  <a:srgbClr val="0000FF"/>
                </a:solidFill>
                <a:effectLst/>
                <a:latin typeface="Consolas" panose="020B0609020204030204" pitchFamily="49" charset="0"/>
              </a:rPr>
              <a:t>return</a:t>
            </a:r>
            <a:r>
              <a:rPr lang="en-US" altLang="zh-CN" sz="2000" b="0" dirty="0">
                <a:solidFill>
                  <a:srgbClr val="000000"/>
                </a:solidFill>
                <a:effectLst/>
                <a:latin typeface="Consolas" panose="020B0609020204030204" pitchFamily="49" charset="0"/>
              </a:rPr>
              <a:t> constant; }</a:t>
            </a:r>
          </a:p>
          <a:p>
            <a:pPr marL="0" indent="0">
              <a:buNone/>
            </a:pP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double</a:t>
            </a:r>
            <a:r>
              <a:rPr lang="en-US" altLang="zh-CN" sz="2000" b="0" dirty="0">
                <a:solidFill>
                  <a:srgbClr val="000000"/>
                </a:solidFill>
                <a:effectLst/>
                <a:latin typeface="Consolas" panose="020B0609020204030204" pitchFamily="49" charset="0"/>
              </a:rPr>
              <a:t> constant;</a:t>
            </a:r>
          </a:p>
          <a:p>
            <a:pPr marL="0" indent="0">
              <a:buNone/>
            </a:pPr>
            <a:r>
              <a:rPr lang="en-US" altLang="zh-CN" sz="2000" b="0" dirty="0">
                <a:solidFill>
                  <a:srgbClr val="000000"/>
                </a:solidFill>
                <a:effectLst/>
                <a:latin typeface="Consolas" panose="020B0609020204030204" pitchFamily="49" charset="0"/>
              </a:rPr>
              <a:t>};</a:t>
            </a:r>
          </a:p>
          <a:p>
            <a:pPr marL="0" indent="0">
              <a:buNone/>
            </a:pPr>
            <a:br>
              <a:rPr lang="en-US" altLang="zh-CN" sz="2000" b="0" dirty="0">
                <a:solidFill>
                  <a:srgbClr val="000000"/>
                </a:solidFill>
                <a:effectLst/>
                <a:latin typeface="Consolas" panose="020B0609020204030204" pitchFamily="49" charset="0"/>
              </a:rPr>
            </a:br>
            <a:endParaRPr lang="en-US" altLang="zh-CN" sz="20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14</a:t>
            </a:fld>
            <a:endParaRPr lang="zh-CN" altLang="en-US"/>
          </a:p>
        </p:txBody>
      </p:sp>
      <p:pic>
        <p:nvPicPr>
          <p:cNvPr id="1026" name="Picture 2">
            <a:extLst>
              <a:ext uri="{FF2B5EF4-FFF2-40B4-BE49-F238E27FC236}">
                <a16:creationId xmlns:a16="http://schemas.microsoft.com/office/drawing/2014/main" id="{44D9FC20-7116-22BD-17C5-F4C0851F4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004" y="2310023"/>
            <a:ext cx="4280229" cy="306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52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solidFill>
                  <a:srgbClr val="000000"/>
                </a:solidFill>
                <a:latin typeface="Palatino Linotype" panose="02040502050505030304" pitchFamily="18" charset="0"/>
              </a:rPr>
              <a:t>如何生成表达式树？</a:t>
            </a:r>
            <a:endParaRPr lang="en-US" altLang="zh-CN" dirty="0">
              <a:solidFill>
                <a:srgbClr val="000000"/>
              </a:solidFill>
              <a:latin typeface="Palatino Linotype" panose="02040502050505030304" pitchFamily="18" charset="0"/>
            </a:endParaRPr>
          </a:p>
          <a:p>
            <a:endParaRPr lang="en-US" altLang="zh-CN" b="0" dirty="0">
              <a:solidFill>
                <a:srgbClr val="000000"/>
              </a:solidFill>
              <a:effectLst/>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int</a:t>
            </a:r>
            <a:r>
              <a:rPr lang="en-US" altLang="zh-CN" sz="1800" b="0" dirty="0">
                <a:solidFill>
                  <a:srgbClr val="000000"/>
                </a:solidFill>
                <a:effectLst/>
                <a:latin typeface="Consolas" panose="020B0609020204030204" pitchFamily="49" charset="0"/>
              </a:rPr>
              <a:t> main() {</a:t>
            </a:r>
          </a:p>
          <a:p>
            <a:pPr marL="0" indent="0">
              <a:buNone/>
            </a:pPr>
            <a:r>
              <a:rPr lang="en-US" altLang="zh-CN" sz="1800" b="0" dirty="0">
                <a:solidFill>
                  <a:srgbClr val="000000"/>
                </a:solidFill>
                <a:effectLst/>
                <a:latin typeface="Consolas" panose="020B0609020204030204" pitchFamily="49" charset="0"/>
              </a:rPr>
              <a:t>    Variable a, b, c, d;</a:t>
            </a:r>
          </a:p>
          <a:p>
            <a:pPr marL="0" indent="0">
              <a:buNone/>
            </a:pPr>
            <a:r>
              <a:rPr lang="en-US" altLang="zh-CN" sz="1800" b="0" dirty="0">
                <a:solidFill>
                  <a:srgbClr val="000000"/>
                </a:solidFill>
                <a:effectLst/>
                <a:latin typeface="Consolas" panose="020B0609020204030204" pitchFamily="49" charset="0"/>
              </a:rPr>
              <a:t>    Expression f = (a + b) / c + d;</a:t>
            </a:r>
          </a:p>
          <a:p>
            <a:pPr marL="0" indent="0">
              <a:buNone/>
            </a:pPr>
            <a:r>
              <a:rPr lang="en-US" altLang="zh-CN" sz="1800" b="0" dirty="0">
                <a:solidFill>
                  <a:srgbClr val="000000"/>
                </a:solidFill>
                <a:effectLst/>
                <a:latin typeface="Consolas" panose="020B0609020204030204" pitchFamily="49" charset="0"/>
              </a:rPr>
              <a:t>    a = </a:t>
            </a:r>
            <a:r>
              <a:rPr lang="en-US" altLang="zh-CN" sz="1800" b="0" dirty="0">
                <a:solidFill>
                  <a:srgbClr val="098658"/>
                </a:solidFill>
                <a:effectLst/>
                <a:latin typeface="Consolas" panose="020B0609020204030204" pitchFamily="49" charset="0"/>
              </a:rPr>
              <a:t>3</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b = </a:t>
            </a:r>
            <a:r>
              <a:rPr lang="en-US" altLang="zh-CN" sz="1800" b="0" dirty="0">
                <a:solidFill>
                  <a:srgbClr val="098658"/>
                </a:solidFill>
                <a:effectLst/>
                <a:latin typeface="Consolas" panose="020B0609020204030204" pitchFamily="49" charset="0"/>
              </a:rPr>
              <a:t>5</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c = </a:t>
            </a:r>
            <a:r>
              <a:rPr lang="en-US" altLang="zh-CN" sz="1800" b="0" dirty="0">
                <a:solidFill>
                  <a:srgbClr val="098658"/>
                </a:solidFill>
                <a:effectLst/>
                <a:latin typeface="Consolas" panose="020B0609020204030204" pitchFamily="49" charset="0"/>
              </a:rPr>
              <a:t>4</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d = </a:t>
            </a:r>
            <a:r>
              <a:rPr lang="en-US" altLang="zh-CN" sz="1800" b="0" dirty="0">
                <a:solidFill>
                  <a:srgbClr val="098658"/>
                </a:solidFill>
                <a:effectLst/>
                <a:latin typeface="Consolas" panose="020B0609020204030204" pitchFamily="49" charset="0"/>
              </a:rPr>
              <a:t>7</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std::</a:t>
            </a:r>
            <a:r>
              <a:rPr lang="en-US" altLang="zh-CN" sz="1800" b="0" dirty="0" err="1">
                <a:solidFill>
                  <a:srgbClr val="000000"/>
                </a:solidFill>
                <a:effectLst/>
                <a:latin typeface="Consolas" panose="020B0609020204030204" pitchFamily="49" charset="0"/>
              </a:rPr>
              <a:t>cout</a:t>
            </a:r>
            <a:r>
              <a:rPr lang="en-US" altLang="zh-CN" sz="1800" b="0" dirty="0">
                <a:solidFill>
                  <a:srgbClr val="000000"/>
                </a:solidFill>
                <a:effectLst/>
                <a:latin typeface="Consolas" panose="020B0609020204030204" pitchFamily="49" charset="0"/>
              </a:rPr>
              <a:t> &lt;&lt; </a:t>
            </a:r>
            <a:r>
              <a:rPr lang="en-US" altLang="zh-CN" sz="1800" b="0" dirty="0" err="1">
                <a:solidFill>
                  <a:srgbClr val="000000"/>
                </a:solidFill>
                <a:effectLst/>
                <a:latin typeface="Consolas" panose="020B0609020204030204" pitchFamily="49" charset="0"/>
              </a:rPr>
              <a:t>f.Value</a:t>
            </a:r>
            <a:r>
              <a:rPr lang="en-US" altLang="zh-CN" sz="1800" b="0" dirty="0">
                <a:solidFill>
                  <a:srgbClr val="000000"/>
                </a:solidFill>
                <a:effectLst/>
                <a:latin typeface="Consolas" panose="020B0609020204030204" pitchFamily="49" charset="0"/>
              </a:rPr>
              <a:t>() &lt;&lt; std::</a:t>
            </a:r>
            <a:r>
              <a:rPr lang="en-US" altLang="zh-CN" sz="1800" b="0" dirty="0" err="1">
                <a:solidFill>
                  <a:srgbClr val="000000"/>
                </a:solidFill>
                <a:effectLst/>
                <a:latin typeface="Consolas" panose="020B0609020204030204" pitchFamily="49" charset="0"/>
              </a:rPr>
              <a:t>endl</a:t>
            </a:r>
            <a:r>
              <a:rPr lang="en-US" altLang="zh-CN" sz="1800" b="0" dirty="0">
                <a:solidFill>
                  <a:srgbClr val="000000"/>
                </a:solidFill>
                <a:effectLst/>
                <a:latin typeface="Consolas" panose="020B0609020204030204" pitchFamily="49" charset="0"/>
              </a:rPr>
              <a:t>;</a:t>
            </a:r>
            <a:r>
              <a:rPr lang="en-US" altLang="zh-CN" sz="1800" b="0" dirty="0">
                <a:solidFill>
                  <a:srgbClr val="008000"/>
                </a:solidFill>
                <a:effectLst/>
                <a:latin typeface="Consolas" panose="020B0609020204030204" pitchFamily="49" charset="0"/>
              </a:rPr>
              <a:t> // 9</a:t>
            </a:r>
            <a:endParaRPr lang="en-US" altLang="zh-CN" sz="1800" b="0" dirty="0">
              <a:solidFill>
                <a:srgbClr val="000000"/>
              </a:solidFill>
              <a:effectLst/>
              <a:latin typeface="Consolas" panose="020B0609020204030204" pitchFamily="49" charset="0"/>
            </a:endParaRPr>
          </a:p>
          <a:p>
            <a:pPr marL="0" indent="0">
              <a:buNone/>
            </a:pPr>
            <a:r>
              <a:rPr lang="en-US" altLang="zh-CN" sz="1800" b="0" dirty="0">
                <a:solidFill>
                  <a:srgbClr val="000000"/>
                </a:solidFill>
                <a:effectLst/>
                <a:latin typeface="Consolas" panose="020B0609020204030204" pitchFamily="49" charset="0"/>
              </a:rPr>
              <a:t>    std::</a:t>
            </a:r>
            <a:r>
              <a:rPr lang="en-US" altLang="zh-CN" sz="1800" b="0" dirty="0" err="1">
                <a:solidFill>
                  <a:srgbClr val="000000"/>
                </a:solidFill>
                <a:effectLst/>
                <a:latin typeface="Consolas" panose="020B0609020204030204" pitchFamily="49" charset="0"/>
              </a:rPr>
              <a:t>cout</a:t>
            </a:r>
            <a:r>
              <a:rPr lang="en-US" altLang="zh-CN" sz="1800" b="0" dirty="0">
                <a:solidFill>
                  <a:srgbClr val="000000"/>
                </a:solidFill>
                <a:effectLst/>
                <a:latin typeface="Consolas" panose="020B0609020204030204" pitchFamily="49" charset="0"/>
              </a:rPr>
              <a:t> &lt;&lt; </a:t>
            </a:r>
            <a:r>
              <a:rPr lang="en-US" altLang="zh-CN" sz="1800" b="0" dirty="0" err="1">
                <a:solidFill>
                  <a:srgbClr val="000000"/>
                </a:solidFill>
                <a:effectLst/>
                <a:latin typeface="Consolas" panose="020B0609020204030204" pitchFamily="49" charset="0"/>
              </a:rPr>
              <a:t>f.Derivative</a:t>
            </a:r>
            <a:r>
              <a:rPr lang="en-US" altLang="zh-CN" sz="1800" b="0" dirty="0">
                <a:solidFill>
                  <a:srgbClr val="000000"/>
                </a:solidFill>
                <a:effectLst/>
                <a:latin typeface="Consolas" panose="020B0609020204030204" pitchFamily="49" charset="0"/>
              </a:rPr>
              <a:t>(a) &lt;&lt; std::</a:t>
            </a:r>
            <a:r>
              <a:rPr lang="en-US" altLang="zh-CN" sz="1800" b="0" dirty="0" err="1">
                <a:solidFill>
                  <a:srgbClr val="000000"/>
                </a:solidFill>
                <a:effectLst/>
                <a:latin typeface="Consolas" panose="020B0609020204030204" pitchFamily="49" charset="0"/>
              </a:rPr>
              <a:t>endl</a:t>
            </a:r>
            <a:r>
              <a:rPr lang="en-US" altLang="zh-CN" sz="1800" b="0" dirty="0">
                <a:solidFill>
                  <a:srgbClr val="000000"/>
                </a:solidFill>
                <a:effectLst/>
                <a:latin typeface="Consolas" panose="020B0609020204030204" pitchFamily="49" charset="0"/>
              </a:rPr>
              <a:t>;</a:t>
            </a:r>
            <a:r>
              <a:rPr lang="en-US" altLang="zh-CN" sz="1800" b="0" dirty="0">
                <a:solidFill>
                  <a:srgbClr val="008000"/>
                </a:solidFill>
                <a:effectLst/>
                <a:latin typeface="Consolas" panose="020B0609020204030204" pitchFamily="49" charset="0"/>
              </a:rPr>
              <a:t> // 0.25</a:t>
            </a:r>
            <a:endParaRPr lang="en-US" altLang="zh-CN" sz="1800" b="0" dirty="0">
              <a:solidFill>
                <a:srgbClr val="000000"/>
              </a:solidFill>
              <a:effectLst/>
              <a:latin typeface="Consolas" panose="020B0609020204030204" pitchFamily="49" charset="0"/>
            </a:endParaRPr>
          </a:p>
          <a:p>
            <a:pPr marL="0" indent="0">
              <a:buNone/>
            </a:pPr>
            <a:r>
              <a:rPr lang="en-US" altLang="zh-CN" sz="18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15</a:t>
            </a:fld>
            <a:endParaRPr lang="zh-CN" altLang="en-US"/>
          </a:p>
        </p:txBody>
      </p:sp>
      <p:pic>
        <p:nvPicPr>
          <p:cNvPr id="1026" name="Picture 2">
            <a:extLst>
              <a:ext uri="{FF2B5EF4-FFF2-40B4-BE49-F238E27FC236}">
                <a16:creationId xmlns:a16="http://schemas.microsoft.com/office/drawing/2014/main" id="{44D9FC20-7116-22BD-17C5-F4C0851F4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004" y="2310023"/>
            <a:ext cx="4280229" cy="306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04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solidFill>
                  <a:srgbClr val="000000"/>
                </a:solidFill>
                <a:latin typeface="Palatino Linotype" panose="02040502050505030304" pitchFamily="18" charset="0"/>
              </a:rPr>
              <a:t>重载运算符！</a:t>
            </a:r>
            <a:endParaRPr lang="en-US" altLang="zh-CN" b="0" dirty="0">
              <a:solidFill>
                <a:srgbClr val="000000"/>
              </a:solidFill>
              <a:effectLst/>
              <a:latin typeface="Consolas" panose="020B0609020204030204" pitchFamily="49" charset="0"/>
            </a:endParaRPr>
          </a:p>
          <a:p>
            <a:pPr marL="0" indent="0">
              <a:buNone/>
            </a:pPr>
            <a:r>
              <a:rPr lang="en-US" altLang="zh-CN" sz="2800" b="0" dirty="0">
                <a:solidFill>
                  <a:srgbClr val="000000"/>
                </a:solidFill>
                <a:effectLst/>
                <a:latin typeface="Consolas" panose="020B0609020204030204" pitchFamily="49" charset="0"/>
              </a:rPr>
              <a:t>Expression </a:t>
            </a:r>
            <a:r>
              <a:rPr lang="en-US" altLang="zh-CN" sz="2800" b="0" dirty="0">
                <a:solidFill>
                  <a:srgbClr val="0000FF"/>
                </a:solidFill>
                <a:effectLst/>
                <a:latin typeface="Consolas" panose="020B0609020204030204" pitchFamily="49" charset="0"/>
              </a:rPr>
              <a:t>operator</a:t>
            </a:r>
            <a:r>
              <a:rPr lang="en-US" altLang="zh-CN" sz="2800" b="0" dirty="0">
                <a:solidFill>
                  <a:srgbClr val="000000"/>
                </a:solidFill>
                <a:effectLst/>
                <a:latin typeface="Consolas" panose="020B0609020204030204" pitchFamily="49" charset="0"/>
              </a:rPr>
              <a:t>+(Variable</a:t>
            </a:r>
            <a:r>
              <a:rPr lang="en-US" altLang="zh-CN" sz="2800" b="0" dirty="0">
                <a:solidFill>
                  <a:srgbClr val="0000FF"/>
                </a:solidFill>
                <a:effectLst/>
                <a:latin typeface="Consolas" panose="020B0609020204030204" pitchFamily="49" charset="0"/>
              </a:rPr>
              <a:t>&amp;</a:t>
            </a:r>
            <a:r>
              <a:rPr lang="en-US" altLang="zh-CN" sz="2800" b="0" dirty="0">
                <a:solidFill>
                  <a:srgbClr val="000000"/>
                </a:solidFill>
                <a:effectLst/>
                <a:latin typeface="Consolas" panose="020B0609020204030204" pitchFamily="49" charset="0"/>
              </a:rPr>
              <a:t> a, Variable</a:t>
            </a:r>
            <a:r>
              <a:rPr lang="en-US" altLang="zh-CN" sz="2800" b="0" dirty="0">
                <a:solidFill>
                  <a:srgbClr val="0000FF"/>
                </a:solidFill>
                <a:effectLst/>
                <a:latin typeface="Consolas" panose="020B0609020204030204" pitchFamily="49" charset="0"/>
              </a:rPr>
              <a:t>&amp;</a:t>
            </a:r>
            <a:r>
              <a:rPr lang="en-US" altLang="zh-CN" sz="2800" b="0" dirty="0">
                <a:solidFill>
                  <a:srgbClr val="000000"/>
                </a:solidFill>
                <a:effectLst/>
                <a:latin typeface="Consolas" panose="020B0609020204030204" pitchFamily="49" charset="0"/>
              </a:rPr>
              <a:t> b) {</a:t>
            </a:r>
          </a:p>
          <a:p>
            <a:pPr marL="0" indent="0">
              <a:buNone/>
            </a:pPr>
            <a:r>
              <a:rPr lang="en-US" altLang="zh-CN" sz="2800" b="0" dirty="0">
                <a:solidFill>
                  <a:srgbClr val="000000"/>
                </a:solidFill>
                <a:effectLst/>
                <a:latin typeface="Consolas" panose="020B0609020204030204" pitchFamily="49" charset="0"/>
              </a:rPr>
              <a:t>    Expression result;</a:t>
            </a:r>
          </a:p>
          <a:p>
            <a:pPr marL="0" indent="0">
              <a:buNone/>
            </a:pPr>
            <a:r>
              <a:rPr lang="en-US" altLang="zh-CN" sz="2800" b="0" dirty="0">
                <a:solidFill>
                  <a:srgbClr val="000000"/>
                </a:solidFill>
                <a:effectLst/>
                <a:latin typeface="Consolas" panose="020B0609020204030204" pitchFamily="49" charset="0"/>
              </a:rPr>
              <a:t>    </a:t>
            </a:r>
            <a:r>
              <a:rPr lang="en-US" altLang="zh-CN" sz="2800" b="0" dirty="0" err="1">
                <a:solidFill>
                  <a:srgbClr val="000000"/>
                </a:solidFill>
                <a:effectLst/>
                <a:latin typeface="Consolas" panose="020B0609020204030204" pitchFamily="49" charset="0"/>
              </a:rPr>
              <a:t>result.operator_type</a:t>
            </a:r>
            <a:r>
              <a:rPr lang="en-US" altLang="zh-CN" sz="2800" b="0" dirty="0">
                <a:solidFill>
                  <a:srgbClr val="000000"/>
                </a:solidFill>
                <a:effectLst/>
                <a:latin typeface="Consolas" panose="020B0609020204030204" pitchFamily="49" charset="0"/>
              </a:rPr>
              <a:t> = ADD;</a:t>
            </a:r>
          </a:p>
          <a:p>
            <a:pPr marL="0" indent="0">
              <a:buNone/>
            </a:pPr>
            <a:r>
              <a:rPr lang="en-US" altLang="zh-CN" sz="2800" b="0" dirty="0">
                <a:solidFill>
                  <a:srgbClr val="000000"/>
                </a:solidFill>
                <a:effectLst/>
                <a:latin typeface="Consolas" panose="020B0609020204030204" pitchFamily="49" charset="0"/>
              </a:rPr>
              <a:t>    </a:t>
            </a:r>
            <a:r>
              <a:rPr lang="en-US" altLang="zh-CN" sz="2800" b="0" dirty="0" err="1">
                <a:solidFill>
                  <a:srgbClr val="000000"/>
                </a:solidFill>
                <a:effectLst/>
                <a:latin typeface="Consolas" panose="020B0609020204030204" pitchFamily="49" charset="0"/>
              </a:rPr>
              <a:t>result.left</a:t>
            </a:r>
            <a:r>
              <a:rPr lang="en-US" altLang="zh-CN" sz="2800" b="0" dirty="0">
                <a:solidFill>
                  <a:srgbClr val="000000"/>
                </a:solidFill>
                <a:effectLst/>
                <a:latin typeface="Consolas" panose="020B0609020204030204" pitchFamily="49" charset="0"/>
              </a:rPr>
              <a:t> = </a:t>
            </a:r>
            <a:r>
              <a:rPr lang="en-US" altLang="zh-CN" sz="2800" b="0" dirty="0">
                <a:solidFill>
                  <a:srgbClr val="0000FF"/>
                </a:solidFill>
                <a:effectLst/>
                <a:latin typeface="Consolas" panose="020B0609020204030204" pitchFamily="49" charset="0"/>
              </a:rPr>
              <a:t>new</a:t>
            </a:r>
            <a:r>
              <a:rPr lang="en-US" altLang="zh-CN" sz="2800" b="0" dirty="0">
                <a:solidFill>
                  <a:srgbClr val="000000"/>
                </a:solidFill>
                <a:effectLst/>
                <a:latin typeface="Consolas" panose="020B0609020204030204" pitchFamily="49" charset="0"/>
              </a:rPr>
              <a:t> </a:t>
            </a:r>
            <a:r>
              <a:rPr lang="en-US" altLang="zh-CN" sz="2800" b="0" dirty="0" err="1">
                <a:solidFill>
                  <a:srgbClr val="000000"/>
                </a:solidFill>
                <a:effectLst/>
                <a:latin typeface="Consolas" panose="020B0609020204030204" pitchFamily="49" charset="0"/>
              </a:rPr>
              <a:t>VarExpression</a:t>
            </a:r>
            <a:r>
              <a:rPr lang="en-US" altLang="zh-CN" sz="2800" b="0" dirty="0">
                <a:solidFill>
                  <a:srgbClr val="000000"/>
                </a:solidFill>
                <a:effectLst/>
                <a:latin typeface="Consolas" panose="020B0609020204030204" pitchFamily="49" charset="0"/>
              </a:rPr>
              <a:t>(a);</a:t>
            </a:r>
          </a:p>
          <a:p>
            <a:pPr marL="0" indent="0">
              <a:buNone/>
            </a:pPr>
            <a:r>
              <a:rPr lang="en-US" altLang="zh-CN" sz="2800" b="0" dirty="0">
                <a:solidFill>
                  <a:srgbClr val="000000"/>
                </a:solidFill>
                <a:effectLst/>
                <a:latin typeface="Consolas" panose="020B0609020204030204" pitchFamily="49" charset="0"/>
              </a:rPr>
              <a:t>    </a:t>
            </a:r>
            <a:r>
              <a:rPr lang="en-US" altLang="zh-CN" sz="2800" b="0" dirty="0" err="1">
                <a:solidFill>
                  <a:srgbClr val="000000"/>
                </a:solidFill>
                <a:effectLst/>
                <a:latin typeface="Consolas" panose="020B0609020204030204" pitchFamily="49" charset="0"/>
              </a:rPr>
              <a:t>result.right</a:t>
            </a:r>
            <a:r>
              <a:rPr lang="en-US" altLang="zh-CN" sz="2800" b="0" dirty="0">
                <a:solidFill>
                  <a:srgbClr val="000000"/>
                </a:solidFill>
                <a:effectLst/>
                <a:latin typeface="Consolas" panose="020B0609020204030204" pitchFamily="49" charset="0"/>
              </a:rPr>
              <a:t> = </a:t>
            </a:r>
            <a:r>
              <a:rPr lang="en-US" altLang="zh-CN" sz="2800" b="0" dirty="0">
                <a:solidFill>
                  <a:srgbClr val="0000FF"/>
                </a:solidFill>
                <a:effectLst/>
                <a:latin typeface="Consolas" panose="020B0609020204030204" pitchFamily="49" charset="0"/>
              </a:rPr>
              <a:t>new</a:t>
            </a:r>
            <a:r>
              <a:rPr lang="en-US" altLang="zh-CN" sz="2800" b="0" dirty="0">
                <a:solidFill>
                  <a:srgbClr val="000000"/>
                </a:solidFill>
                <a:effectLst/>
                <a:latin typeface="Consolas" panose="020B0609020204030204" pitchFamily="49" charset="0"/>
              </a:rPr>
              <a:t> </a:t>
            </a:r>
            <a:r>
              <a:rPr lang="en-US" altLang="zh-CN" sz="2800" b="0" dirty="0" err="1">
                <a:solidFill>
                  <a:srgbClr val="000000"/>
                </a:solidFill>
                <a:effectLst/>
                <a:latin typeface="Consolas" panose="020B0609020204030204" pitchFamily="49" charset="0"/>
              </a:rPr>
              <a:t>VarExpression</a:t>
            </a:r>
            <a:r>
              <a:rPr lang="en-US" altLang="zh-CN" sz="2800" b="0" dirty="0">
                <a:solidFill>
                  <a:srgbClr val="000000"/>
                </a:solidFill>
                <a:effectLst/>
                <a:latin typeface="Consolas" panose="020B0609020204030204" pitchFamily="49" charset="0"/>
              </a:rPr>
              <a:t>(b);</a:t>
            </a:r>
          </a:p>
          <a:p>
            <a:pPr marL="0" indent="0">
              <a:buNone/>
            </a:pPr>
            <a:r>
              <a:rPr lang="en-US" altLang="zh-CN" sz="2800" b="0" dirty="0">
                <a:solidFill>
                  <a:srgbClr val="000000"/>
                </a:solidFill>
                <a:effectLst/>
                <a:latin typeface="Consolas" panose="020B0609020204030204" pitchFamily="49" charset="0"/>
              </a:rPr>
              <a:t>    </a:t>
            </a:r>
            <a:r>
              <a:rPr lang="en-US" altLang="zh-CN" sz="2800" b="0" dirty="0">
                <a:solidFill>
                  <a:srgbClr val="0000FF"/>
                </a:solidFill>
                <a:effectLst/>
                <a:latin typeface="Consolas" panose="020B0609020204030204" pitchFamily="49" charset="0"/>
              </a:rPr>
              <a:t>return</a:t>
            </a:r>
            <a:r>
              <a:rPr lang="en-US" altLang="zh-CN" sz="2800" b="0" dirty="0">
                <a:solidFill>
                  <a:srgbClr val="000000"/>
                </a:solidFill>
                <a:effectLst/>
                <a:latin typeface="Consolas" panose="020B0609020204030204" pitchFamily="49" charset="0"/>
              </a:rPr>
              <a:t> result;</a:t>
            </a:r>
          </a:p>
          <a:p>
            <a:pPr marL="0" indent="0">
              <a:buNone/>
            </a:pPr>
            <a:r>
              <a:rPr lang="en-US" altLang="zh-CN" sz="28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16</a:t>
            </a:fld>
            <a:endParaRPr lang="zh-CN" altLang="en-US"/>
          </a:p>
        </p:txBody>
      </p:sp>
    </p:spTree>
    <p:extLst>
      <p:ext uri="{BB962C8B-B14F-4D97-AF65-F5344CB8AC3E}">
        <p14:creationId xmlns:p14="http://schemas.microsoft.com/office/powerpoint/2010/main" val="348921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solidFill>
                  <a:srgbClr val="000000"/>
                </a:solidFill>
                <a:latin typeface="Palatino Linotype" panose="02040502050505030304" pitchFamily="18" charset="0"/>
              </a:rPr>
              <a:t>重载运算符！</a:t>
            </a:r>
            <a:endParaRPr lang="en-US" altLang="zh-CN" b="0" dirty="0">
              <a:solidFill>
                <a:srgbClr val="000000"/>
              </a:solidFill>
              <a:effectLst/>
              <a:latin typeface="Consolas" panose="020B0609020204030204" pitchFamily="49" charset="0"/>
            </a:endParaRPr>
          </a:p>
          <a:p>
            <a:pPr marL="0" indent="0">
              <a:buNone/>
            </a:pPr>
            <a:r>
              <a:rPr lang="en-US" altLang="zh-CN" sz="2800" b="0" dirty="0">
                <a:solidFill>
                  <a:srgbClr val="000000"/>
                </a:solidFill>
                <a:effectLst/>
                <a:latin typeface="Consolas" panose="020B0609020204030204" pitchFamily="49" charset="0"/>
              </a:rPr>
              <a:t>Expression </a:t>
            </a:r>
            <a:r>
              <a:rPr lang="en-US" altLang="zh-CN" sz="2800" b="0" dirty="0">
                <a:solidFill>
                  <a:srgbClr val="0000FF"/>
                </a:solidFill>
                <a:effectLst/>
                <a:latin typeface="Consolas" panose="020B0609020204030204" pitchFamily="49" charset="0"/>
              </a:rPr>
              <a:t>operator</a:t>
            </a:r>
            <a:r>
              <a:rPr lang="en-US" altLang="zh-CN" sz="2800" b="0" dirty="0">
                <a:solidFill>
                  <a:srgbClr val="000000"/>
                </a:solidFill>
                <a:effectLst/>
                <a:latin typeface="Consolas" panose="020B0609020204030204" pitchFamily="49" charset="0"/>
              </a:rPr>
              <a:t>+(Expression a, Expression b) {</a:t>
            </a:r>
          </a:p>
          <a:p>
            <a:pPr marL="0" indent="0">
              <a:buNone/>
            </a:pPr>
            <a:r>
              <a:rPr lang="en-US" altLang="zh-CN" sz="2800" b="0" dirty="0">
                <a:solidFill>
                  <a:srgbClr val="000000"/>
                </a:solidFill>
                <a:effectLst/>
                <a:latin typeface="Consolas" panose="020B0609020204030204" pitchFamily="49" charset="0"/>
              </a:rPr>
              <a:t>    Expression result;</a:t>
            </a:r>
          </a:p>
          <a:p>
            <a:pPr marL="0" indent="0">
              <a:buNone/>
            </a:pPr>
            <a:r>
              <a:rPr lang="en-US" altLang="zh-CN" sz="2800" b="0" dirty="0">
                <a:solidFill>
                  <a:srgbClr val="000000"/>
                </a:solidFill>
                <a:effectLst/>
                <a:latin typeface="Consolas" panose="020B0609020204030204" pitchFamily="49" charset="0"/>
              </a:rPr>
              <a:t>    </a:t>
            </a:r>
            <a:r>
              <a:rPr lang="en-US" altLang="zh-CN" sz="2800" b="0" dirty="0" err="1">
                <a:solidFill>
                  <a:srgbClr val="000000"/>
                </a:solidFill>
                <a:effectLst/>
                <a:latin typeface="Consolas" panose="020B0609020204030204" pitchFamily="49" charset="0"/>
              </a:rPr>
              <a:t>result.operator_type</a:t>
            </a:r>
            <a:r>
              <a:rPr lang="en-US" altLang="zh-CN" sz="2800" b="0" dirty="0">
                <a:solidFill>
                  <a:srgbClr val="000000"/>
                </a:solidFill>
                <a:effectLst/>
                <a:latin typeface="Consolas" panose="020B0609020204030204" pitchFamily="49" charset="0"/>
              </a:rPr>
              <a:t> = ADD;</a:t>
            </a:r>
          </a:p>
          <a:p>
            <a:pPr marL="0" indent="0">
              <a:buNone/>
            </a:pPr>
            <a:r>
              <a:rPr lang="en-US" altLang="zh-CN" sz="2800" b="0" dirty="0">
                <a:solidFill>
                  <a:srgbClr val="000000"/>
                </a:solidFill>
                <a:effectLst/>
                <a:latin typeface="Consolas" panose="020B0609020204030204" pitchFamily="49" charset="0"/>
              </a:rPr>
              <a:t>    </a:t>
            </a:r>
            <a:r>
              <a:rPr lang="en-US" altLang="zh-CN" sz="2800" b="0" dirty="0" err="1">
                <a:solidFill>
                  <a:srgbClr val="000000"/>
                </a:solidFill>
                <a:effectLst/>
                <a:latin typeface="Consolas" panose="020B0609020204030204" pitchFamily="49" charset="0"/>
              </a:rPr>
              <a:t>result.left</a:t>
            </a:r>
            <a:r>
              <a:rPr lang="en-US" altLang="zh-CN" sz="2800" b="0" dirty="0">
                <a:solidFill>
                  <a:srgbClr val="000000"/>
                </a:solidFill>
                <a:effectLst/>
                <a:latin typeface="Consolas" panose="020B0609020204030204" pitchFamily="49" charset="0"/>
              </a:rPr>
              <a:t> = </a:t>
            </a:r>
            <a:r>
              <a:rPr lang="en-US" altLang="zh-CN" sz="2800" b="0" dirty="0">
                <a:solidFill>
                  <a:srgbClr val="0000FF"/>
                </a:solidFill>
                <a:effectLst/>
                <a:latin typeface="Consolas" panose="020B0609020204030204" pitchFamily="49" charset="0"/>
              </a:rPr>
              <a:t>new</a:t>
            </a:r>
            <a:r>
              <a:rPr lang="en-US" altLang="zh-CN" sz="2800" b="0" dirty="0">
                <a:solidFill>
                  <a:srgbClr val="000000"/>
                </a:solidFill>
                <a:effectLst/>
                <a:latin typeface="Consolas" panose="020B0609020204030204" pitchFamily="49" charset="0"/>
              </a:rPr>
              <a:t> Expression(a);</a:t>
            </a:r>
          </a:p>
          <a:p>
            <a:pPr marL="0" indent="0">
              <a:buNone/>
            </a:pPr>
            <a:r>
              <a:rPr lang="en-US" altLang="zh-CN" sz="2800" b="0" dirty="0">
                <a:solidFill>
                  <a:srgbClr val="000000"/>
                </a:solidFill>
                <a:effectLst/>
                <a:latin typeface="Consolas" panose="020B0609020204030204" pitchFamily="49" charset="0"/>
              </a:rPr>
              <a:t>    </a:t>
            </a:r>
            <a:r>
              <a:rPr lang="en-US" altLang="zh-CN" sz="2800" b="0" dirty="0" err="1">
                <a:solidFill>
                  <a:srgbClr val="000000"/>
                </a:solidFill>
                <a:effectLst/>
                <a:latin typeface="Consolas" panose="020B0609020204030204" pitchFamily="49" charset="0"/>
              </a:rPr>
              <a:t>result.right</a:t>
            </a:r>
            <a:r>
              <a:rPr lang="en-US" altLang="zh-CN" sz="2800" b="0" dirty="0">
                <a:solidFill>
                  <a:srgbClr val="000000"/>
                </a:solidFill>
                <a:effectLst/>
                <a:latin typeface="Consolas" panose="020B0609020204030204" pitchFamily="49" charset="0"/>
              </a:rPr>
              <a:t> = </a:t>
            </a:r>
            <a:r>
              <a:rPr lang="en-US" altLang="zh-CN" sz="2800" b="0" dirty="0">
                <a:solidFill>
                  <a:srgbClr val="0000FF"/>
                </a:solidFill>
                <a:effectLst/>
                <a:latin typeface="Consolas" panose="020B0609020204030204" pitchFamily="49" charset="0"/>
              </a:rPr>
              <a:t>new</a:t>
            </a:r>
            <a:r>
              <a:rPr lang="en-US" altLang="zh-CN" sz="2800" b="0" dirty="0">
                <a:solidFill>
                  <a:srgbClr val="000000"/>
                </a:solidFill>
                <a:effectLst/>
                <a:latin typeface="Consolas" panose="020B0609020204030204" pitchFamily="49" charset="0"/>
              </a:rPr>
              <a:t> Expression(b);</a:t>
            </a:r>
          </a:p>
          <a:p>
            <a:pPr marL="0" indent="0">
              <a:buNone/>
            </a:pPr>
            <a:r>
              <a:rPr lang="en-US" altLang="zh-CN" sz="2800" b="0" dirty="0">
                <a:solidFill>
                  <a:srgbClr val="000000"/>
                </a:solidFill>
                <a:effectLst/>
                <a:latin typeface="Consolas" panose="020B0609020204030204" pitchFamily="49" charset="0"/>
              </a:rPr>
              <a:t>    </a:t>
            </a:r>
            <a:r>
              <a:rPr lang="en-US" altLang="zh-CN" sz="2800" b="0" dirty="0">
                <a:solidFill>
                  <a:srgbClr val="0000FF"/>
                </a:solidFill>
                <a:effectLst/>
                <a:latin typeface="Consolas" panose="020B0609020204030204" pitchFamily="49" charset="0"/>
              </a:rPr>
              <a:t>return</a:t>
            </a:r>
            <a:r>
              <a:rPr lang="en-US" altLang="zh-CN" sz="2800" b="0" dirty="0">
                <a:solidFill>
                  <a:srgbClr val="000000"/>
                </a:solidFill>
                <a:effectLst/>
                <a:latin typeface="Consolas" panose="020B0609020204030204" pitchFamily="49" charset="0"/>
              </a:rPr>
              <a:t> result;</a:t>
            </a:r>
          </a:p>
          <a:p>
            <a:pPr marL="0" indent="0">
              <a:buNone/>
            </a:pPr>
            <a:r>
              <a:rPr lang="en-US" altLang="zh-CN" sz="28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17</a:t>
            </a:fld>
            <a:endParaRPr lang="zh-CN" altLang="en-US"/>
          </a:p>
        </p:txBody>
      </p:sp>
    </p:spTree>
    <p:extLst>
      <p:ext uri="{BB962C8B-B14F-4D97-AF65-F5344CB8AC3E}">
        <p14:creationId xmlns:p14="http://schemas.microsoft.com/office/powerpoint/2010/main" val="243874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latin typeface="Palatino Linotype" panose="02040502050505030304" pitchFamily="18" charset="0"/>
                  </a:rPr>
                  <a:t>最后，如何求导？</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与求值是相同的</a:t>
                </a:r>
                <a:endParaRPr lang="en-US" altLang="zh-CN" dirty="0">
                  <a:latin typeface="Palatino Linotype" panose="02040502050505030304" pitchFamily="18" charset="0"/>
                </a:endParaRPr>
              </a:p>
              <a:p>
                <a:r>
                  <a:rPr lang="en-US" altLang="zh-CN" dirty="0">
                    <a:latin typeface="Palatino Linotype" panose="02040502050505030304" pitchFamily="18" charset="0"/>
                  </a:rPr>
                  <a:t>+</a:t>
                </a:r>
              </a:p>
              <a:p>
                <a:pPr lvl="1"/>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a:latin typeface="Palatino Linotype" panose="02040502050505030304" pitchFamily="18" charset="0"/>
                </a:endParaRPr>
              </a:p>
              <a:p>
                <a:r>
                  <a:rPr lang="en-US" altLang="zh-CN" dirty="0">
                    <a:latin typeface="Palatino Linotype" panose="02040502050505030304" pitchFamily="18" charset="0"/>
                  </a:rPr>
                  <a:t>derivative +</a:t>
                </a:r>
              </a:p>
              <a:p>
                <a:pPr lvl="1"/>
                <a14:m>
                  <m:oMath xmlns:m="http://schemas.openxmlformats.org/officeDocument/2006/math">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𝑓</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oMath>
                </a14:m>
                <a:endParaRPr lang="en-US" altLang="zh-CN" dirty="0">
                  <a:latin typeface="Palatino Linotype" panose="02040502050505030304" pitchFamily="18" charset="0"/>
                </a:endParaRPr>
              </a:p>
            </p:txBody>
          </p:sp>
        </mc:Choice>
        <mc:Fallback>
          <p:sp>
            <p:nvSpPr>
              <p:cNvPr id="3" name="内容占位符 2">
                <a:extLst>
                  <a:ext uri="{FF2B5EF4-FFF2-40B4-BE49-F238E27FC236}">
                    <a16:creationId xmlns:a16="http://schemas.microsoft.com/office/drawing/2014/main" id="{993DA635-793C-027F-E280-E3BABA462550}"/>
                  </a:ext>
                </a:extLst>
              </p:cNvPr>
              <p:cNvSpPr>
                <a:spLocks noGrp="1" noRot="1" noChangeAspect="1" noMove="1" noResize="1" noEditPoints="1" noAdjustHandles="1" noChangeArrowheads="1" noChangeShapeType="1" noTextEdit="1"/>
              </p:cNvSpPr>
              <p:nvPr>
                <p:ph idx="1"/>
              </p:nvPr>
            </p:nvSpPr>
            <p:spPr>
              <a:blipFill>
                <a:blip r:embed="rId2"/>
                <a:stretch>
                  <a:fillRect l="-1200" t="-200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18</a:t>
            </a:fld>
            <a:endParaRPr lang="zh-CN" altLang="en-US"/>
          </a:p>
        </p:txBody>
      </p:sp>
    </p:spTree>
    <p:extLst>
      <p:ext uri="{BB962C8B-B14F-4D97-AF65-F5344CB8AC3E}">
        <p14:creationId xmlns:p14="http://schemas.microsoft.com/office/powerpoint/2010/main" val="297671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latin typeface="Palatino Linotype" panose="02040502050505030304" pitchFamily="18" charset="0"/>
                  </a:rPr>
                  <a:t>最后，如何求导？</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与求值是相同的</a:t>
                </a:r>
                <a:endParaRPr lang="en-US" altLang="zh-CN" dirty="0">
                  <a:latin typeface="Palatino Linotype" panose="02040502050505030304" pitchFamily="18" charset="0"/>
                </a:endParaRPr>
              </a:p>
              <a:p>
                <a:r>
                  <a:rPr lang="en-US" altLang="zh-CN" dirty="0">
                    <a:latin typeface="Palatino Linotype" panose="02040502050505030304" pitchFamily="18" charset="0"/>
                  </a:rPr>
                  <a:t>*</a:t>
                </a:r>
              </a:p>
              <a:p>
                <a:pPr lvl="1"/>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a:latin typeface="Palatino Linotype" panose="02040502050505030304" pitchFamily="18" charset="0"/>
                </a:endParaRPr>
              </a:p>
              <a:p>
                <a:r>
                  <a:rPr lang="en-US" altLang="zh-CN" dirty="0">
                    <a:latin typeface="Palatino Linotype" panose="02040502050505030304" pitchFamily="18" charset="0"/>
                  </a:rPr>
                  <a:t>derivative *</a:t>
                </a:r>
              </a:p>
              <a:p>
                <a:pPr lvl="1"/>
                <a14:m>
                  <m:oMath xmlns:m="http://schemas.openxmlformats.org/officeDocument/2006/math">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𝑓</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e>
                    </m:d>
                  </m:oMath>
                </a14:m>
                <a:endParaRPr lang="en-US" altLang="zh-CN" dirty="0">
                  <a:latin typeface="Palatino Linotype" panose="02040502050505030304" pitchFamily="18" charset="0"/>
                </a:endParaRPr>
              </a:p>
            </p:txBody>
          </p:sp>
        </mc:Choice>
        <mc:Fallback>
          <p:sp>
            <p:nvSpPr>
              <p:cNvPr id="3" name="内容占位符 2">
                <a:extLst>
                  <a:ext uri="{FF2B5EF4-FFF2-40B4-BE49-F238E27FC236}">
                    <a16:creationId xmlns:a16="http://schemas.microsoft.com/office/drawing/2014/main" id="{993DA635-793C-027F-E280-E3BABA462550}"/>
                  </a:ext>
                </a:extLst>
              </p:cNvPr>
              <p:cNvSpPr>
                <a:spLocks noGrp="1" noRot="1" noChangeAspect="1" noMove="1" noResize="1" noEditPoints="1" noAdjustHandles="1" noChangeArrowheads="1" noChangeShapeType="1" noTextEdit="1"/>
              </p:cNvSpPr>
              <p:nvPr>
                <p:ph idx="1"/>
              </p:nvPr>
            </p:nvSpPr>
            <p:spPr>
              <a:blipFill>
                <a:blip r:embed="rId2"/>
                <a:stretch>
                  <a:fillRect l="-1200" t="-200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19</a:t>
            </a:fld>
            <a:endParaRPr lang="zh-CN" altLang="en-US"/>
          </a:p>
        </p:txBody>
      </p:sp>
    </p:spTree>
    <p:extLst>
      <p:ext uri="{BB962C8B-B14F-4D97-AF65-F5344CB8AC3E}">
        <p14:creationId xmlns:p14="http://schemas.microsoft.com/office/powerpoint/2010/main" val="215494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zh-CN" altLang="en-US" dirty="0"/>
              <a:t>大作业选题</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en-US" altLang="zh-CN" dirty="0">
                <a:latin typeface="Palatino Linotype" panose="02040502050505030304" pitchFamily="18" charset="0"/>
              </a:rPr>
              <a:t>1. </a:t>
            </a:r>
            <a:r>
              <a:rPr lang="zh-CN" altLang="en-US" dirty="0">
                <a:latin typeface="Palatino Linotype" panose="02040502050505030304" pitchFamily="18" charset="0"/>
              </a:rPr>
              <a:t>表达式自动求导</a:t>
            </a:r>
            <a:endParaRPr lang="en-US" altLang="zh-CN" dirty="0">
              <a:latin typeface="Palatino Linotype" panose="02040502050505030304" pitchFamily="18" charset="0"/>
            </a:endParaRPr>
          </a:p>
          <a:p>
            <a:r>
              <a:rPr lang="en-US" altLang="zh-CN" dirty="0">
                <a:latin typeface="Palatino Linotype" panose="02040502050505030304" pitchFamily="18" charset="0"/>
              </a:rPr>
              <a:t>2. </a:t>
            </a:r>
            <a:r>
              <a:rPr lang="zh-CN" altLang="en-US" dirty="0">
                <a:latin typeface="Palatino Linotype" panose="02040502050505030304" pitchFamily="18" charset="0"/>
              </a:rPr>
              <a:t>智能指针实现</a:t>
            </a:r>
            <a:endParaRPr lang="en-US" altLang="zh-CN" dirty="0">
              <a:latin typeface="Palatino Linotype" panose="02040502050505030304" pitchFamily="18" charset="0"/>
            </a:endParaRPr>
          </a:p>
          <a:p>
            <a:r>
              <a:rPr lang="en-US" altLang="zh-CN" dirty="0">
                <a:latin typeface="Palatino Linotype" panose="02040502050505030304" pitchFamily="18" charset="0"/>
              </a:rPr>
              <a:t>3.</a:t>
            </a:r>
            <a:r>
              <a:rPr lang="zh-CN" altLang="en-US" dirty="0">
                <a:latin typeface="Palatino Linotype" panose="02040502050505030304" pitchFamily="18" charset="0"/>
              </a:rPr>
              <a:t> 命令行参数解析</a:t>
            </a:r>
            <a:endParaRPr lang="en-US" altLang="zh-CN" dirty="0">
              <a:latin typeface="Palatino Linotype" panose="02040502050505030304" pitchFamily="18" charset="0"/>
            </a:endParaRPr>
          </a:p>
          <a:p>
            <a:r>
              <a:rPr lang="en-US" altLang="zh-CN" dirty="0">
                <a:latin typeface="Palatino Linotype" panose="02040502050505030304" pitchFamily="18" charset="0"/>
              </a:rPr>
              <a:t>4. </a:t>
            </a:r>
            <a:r>
              <a:rPr lang="zh-CN" altLang="en-US" dirty="0">
                <a:latin typeface="Palatino Linotype" panose="02040502050505030304" pitchFamily="18" charset="0"/>
              </a:rPr>
              <a:t>函数对象化</a:t>
            </a:r>
            <a:endParaRPr lang="en-US" altLang="zh-CN" dirty="0">
              <a:latin typeface="Palatino Linotype" panose="02040502050505030304" pitchFamily="18" charset="0"/>
            </a:endParaRPr>
          </a:p>
          <a:p>
            <a:r>
              <a:rPr lang="en-US" altLang="zh-CN" dirty="0">
                <a:latin typeface="Palatino Linotype" panose="02040502050505030304" pitchFamily="18" charset="0"/>
              </a:rPr>
              <a:t>5. </a:t>
            </a:r>
            <a:r>
              <a:rPr lang="zh-CN" altLang="en-US" dirty="0">
                <a:latin typeface="Palatino Linotype" panose="02040502050505030304" pitchFamily="18" charset="0"/>
              </a:rPr>
              <a:t>字符串实现</a:t>
            </a:r>
            <a:endParaRPr lang="en-US" altLang="zh-CN" dirty="0">
              <a:latin typeface="Palatino Linotype" panose="02040502050505030304" pitchFamily="18" charset="0"/>
            </a:endParaRPr>
          </a:p>
          <a:p>
            <a:r>
              <a:rPr lang="en-US" altLang="zh-CN" dirty="0">
                <a:latin typeface="Palatino Linotype" panose="02040502050505030304" pitchFamily="18" charset="0"/>
              </a:rPr>
              <a:t>6. </a:t>
            </a:r>
            <a:r>
              <a:rPr lang="zh-CN" altLang="en-US" dirty="0">
                <a:latin typeface="Palatino Linotype" panose="02040502050505030304" pitchFamily="18" charset="0"/>
              </a:rPr>
              <a:t>元组实现</a:t>
            </a:r>
            <a:endParaRPr lang="en-US" altLang="zh-CN" dirty="0">
              <a:latin typeface="Palatino Linotype" panose="02040502050505030304" pitchFamily="18" charset="0"/>
            </a:endParaRPr>
          </a:p>
          <a:p>
            <a:r>
              <a:rPr lang="en-US" altLang="zh-CN" dirty="0">
                <a:latin typeface="Palatino Linotype" panose="02040502050505030304" pitchFamily="18" charset="0"/>
              </a:rPr>
              <a:t>7. </a:t>
            </a:r>
            <a:r>
              <a:rPr lang="zh-CN" altLang="en-US" dirty="0">
                <a:latin typeface="Palatino Linotype" panose="02040502050505030304" pitchFamily="18" charset="0"/>
              </a:rPr>
              <a:t>自选题目</a:t>
            </a: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a:t>
            </a:fld>
            <a:endParaRPr lang="zh-CN" altLang="en-US"/>
          </a:p>
        </p:txBody>
      </p:sp>
    </p:spTree>
    <p:extLst>
      <p:ext uri="{BB962C8B-B14F-4D97-AF65-F5344CB8AC3E}">
        <p14:creationId xmlns:p14="http://schemas.microsoft.com/office/powerpoint/2010/main" val="361132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评分标准（单人）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80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40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变量的四则运算能够正常求值（</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变量的四则运算能够正常求导（</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a:latin typeface="Palatino Linotype" panose="02040502050505030304" pitchFamily="18" charset="0"/>
                  </a:rPr>
                  <a:t>new</a:t>
                </a:r>
                <a:r>
                  <a:rPr lang="zh-CN" altLang="en-US" sz="2000" dirty="0">
                    <a:latin typeface="Palatino Linotype" panose="02040502050505030304" pitchFamily="18" charset="0"/>
                  </a:rPr>
                  <a:t>分配的空间被正确回收（</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20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支持</a:t>
                </a:r>
                <a:r>
                  <a:rPr lang="en-US" altLang="zh-CN" sz="2000" dirty="0">
                    <a:latin typeface="Palatino Linotype" panose="02040502050505030304" pitchFamily="18" charset="0"/>
                  </a:rPr>
                  <a:t>max/min/exp/sin/cos/pow/sqrt</a:t>
                </a:r>
                <a:r>
                  <a:rPr lang="zh-CN" altLang="en-US" sz="2000" dirty="0">
                    <a:latin typeface="Palatino Linotype" panose="02040502050505030304" pitchFamily="18" charset="0"/>
                  </a:rPr>
                  <a:t>函数（</a:t>
                </a:r>
                <a:r>
                  <a:rPr lang="en-US" altLang="zh-CN" sz="2000" dirty="0">
                    <a:latin typeface="Palatino Linotype" panose="02040502050505030304" pitchFamily="18" charset="0"/>
                  </a:rPr>
                  <a:t>+2</a:t>
                </a:r>
                <a:r>
                  <a:rPr lang="zh-CN" altLang="en-US" sz="2000" dirty="0">
                    <a:latin typeface="Palatino Linotype" panose="02040502050505030304" pitchFamily="18" charset="0"/>
                  </a:rPr>
                  <a:t>分</a:t>
                </a:r>
                <a:r>
                  <a:rPr lang="en-US" altLang="zh-CN" sz="2000" dirty="0">
                    <a:latin typeface="Palatino Linotype" panose="02040502050505030304" pitchFamily="18" charset="0"/>
                  </a:rPr>
                  <a:t>/</a:t>
                </a:r>
                <a:r>
                  <a:rPr lang="zh-CN" altLang="en-US" sz="2000" dirty="0">
                    <a:latin typeface="Palatino Linotype" panose="02040502050505030304" pitchFamily="18" charset="0"/>
                  </a:rPr>
                  <a:t>个）</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支持表达式中存在常数（</a:t>
                </a:r>
                <a:r>
                  <a:rPr lang="en-US" altLang="zh-CN" sz="2000" dirty="0">
                    <a:latin typeface="Palatino Linotype" panose="02040502050505030304" pitchFamily="18" charset="0"/>
                  </a:rPr>
                  <a:t>+6</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在</a:t>
                </a:r>
                <a:r>
                  <a:rPr lang="en-US" altLang="zh-CN" sz="2000" dirty="0">
                    <a:latin typeface="Palatino Linotype" panose="02040502050505030304" pitchFamily="18" charset="0"/>
                  </a:rPr>
                  <a:t>main</a:t>
                </a:r>
                <a:r>
                  <a:rPr lang="zh-CN" altLang="en-US" sz="2000" dirty="0">
                    <a:latin typeface="Palatino Linotype" panose="02040502050505030304" pitchFamily="18" charset="0"/>
                  </a:rPr>
                  <a:t>函数中验证你的求导结果（通过</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𝑓</m:t>
                        </m:r>
                      </m:e>
                      <m:sup>
                        <m:r>
                          <a:rPr lang="en-US" altLang="zh-CN" sz="2000" b="0" i="1" smtClean="0">
                            <a:latin typeface="Cambria Math" panose="02040503050406030204" pitchFamily="18" charset="0"/>
                          </a:rPr>
                          <m:t>′</m:t>
                        </m:r>
                      </m:sup>
                    </m:s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f>
                      <m:fPr>
                        <m:type m:val="lin"/>
                        <m:ctrlPr>
                          <a:rPr lang="en-US" altLang="zh-CN" sz="2000" b="0" i="1" smtClean="0">
                            <a:latin typeface="Cambria Math" panose="02040503050406030204" pitchFamily="18" charset="0"/>
                          </a:rPr>
                        </m:ctrlPr>
                      </m:fPr>
                      <m:num>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d>
                      </m:num>
                      <m:den>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𝑥</m:t>
                        </m:r>
                      </m:den>
                    </m:f>
                  </m:oMath>
                </a14:m>
                <a:r>
                  <a:rPr lang="zh-CN" altLang="en-US" sz="2000" dirty="0">
                    <a:latin typeface="Palatino Linotype" panose="02040502050505030304" pitchFamily="18" charset="0"/>
                  </a:rPr>
                  <a:t>）（</a:t>
                </a:r>
                <a:r>
                  <a:rPr lang="en-US" altLang="zh-CN" sz="2000" dirty="0">
                    <a:latin typeface="Palatino Linotype" panose="02040502050505030304" pitchFamily="18" charset="0"/>
                  </a:rPr>
                  <a:t>+16</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mc:Choice>
        <mc:Fallback>
          <p:sp>
            <p:nvSpPr>
              <p:cNvPr id="3" name="内容占位符 2">
                <a:extLst>
                  <a:ext uri="{FF2B5EF4-FFF2-40B4-BE49-F238E27FC236}">
                    <a16:creationId xmlns:a16="http://schemas.microsoft.com/office/drawing/2014/main" id="{993DA635-793C-027F-E280-E3BABA462550}"/>
                  </a:ext>
                </a:extLst>
              </p:cNvPr>
              <p:cNvSpPr>
                <a:spLocks noGrp="1" noRot="1" noChangeAspect="1" noMove="1" noResize="1" noEditPoints="1" noAdjustHandles="1" noChangeArrowheads="1" noChangeShapeType="1" noTextEdit="1"/>
              </p:cNvSpPr>
              <p:nvPr>
                <p:ph idx="1"/>
              </p:nvPr>
            </p:nvSpPr>
            <p:spPr>
              <a:xfrm>
                <a:off x="755650" y="1752600"/>
                <a:ext cx="10826749" cy="4267200"/>
              </a:xfrm>
              <a:blipFill>
                <a:blip r:embed="rId2"/>
                <a:stretch>
                  <a:fillRect l="-1182" t="-2000" b="-10857"/>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20</a:t>
            </a:fld>
            <a:endParaRPr lang="zh-CN" altLang="en-US"/>
          </a:p>
        </p:txBody>
      </p:sp>
    </p:spTree>
    <p:extLst>
      <p:ext uri="{BB962C8B-B14F-4D97-AF65-F5344CB8AC3E}">
        <p14:creationId xmlns:p14="http://schemas.microsoft.com/office/powerpoint/2010/main" val="19890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评分标准（双人）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100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变量的四则运算能够正常求值（</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变量的四则运算能够正常求导（</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a:latin typeface="Palatino Linotype" panose="02040502050505030304" pitchFamily="18" charset="0"/>
                  </a:rPr>
                  <a:t>new</a:t>
                </a:r>
                <a:r>
                  <a:rPr lang="zh-CN" altLang="en-US" sz="2000" dirty="0">
                    <a:latin typeface="Palatino Linotype" panose="02040502050505030304" pitchFamily="18" charset="0"/>
                  </a:rPr>
                  <a:t>分配的空间被正确回收（</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a:t>
                </a:r>
                <a:r>
                  <a:rPr lang="en-US" altLang="zh-CN" sz="2000" dirty="0">
                    <a:latin typeface="Palatino Linotype" panose="02040502050505030304" pitchFamily="18" charset="0"/>
                  </a:rPr>
                  <a:t>max/min/exp/sin/cos/pow/sqrt</a:t>
                </a:r>
                <a:r>
                  <a:rPr lang="zh-CN" altLang="en-US" sz="2000" dirty="0">
                    <a:latin typeface="Palatino Linotype" panose="02040502050505030304" pitchFamily="18" charset="0"/>
                  </a:rPr>
                  <a:t>函数（</a:t>
                </a:r>
                <a:r>
                  <a:rPr lang="en-US" altLang="zh-CN" sz="2000" dirty="0">
                    <a:latin typeface="Palatino Linotype" panose="02040502050505030304" pitchFamily="18" charset="0"/>
                  </a:rPr>
                  <a:t>2</a:t>
                </a:r>
                <a:r>
                  <a:rPr lang="zh-CN" altLang="en-US" sz="2000" dirty="0">
                    <a:latin typeface="Palatino Linotype" panose="02040502050505030304" pitchFamily="18" charset="0"/>
                  </a:rPr>
                  <a:t>分</a:t>
                </a:r>
                <a:r>
                  <a:rPr lang="en-US" altLang="zh-CN" sz="2000" dirty="0">
                    <a:latin typeface="Palatino Linotype" panose="02040502050505030304" pitchFamily="18" charset="0"/>
                  </a:rPr>
                  <a:t>/</a:t>
                </a:r>
                <a:r>
                  <a:rPr lang="zh-CN" altLang="en-US" sz="2000" dirty="0">
                    <a:latin typeface="Palatino Linotype" panose="02040502050505030304" pitchFamily="18" charset="0"/>
                  </a:rPr>
                  <a:t>个）</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支持表达式中存在常数（</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在</a:t>
                </a:r>
                <a:r>
                  <a:rPr lang="en-US" altLang="zh-CN" sz="2000" dirty="0">
                    <a:latin typeface="Palatino Linotype" panose="02040502050505030304" pitchFamily="18" charset="0"/>
                  </a:rPr>
                  <a:t>main</a:t>
                </a:r>
                <a:r>
                  <a:rPr lang="zh-CN" altLang="en-US" sz="2000" dirty="0">
                    <a:latin typeface="Palatino Linotype" panose="02040502050505030304" pitchFamily="18" charset="0"/>
                  </a:rPr>
                  <a:t>函数中验证你的求导结果（通过</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𝑓</m:t>
                        </m:r>
                      </m:e>
                      <m:sup>
                        <m:r>
                          <a:rPr lang="en-US" altLang="zh-CN" sz="2000" b="0" i="1" smtClean="0">
                            <a:latin typeface="Cambria Math" panose="02040503050406030204" pitchFamily="18" charset="0"/>
                          </a:rPr>
                          <m:t>′</m:t>
                        </m:r>
                      </m:sup>
                    </m:s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f>
                      <m:fPr>
                        <m:type m:val="lin"/>
                        <m:ctrlPr>
                          <a:rPr lang="en-US" altLang="zh-CN" sz="2000" b="0" i="1" smtClean="0">
                            <a:latin typeface="Cambria Math" panose="02040503050406030204" pitchFamily="18" charset="0"/>
                          </a:rPr>
                        </m:ctrlPr>
                      </m:fPr>
                      <m:num>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d>
                      </m:num>
                      <m:den>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𝑥</m:t>
                        </m:r>
                      </m:den>
                    </m:f>
                  </m:oMath>
                </a14:m>
                <a:r>
                  <a:rPr lang="zh-CN" altLang="en-US" sz="2000" dirty="0">
                    <a:latin typeface="Palatino Linotype" panose="02040502050505030304" pitchFamily="18" charset="0"/>
                  </a:rPr>
                  <a:t>）（</a:t>
                </a:r>
                <a:r>
                  <a:rPr lang="en-US" altLang="zh-CN" sz="2000" dirty="0">
                    <a:latin typeface="Palatino Linotype" panose="02040502050505030304" pitchFamily="18" charset="0"/>
                  </a:rPr>
                  <a:t>16</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mc:Choice>
        <mc:Fallback>
          <p:sp>
            <p:nvSpPr>
              <p:cNvPr id="3" name="内容占位符 2">
                <a:extLst>
                  <a:ext uri="{FF2B5EF4-FFF2-40B4-BE49-F238E27FC236}">
                    <a16:creationId xmlns:a16="http://schemas.microsoft.com/office/drawing/2014/main" id="{993DA635-793C-027F-E280-E3BABA462550}"/>
                  </a:ext>
                </a:extLst>
              </p:cNvPr>
              <p:cNvSpPr>
                <a:spLocks noGrp="1" noRot="1" noChangeAspect="1" noMove="1" noResize="1" noEditPoints="1" noAdjustHandles="1" noChangeArrowheads="1" noChangeShapeType="1" noTextEdit="1"/>
              </p:cNvSpPr>
              <p:nvPr>
                <p:ph idx="1"/>
              </p:nvPr>
            </p:nvSpPr>
            <p:spPr>
              <a:xfrm>
                <a:off x="755650" y="1752600"/>
                <a:ext cx="10826749" cy="4267200"/>
              </a:xfrm>
              <a:blipFill>
                <a:blip r:embed="rId2"/>
                <a:stretch>
                  <a:fillRect l="-1182" t="-2000" b="-57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21</a:t>
            </a:fld>
            <a:endParaRPr lang="zh-CN" altLang="en-US"/>
          </a:p>
        </p:txBody>
      </p:sp>
    </p:spTree>
    <p:extLst>
      <p:ext uri="{BB962C8B-B14F-4D97-AF65-F5344CB8AC3E}">
        <p14:creationId xmlns:p14="http://schemas.microsoft.com/office/powerpoint/2010/main" val="58566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2. </a:t>
            </a:r>
            <a:r>
              <a:rPr lang="zh-CN" altLang="en-US" dirty="0"/>
              <a:t>智能指针实现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在现代 </a:t>
            </a:r>
            <a:r>
              <a:rPr lang="en-US" altLang="zh-CN" dirty="0">
                <a:latin typeface="Palatino Linotype" panose="02040502050505030304" pitchFamily="18" charset="0"/>
              </a:rPr>
              <a:t>C++ </a:t>
            </a:r>
            <a:r>
              <a:rPr lang="zh-CN" altLang="en-US" dirty="0">
                <a:latin typeface="Palatino Linotype" panose="02040502050505030304" pitchFamily="18" charset="0"/>
              </a:rPr>
              <a:t>编程中，标准库包含智能指针，该指针用于确保程序不存在内存和资源泄漏且是异常安全的。</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智能指针是在 </a:t>
            </a:r>
            <a:r>
              <a:rPr lang="en-US" altLang="zh-CN" dirty="0">
                <a:latin typeface="Palatino Linotype" panose="02040502050505030304" pitchFamily="18" charset="0"/>
              </a:rPr>
              <a:t>&lt;memory&gt; </a:t>
            </a:r>
            <a:r>
              <a:rPr lang="zh-CN" altLang="en-US" dirty="0">
                <a:latin typeface="Palatino Linotype" panose="02040502050505030304" pitchFamily="18" charset="0"/>
              </a:rPr>
              <a:t>头文件中的 </a:t>
            </a:r>
            <a:r>
              <a:rPr lang="en-US" altLang="zh-CN" dirty="0">
                <a:latin typeface="Palatino Linotype" panose="02040502050505030304" pitchFamily="18" charset="0"/>
              </a:rPr>
              <a:t>std </a:t>
            </a:r>
            <a:r>
              <a:rPr lang="zh-CN" altLang="en-US" dirty="0">
                <a:latin typeface="Palatino Linotype" panose="02040502050505030304" pitchFamily="18" charset="0"/>
              </a:rPr>
              <a:t>命名空间中定义的。 它们对 </a:t>
            </a:r>
            <a:r>
              <a:rPr lang="en-US" altLang="zh-CN" dirty="0">
                <a:latin typeface="Palatino Linotype" panose="02040502050505030304" pitchFamily="18" charset="0"/>
              </a:rPr>
              <a:t>RAII </a:t>
            </a:r>
            <a:r>
              <a:rPr lang="zh-CN" altLang="en-US" dirty="0">
                <a:latin typeface="Palatino Linotype" panose="02040502050505030304" pitchFamily="18" charset="0"/>
              </a:rPr>
              <a:t>或“获取资源即初始化”编程惯用法至关重要。 </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此习惯用法的主要目的是确保资源获取与对象初始化同时发生，从而能够创建该对象的所有资源并在某行代码中准备就绪。</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 实际上，</a:t>
            </a:r>
            <a:r>
              <a:rPr lang="en-US" altLang="zh-CN" dirty="0">
                <a:latin typeface="Palatino Linotype" panose="02040502050505030304" pitchFamily="18" charset="0"/>
              </a:rPr>
              <a:t>RAII </a:t>
            </a:r>
            <a:r>
              <a:rPr lang="zh-CN" altLang="en-US" dirty="0">
                <a:latin typeface="Palatino Linotype" panose="02040502050505030304" pitchFamily="18" charset="0"/>
              </a:rPr>
              <a:t>的主要原则是为将任何堆分配资源（例如，动态分配内存或系统对象句柄）的所有权提供给其析构函数包含用于删除或释放资源的代码以及任何相关清理代码的堆栈分配对象。</a:t>
            </a:r>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22</a:t>
            </a:fld>
            <a:endParaRPr lang="zh-CN" altLang="en-US" dirty="0"/>
          </a:p>
        </p:txBody>
      </p:sp>
    </p:spTree>
    <p:extLst>
      <p:ext uri="{BB962C8B-B14F-4D97-AF65-F5344CB8AC3E}">
        <p14:creationId xmlns:p14="http://schemas.microsoft.com/office/powerpoint/2010/main" val="4514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2. </a:t>
            </a:r>
            <a:r>
              <a:rPr lang="zh-CN" altLang="en-US" dirty="0"/>
              <a:t>智能指针实现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pPr marL="0" indent="0">
              <a:buNone/>
            </a:pPr>
            <a:r>
              <a:rPr lang="en-US" altLang="zh-CN" sz="2000" b="0" dirty="0">
                <a:solidFill>
                  <a:srgbClr val="0000FF"/>
                </a:solidFill>
                <a:effectLst/>
                <a:latin typeface="Consolas" panose="020B0609020204030204" pitchFamily="49" charset="0"/>
              </a:rPr>
              <a:t>void</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UseRawPointer</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8000"/>
                </a:solidFill>
                <a:effectLst/>
                <a:latin typeface="Consolas" panose="020B0609020204030204" pitchFamily="49" charset="0"/>
              </a:rPr>
              <a:t>    // Using a raw pointer -- not recommended.</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Song* </a:t>
            </a:r>
            <a:r>
              <a:rPr lang="en-US" altLang="zh-CN" sz="2000" b="0" dirty="0" err="1">
                <a:solidFill>
                  <a:srgbClr val="000000"/>
                </a:solidFill>
                <a:effectLst/>
                <a:latin typeface="Consolas" panose="020B0609020204030204" pitchFamily="49" charset="0"/>
              </a:rPr>
              <a:t>pSong</a:t>
            </a:r>
            <a:r>
              <a:rPr lang="en-US" altLang="zh-CN" sz="2000" b="0" dirty="0">
                <a:solidFill>
                  <a:srgbClr val="000000"/>
                </a:solidFill>
                <a:effectLst/>
                <a:latin typeface="Consolas" panose="020B0609020204030204" pitchFamily="49" charset="0"/>
              </a:rPr>
              <a:t> = </a:t>
            </a:r>
            <a:r>
              <a:rPr lang="en-US" altLang="zh-CN" sz="2000" b="0" dirty="0">
                <a:solidFill>
                  <a:srgbClr val="0000FF"/>
                </a:solidFill>
                <a:effectLst/>
                <a:latin typeface="Consolas" panose="020B0609020204030204" pitchFamily="49" charset="0"/>
              </a:rPr>
              <a:t>new</a:t>
            </a:r>
            <a:r>
              <a:rPr lang="en-US" altLang="zh-CN" sz="2000" b="0" dirty="0">
                <a:solidFill>
                  <a:srgbClr val="000000"/>
                </a:solidFill>
                <a:effectLst/>
                <a:latin typeface="Consolas" panose="020B0609020204030204" pitchFamily="49" charset="0"/>
              </a:rPr>
              <a:t> Song(</a:t>
            </a:r>
            <a:r>
              <a:rPr lang="en-US" altLang="zh-CN" sz="2000" b="0" dirty="0" err="1">
                <a:solidFill>
                  <a:srgbClr val="A31515"/>
                </a:solidFill>
                <a:effectLst/>
                <a:latin typeface="Consolas" panose="020B0609020204030204" pitchFamily="49" charset="0"/>
              </a:rPr>
              <a:t>L"Nothing</a:t>
            </a:r>
            <a:r>
              <a:rPr lang="en-US" altLang="zh-CN" sz="2000" b="0" dirty="0">
                <a:solidFill>
                  <a:srgbClr val="A31515"/>
                </a:solidFill>
                <a:effectLst/>
                <a:latin typeface="Consolas" panose="020B0609020204030204" pitchFamily="49" charset="0"/>
              </a:rPr>
              <a:t> on You"</a:t>
            </a:r>
            <a:r>
              <a:rPr lang="en-US" altLang="zh-CN" sz="2000" b="0" dirty="0">
                <a:solidFill>
                  <a:srgbClr val="000000"/>
                </a:solidFill>
                <a:effectLst/>
                <a:latin typeface="Consolas" panose="020B0609020204030204" pitchFamily="49" charset="0"/>
              </a:rPr>
              <a:t>, </a:t>
            </a:r>
            <a:r>
              <a:rPr lang="en-US" altLang="zh-CN" sz="2000" b="0" dirty="0" err="1">
                <a:solidFill>
                  <a:srgbClr val="A31515"/>
                </a:solidFill>
                <a:effectLst/>
                <a:latin typeface="Consolas" panose="020B0609020204030204" pitchFamily="49" charset="0"/>
              </a:rPr>
              <a:t>L"Bruno</a:t>
            </a:r>
            <a:r>
              <a:rPr lang="en-US" altLang="zh-CN" sz="2000" b="0" dirty="0">
                <a:solidFill>
                  <a:srgbClr val="A31515"/>
                </a:solidFill>
                <a:effectLst/>
                <a:latin typeface="Consolas" panose="020B0609020204030204" pitchFamily="49" charset="0"/>
              </a:rPr>
              <a:t> Mars"</a:t>
            </a:r>
            <a:r>
              <a:rPr lang="en-US" altLang="zh-CN" sz="2000" b="0" dirty="0">
                <a:solidFill>
                  <a:srgbClr val="000000"/>
                </a:solidFill>
                <a:effectLst/>
                <a:latin typeface="Consolas" panose="020B0609020204030204" pitchFamily="49" charset="0"/>
              </a:rPr>
              <a:t>); </a:t>
            </a:r>
          </a:p>
          <a:p>
            <a:pPr marL="0" indent="0">
              <a:buNone/>
            </a:pPr>
            <a:br>
              <a:rPr lang="en-US" altLang="zh-CN" sz="2000" b="0" dirty="0">
                <a:solidFill>
                  <a:srgbClr val="000000"/>
                </a:solidFill>
                <a:effectLst/>
                <a:latin typeface="Consolas" panose="020B0609020204030204" pitchFamily="49" charset="0"/>
              </a:rPr>
            </a:br>
            <a:r>
              <a:rPr lang="en-US" altLang="zh-CN" sz="2000" b="0" dirty="0">
                <a:solidFill>
                  <a:srgbClr val="008000"/>
                </a:solidFill>
                <a:effectLst/>
                <a:latin typeface="Consolas" panose="020B0609020204030204" pitchFamily="49" charset="0"/>
              </a:rPr>
              <a:t>    // Use </a:t>
            </a:r>
            <a:r>
              <a:rPr lang="en-US" altLang="zh-CN" sz="2000" b="0" dirty="0" err="1">
                <a:solidFill>
                  <a:srgbClr val="008000"/>
                </a:solidFill>
                <a:effectLst/>
                <a:latin typeface="Consolas" panose="020B0609020204030204" pitchFamily="49" charset="0"/>
              </a:rPr>
              <a:t>pSong</a:t>
            </a:r>
            <a:r>
              <a:rPr lang="en-US" altLang="zh-CN" sz="2000" b="0" dirty="0">
                <a:solidFill>
                  <a:srgbClr val="008000"/>
                </a:solidFill>
                <a:effectLst/>
                <a:latin typeface="Consolas" panose="020B0609020204030204" pitchFamily="49" charset="0"/>
              </a:rPr>
              <a:t>...</a:t>
            </a:r>
            <a:endParaRPr lang="en-US" altLang="zh-CN" sz="2000" b="0" dirty="0">
              <a:solidFill>
                <a:srgbClr val="000000"/>
              </a:solidFill>
              <a:effectLst/>
              <a:latin typeface="Consolas" panose="020B0609020204030204" pitchFamily="49" charset="0"/>
            </a:endParaRPr>
          </a:p>
          <a:p>
            <a:pPr marL="0" indent="0">
              <a:buNone/>
            </a:pPr>
            <a:br>
              <a:rPr lang="en-US" altLang="zh-CN" sz="2000" b="0" dirty="0">
                <a:solidFill>
                  <a:srgbClr val="000000"/>
                </a:solidFill>
                <a:effectLst/>
                <a:latin typeface="Consolas" panose="020B0609020204030204" pitchFamily="49" charset="0"/>
              </a:rPr>
            </a:br>
            <a:r>
              <a:rPr lang="en-US" altLang="zh-CN" sz="2000" b="0" dirty="0">
                <a:solidFill>
                  <a:srgbClr val="008000"/>
                </a:solidFill>
                <a:effectLst/>
                <a:latin typeface="Consolas" panose="020B0609020204030204" pitchFamily="49" charset="0"/>
              </a:rPr>
              <a:t>    // Don't forget to delete!</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delete </a:t>
            </a:r>
            <a:r>
              <a:rPr lang="en-US" altLang="zh-CN" sz="2000" b="0" dirty="0" err="1">
                <a:solidFill>
                  <a:srgbClr val="000000"/>
                </a:solidFill>
                <a:effectLst/>
                <a:latin typeface="Consolas" panose="020B0609020204030204" pitchFamily="49" charset="0"/>
              </a:rPr>
              <a:t>pSong</a:t>
            </a:r>
            <a:r>
              <a:rPr lang="en-US" altLang="zh-CN" sz="2000" b="0" dirty="0">
                <a:solidFill>
                  <a:srgbClr val="000000"/>
                </a:solidFill>
                <a:effectLst/>
                <a:latin typeface="Consolas" panose="020B0609020204030204" pitchFamily="49" charset="0"/>
              </a:rPr>
              <a:t>;   </a:t>
            </a:r>
          </a:p>
          <a:p>
            <a:pPr marL="0" indent="0">
              <a:buNone/>
            </a:pPr>
            <a:r>
              <a:rPr lang="en-US" altLang="zh-CN" sz="20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23</a:t>
            </a:fld>
            <a:endParaRPr lang="zh-CN" altLang="en-US" dirty="0"/>
          </a:p>
        </p:txBody>
      </p:sp>
    </p:spTree>
    <p:extLst>
      <p:ext uri="{BB962C8B-B14F-4D97-AF65-F5344CB8AC3E}">
        <p14:creationId xmlns:p14="http://schemas.microsoft.com/office/powerpoint/2010/main" val="121182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2. </a:t>
            </a:r>
            <a:r>
              <a:rPr lang="zh-CN" altLang="en-US" dirty="0"/>
              <a:t>智能指针实现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pPr marL="0" indent="0">
              <a:buNone/>
            </a:pPr>
            <a:r>
              <a:rPr lang="en-US" altLang="zh-CN" sz="2000" b="0" dirty="0">
                <a:solidFill>
                  <a:srgbClr val="0000FF"/>
                </a:solidFill>
                <a:effectLst/>
                <a:latin typeface="Consolas" panose="020B0609020204030204" pitchFamily="49" charset="0"/>
              </a:rPr>
              <a:t>void</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UseSmartPointer</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8000"/>
                </a:solidFill>
                <a:effectLst/>
                <a:latin typeface="Consolas" panose="020B0609020204030204" pitchFamily="49" charset="0"/>
              </a:rPr>
              <a:t>    // Declare a smart pointer on stack and pass it the raw pointer.</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unique_ptr</a:t>
            </a:r>
            <a:r>
              <a:rPr lang="en-US" altLang="zh-CN" sz="2000" b="0" dirty="0">
                <a:solidFill>
                  <a:srgbClr val="000000"/>
                </a:solidFill>
                <a:effectLst/>
                <a:latin typeface="Consolas" panose="020B0609020204030204" pitchFamily="49" charset="0"/>
              </a:rPr>
              <a:t>&lt;Song&gt; song2(</a:t>
            </a:r>
            <a:r>
              <a:rPr lang="en-US" altLang="zh-CN" sz="2000" b="0" dirty="0">
                <a:solidFill>
                  <a:srgbClr val="0000FF"/>
                </a:solidFill>
                <a:effectLst/>
                <a:latin typeface="Consolas" panose="020B0609020204030204" pitchFamily="49" charset="0"/>
              </a:rPr>
              <a:t>new</a:t>
            </a:r>
            <a:r>
              <a:rPr lang="en-US" altLang="zh-CN" sz="2000" b="0" dirty="0">
                <a:solidFill>
                  <a:srgbClr val="000000"/>
                </a:solidFill>
                <a:effectLst/>
                <a:latin typeface="Consolas" panose="020B0609020204030204" pitchFamily="49" charset="0"/>
              </a:rPr>
              <a:t> Song(</a:t>
            </a:r>
            <a:r>
              <a:rPr lang="en-US" altLang="zh-CN" sz="2000" b="0" dirty="0" err="1">
                <a:solidFill>
                  <a:srgbClr val="A31515"/>
                </a:solidFill>
                <a:effectLst/>
                <a:latin typeface="Consolas" panose="020B0609020204030204" pitchFamily="49" charset="0"/>
              </a:rPr>
              <a:t>L"Nothing</a:t>
            </a:r>
            <a:r>
              <a:rPr lang="en-US" altLang="zh-CN" sz="2000" b="0" dirty="0">
                <a:solidFill>
                  <a:srgbClr val="A31515"/>
                </a:solidFill>
                <a:effectLst/>
                <a:latin typeface="Consolas" panose="020B0609020204030204" pitchFamily="49" charset="0"/>
              </a:rPr>
              <a:t> on You"</a:t>
            </a:r>
            <a:r>
              <a:rPr lang="en-US" altLang="zh-CN" sz="2000" b="0" dirty="0">
                <a:solidFill>
                  <a:srgbClr val="000000"/>
                </a:solidFill>
                <a:effectLst/>
                <a:latin typeface="Consolas" panose="020B0609020204030204" pitchFamily="49" charset="0"/>
              </a:rPr>
              <a:t>, </a:t>
            </a:r>
            <a:r>
              <a:rPr lang="en-US" altLang="zh-CN" sz="2000" b="0" dirty="0" err="1">
                <a:solidFill>
                  <a:srgbClr val="A31515"/>
                </a:solidFill>
                <a:effectLst/>
                <a:latin typeface="Consolas" panose="020B0609020204030204" pitchFamily="49" charset="0"/>
              </a:rPr>
              <a:t>L"Bruno</a:t>
            </a:r>
            <a:r>
              <a:rPr lang="en-US" altLang="zh-CN" sz="2000" b="0" dirty="0">
                <a:solidFill>
                  <a:srgbClr val="A31515"/>
                </a:solidFill>
                <a:effectLst/>
                <a:latin typeface="Consolas" panose="020B0609020204030204" pitchFamily="49" charset="0"/>
              </a:rPr>
              <a:t> Mars"</a:t>
            </a:r>
            <a:r>
              <a:rPr lang="en-US" altLang="zh-CN" sz="2000" b="0" dirty="0">
                <a:solidFill>
                  <a:srgbClr val="000000"/>
                </a:solidFill>
                <a:effectLst/>
                <a:latin typeface="Consolas" panose="020B0609020204030204" pitchFamily="49" charset="0"/>
              </a:rPr>
              <a:t>));</a:t>
            </a:r>
          </a:p>
          <a:p>
            <a:pPr marL="0" indent="0">
              <a:buNone/>
            </a:pPr>
            <a:br>
              <a:rPr lang="en-US" altLang="zh-CN" sz="2000" b="0" dirty="0">
                <a:solidFill>
                  <a:srgbClr val="000000"/>
                </a:solidFill>
                <a:effectLst/>
                <a:latin typeface="Consolas" panose="020B0609020204030204" pitchFamily="49" charset="0"/>
              </a:rPr>
            </a:br>
            <a:r>
              <a:rPr lang="en-US" altLang="zh-CN" sz="2000" b="0" dirty="0">
                <a:solidFill>
                  <a:srgbClr val="008000"/>
                </a:solidFill>
                <a:effectLst/>
                <a:latin typeface="Consolas" panose="020B0609020204030204" pitchFamily="49" charset="0"/>
              </a:rPr>
              <a:t>    // Use song2...</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wstring</a:t>
            </a:r>
            <a:r>
              <a:rPr lang="en-US" altLang="zh-CN" sz="2000" b="0" dirty="0">
                <a:solidFill>
                  <a:srgbClr val="000000"/>
                </a:solidFill>
                <a:effectLst/>
                <a:latin typeface="Consolas" panose="020B0609020204030204" pitchFamily="49" charset="0"/>
              </a:rPr>
              <a:t> s = song2-&gt;duration_;</a:t>
            </a:r>
          </a:p>
          <a:p>
            <a:pPr marL="0" indent="0">
              <a:buNone/>
            </a:pPr>
            <a:r>
              <a:rPr lang="en-US" altLang="zh-CN" sz="2000" b="0" dirty="0">
                <a:solidFill>
                  <a:srgbClr val="008000"/>
                </a:solidFill>
                <a:effectLst/>
                <a:latin typeface="Consolas" panose="020B0609020204030204" pitchFamily="49" charset="0"/>
              </a:rPr>
              <a:t>    //...</a:t>
            </a:r>
            <a:endParaRPr lang="en-US" altLang="zh-CN" sz="2000" b="0" dirty="0">
              <a:solidFill>
                <a:srgbClr val="000000"/>
              </a:solidFill>
              <a:effectLst/>
              <a:latin typeface="Consolas" panose="020B0609020204030204" pitchFamily="49" charset="0"/>
            </a:endParaRPr>
          </a:p>
          <a:p>
            <a:pPr marL="0" indent="0">
              <a:buNone/>
            </a:pPr>
            <a:br>
              <a:rPr lang="en-US" altLang="zh-CN" sz="2000" b="0" dirty="0">
                <a:solidFill>
                  <a:srgbClr val="000000"/>
                </a:solidFill>
                <a:effectLst/>
                <a:latin typeface="Consolas" panose="020B0609020204030204" pitchFamily="49" charset="0"/>
              </a:rPr>
            </a:b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song2 is deleted automatically here.</a:t>
            </a:r>
            <a:endParaRPr lang="en-US" altLang="zh-CN" sz="20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24</a:t>
            </a:fld>
            <a:endParaRPr lang="zh-CN" altLang="en-US" dirty="0"/>
          </a:p>
        </p:txBody>
      </p:sp>
    </p:spTree>
    <p:extLst>
      <p:ext uri="{BB962C8B-B14F-4D97-AF65-F5344CB8AC3E}">
        <p14:creationId xmlns:p14="http://schemas.microsoft.com/office/powerpoint/2010/main" val="24117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2. </a:t>
            </a:r>
            <a:r>
              <a:rPr lang="zh-CN" altLang="en-US" dirty="0"/>
              <a:t>智能指针实现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智能指针分类</a:t>
            </a:r>
            <a:endParaRPr lang="en-US" altLang="zh-CN" dirty="0">
              <a:latin typeface="Palatino Linotype" panose="02040502050505030304" pitchFamily="18" charset="0"/>
            </a:endParaRPr>
          </a:p>
          <a:p>
            <a:pPr lvl="1"/>
            <a:r>
              <a:rPr lang="en-US" altLang="zh-CN" dirty="0" err="1">
                <a:latin typeface="Palatino Linotype" panose="02040502050505030304" pitchFamily="18" charset="0"/>
              </a:rPr>
              <a:t>unique_ptr</a:t>
            </a:r>
            <a:endParaRPr lang="en-US" altLang="zh-CN" dirty="0">
              <a:latin typeface="Palatino Linotype" panose="02040502050505030304" pitchFamily="18" charset="0"/>
            </a:endParaRPr>
          </a:p>
          <a:p>
            <a:pPr lvl="2"/>
            <a:r>
              <a:rPr lang="zh-CN" altLang="en-US" b="0" i="0" dirty="0">
                <a:solidFill>
                  <a:srgbClr val="171717"/>
                </a:solidFill>
                <a:effectLst/>
                <a:latin typeface="Segoe UI" panose="020B0502040204020203" pitchFamily="34" charset="0"/>
              </a:rPr>
              <a:t>只允许基础指针的一个所有者。</a:t>
            </a:r>
            <a:endParaRPr lang="en-US" altLang="zh-CN" b="0" i="0" dirty="0">
              <a:solidFill>
                <a:srgbClr val="171717"/>
              </a:solidFill>
              <a:effectLst/>
              <a:latin typeface="Segoe UI" panose="020B0502040204020203" pitchFamily="34" charset="0"/>
            </a:endParaRPr>
          </a:p>
          <a:p>
            <a:pPr lvl="2"/>
            <a:r>
              <a:rPr lang="zh-CN" altLang="en-US" b="0" i="0" dirty="0">
                <a:solidFill>
                  <a:srgbClr val="171717"/>
                </a:solidFill>
                <a:effectLst/>
                <a:latin typeface="Segoe UI" panose="020B0502040204020203" pitchFamily="34" charset="0"/>
              </a:rPr>
              <a:t>可以移到新所有者，但不会复制或共享。</a:t>
            </a:r>
            <a:endParaRPr lang="en-US" altLang="zh-CN" b="0" i="0" dirty="0">
              <a:solidFill>
                <a:srgbClr val="171717"/>
              </a:solidFill>
              <a:effectLst/>
              <a:latin typeface="Segoe UI" panose="020B0502040204020203" pitchFamily="34" charset="0"/>
            </a:endParaRPr>
          </a:p>
          <a:p>
            <a:pPr lvl="1"/>
            <a:r>
              <a:rPr lang="en-US" altLang="zh-CN" dirty="0" err="1">
                <a:latin typeface="Palatino Linotype" panose="02040502050505030304" pitchFamily="18" charset="0"/>
              </a:rPr>
              <a:t>shared_ptr</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采用引用计数的智能指针。</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如果你想要将一个原始指针分配给多个所有者（例如，从容器返回了指针副本又想保留原始指针时），请使用该指针。</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直至所有 </a:t>
            </a:r>
            <a:r>
              <a:rPr lang="en-US" altLang="zh-CN" dirty="0" err="1">
                <a:latin typeface="Palatino Linotype" panose="02040502050505030304" pitchFamily="18" charset="0"/>
              </a:rPr>
              <a:t>shared_ptr</a:t>
            </a:r>
            <a:r>
              <a:rPr lang="en-US" altLang="zh-CN" dirty="0">
                <a:latin typeface="Palatino Linotype" panose="02040502050505030304" pitchFamily="18" charset="0"/>
              </a:rPr>
              <a:t> </a:t>
            </a:r>
            <a:r>
              <a:rPr lang="zh-CN" altLang="en-US" dirty="0">
                <a:latin typeface="Palatino Linotype" panose="02040502050505030304" pitchFamily="18" charset="0"/>
              </a:rPr>
              <a:t>所有者超出了范围或放弃所有权，才会删除原始指针。</a:t>
            </a:r>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25</a:t>
            </a:fld>
            <a:endParaRPr lang="zh-CN" altLang="en-US" dirty="0"/>
          </a:p>
        </p:txBody>
      </p:sp>
    </p:spTree>
    <p:extLst>
      <p:ext uri="{BB962C8B-B14F-4D97-AF65-F5344CB8AC3E}">
        <p14:creationId xmlns:p14="http://schemas.microsoft.com/office/powerpoint/2010/main" val="215539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2. </a:t>
            </a:r>
            <a:r>
              <a:rPr lang="zh-CN" altLang="en-US" dirty="0"/>
              <a:t>智能指针实现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需要实现这两种智能指针</a:t>
            </a:r>
            <a:endParaRPr lang="en-US" altLang="zh-CN" dirty="0">
              <a:latin typeface="Palatino Linotype" panose="02040502050505030304" pitchFamily="18" charset="0"/>
            </a:endParaRPr>
          </a:p>
          <a:p>
            <a:pPr lvl="1"/>
            <a:r>
              <a:rPr lang="en-US" altLang="zh-CN" dirty="0" err="1">
                <a:latin typeface="Palatino Linotype" panose="02040502050505030304" pitchFamily="18" charset="0"/>
              </a:rPr>
              <a:t>unique_ptr</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禁用任何形式的拷贝</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通过模板，支持任意类型</a:t>
            </a:r>
            <a:endParaRPr lang="en-US" altLang="zh-CN" dirty="0">
              <a:latin typeface="Palatino Linotype" panose="02040502050505030304" pitchFamily="18" charset="0"/>
            </a:endParaRPr>
          </a:p>
          <a:p>
            <a:pPr lvl="1"/>
            <a:r>
              <a:rPr lang="en-US" altLang="zh-CN" dirty="0" err="1">
                <a:latin typeface="Palatino Linotype" panose="02040502050505030304" pitchFamily="18" charset="0"/>
              </a:rPr>
              <a:t>shared_ptr</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初始化的时候额外分配一个</a:t>
            </a:r>
            <a:r>
              <a:rPr lang="en-US" altLang="zh-CN" dirty="0">
                <a:latin typeface="Palatino Linotype" panose="02040502050505030304" pitchFamily="18" charset="0"/>
              </a:rPr>
              <a:t>int*</a:t>
            </a:r>
            <a:r>
              <a:rPr lang="zh-CN" altLang="en-US" dirty="0">
                <a:latin typeface="Palatino Linotype" panose="02040502050505030304" pitchFamily="18" charset="0"/>
              </a:rPr>
              <a:t>指针用于计数</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每次发生复制，计数都加一</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每次发生析构，计数都减一</a:t>
            </a:r>
            <a:endParaRPr lang="en-US" altLang="zh-CN" dirty="0">
              <a:latin typeface="Palatino Linotype" panose="02040502050505030304" pitchFamily="18" charset="0"/>
            </a:endParaRPr>
          </a:p>
          <a:p>
            <a:pPr lvl="3"/>
            <a:r>
              <a:rPr lang="zh-CN" altLang="en-US" dirty="0">
                <a:latin typeface="Palatino Linotype" panose="02040502050505030304" pitchFamily="18" charset="0"/>
              </a:rPr>
              <a:t>然后，如果计数为零，则回收分配的空间</a:t>
            </a:r>
            <a:endParaRPr lang="en-US" altLang="zh-CN" dirty="0">
              <a:latin typeface="Palatino Linotype" panose="02040502050505030304" pitchFamily="18"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26</a:t>
            </a:fld>
            <a:endParaRPr lang="zh-CN" altLang="en-US" dirty="0"/>
          </a:p>
        </p:txBody>
      </p:sp>
    </p:spTree>
    <p:extLst>
      <p:ext uri="{BB962C8B-B14F-4D97-AF65-F5344CB8AC3E}">
        <p14:creationId xmlns:p14="http://schemas.microsoft.com/office/powerpoint/2010/main" val="415359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2. </a:t>
            </a:r>
            <a:r>
              <a:rPr lang="zh-CN" altLang="en-US" dirty="0"/>
              <a:t>智能指针实现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评分标准（单人）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80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40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阻止了复制（</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提供了转移所有权（转移到另一个</a:t>
            </a:r>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）的方法（</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a:latin typeface="Palatino Linotype" panose="02040502050505030304" pitchFamily="18" charset="0"/>
              </a:rPr>
              <a:t>new</a:t>
            </a:r>
            <a:r>
              <a:rPr lang="zh-CN" altLang="en-US" sz="2000" dirty="0">
                <a:latin typeface="Palatino Linotype" panose="02040502050505030304" pitchFamily="18" charset="0"/>
              </a:rPr>
              <a:t>分配的任何空间都被正确回收（</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20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en-US" altLang="zh-CN" sz="2000" dirty="0">
                <a:latin typeface="Palatino Linotype" panose="02040502050505030304" pitchFamily="18" charset="0"/>
              </a:rPr>
              <a:t>&lt;T&gt;</a:t>
            </a:r>
            <a:r>
              <a:rPr lang="zh-CN" altLang="en-US" sz="2000" dirty="0">
                <a:latin typeface="Palatino Linotype" panose="02040502050505030304" pitchFamily="18" charset="0"/>
              </a:rPr>
              <a:t>和</a:t>
            </a:r>
            <a:r>
              <a:rPr lang="en-US" altLang="zh-CN" sz="2000" dirty="0" err="1">
                <a:latin typeface="Palatino Linotype" panose="02040502050505030304" pitchFamily="18" charset="0"/>
              </a:rPr>
              <a:t>shared_ptr</a:t>
            </a:r>
            <a:r>
              <a:rPr lang="en-US" altLang="zh-CN" sz="2000" dirty="0">
                <a:latin typeface="Palatino Linotype" panose="02040502050505030304" pitchFamily="18" charset="0"/>
              </a:rPr>
              <a:t>&lt;T&gt;</a:t>
            </a:r>
            <a:r>
              <a:rPr lang="zh-CN" altLang="en-US" sz="2000" dirty="0">
                <a:latin typeface="Palatino Linotype" panose="02040502050505030304" pitchFamily="18" charset="0"/>
              </a:rPr>
              <a:t>支持</a:t>
            </a:r>
            <a:r>
              <a:rPr lang="en-US" altLang="zh-CN" sz="2000" dirty="0">
                <a:latin typeface="Palatino Linotype" panose="02040502050505030304" pitchFamily="18" charset="0"/>
              </a:rPr>
              <a:t>T=int[]</a:t>
            </a:r>
            <a:r>
              <a:rPr lang="zh-CN" altLang="en-US" sz="2000" dirty="0">
                <a:latin typeface="Palatino Linotype" panose="02040502050505030304" pitchFamily="18" charset="0"/>
              </a:rPr>
              <a:t>（此时以</a:t>
            </a:r>
            <a:r>
              <a:rPr lang="en-US" altLang="zh-CN" sz="2000" dirty="0">
                <a:latin typeface="Palatino Linotype" panose="02040502050505030304" pitchFamily="18" charset="0"/>
              </a:rPr>
              <a:t>new int[xxx]</a:t>
            </a:r>
            <a:r>
              <a:rPr lang="zh-CN" altLang="en-US" sz="2000" dirty="0">
                <a:latin typeface="Palatino Linotype" panose="02040502050505030304" pitchFamily="18" charset="0"/>
              </a:rPr>
              <a:t>初始化</a:t>
            </a:r>
            <a:r>
              <a:rPr lang="en-US" altLang="zh-CN" sz="2000" dirty="0">
                <a:latin typeface="Palatino Linotype" panose="02040502050505030304" pitchFamily="18" charset="0"/>
              </a:rPr>
              <a:t>)</a:t>
            </a:r>
            <a:r>
              <a:rPr lang="zh-CN" altLang="en-US" sz="2000" dirty="0">
                <a:latin typeface="Palatino Linotype" panose="02040502050505030304" pitchFamily="18" charset="0"/>
              </a:rPr>
              <a:t>（</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和</a:t>
            </a:r>
            <a:r>
              <a:rPr lang="en-US" altLang="zh-CN" sz="2000" dirty="0" err="1">
                <a:latin typeface="Palatino Linotype" panose="02040502050505030304" pitchFamily="18" charset="0"/>
              </a:rPr>
              <a:t>shared_ptr</a:t>
            </a:r>
            <a:r>
              <a:rPr lang="zh-CN" altLang="en-US" sz="2000" dirty="0">
                <a:latin typeface="Palatino Linotype" panose="02040502050505030304" pitchFamily="18" charset="0"/>
              </a:rPr>
              <a:t>支持重新设置指针（例如，通过</a:t>
            </a:r>
            <a:r>
              <a:rPr lang="en-US" altLang="zh-CN" sz="2000" dirty="0">
                <a:latin typeface="Palatino Linotype" panose="02040502050505030304" pitchFamily="18" charset="0"/>
              </a:rPr>
              <a:t>=</a:t>
            </a:r>
            <a:r>
              <a:rPr lang="zh-CN" altLang="en-US" sz="2000" dirty="0">
                <a:latin typeface="Palatino Linotype" panose="02040502050505030304" pitchFamily="18" charset="0"/>
              </a:rPr>
              <a:t>运算符）（</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3"/>
            <a:r>
              <a:rPr lang="zh-CN" altLang="en-US" sz="1700" dirty="0">
                <a:latin typeface="Palatino Linotype" panose="02040502050505030304" pitchFamily="18" charset="0"/>
              </a:rPr>
              <a:t>这将释放当前的资源</a:t>
            </a:r>
            <a:endParaRPr lang="en-US" altLang="zh-CN"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和</a:t>
            </a:r>
            <a:r>
              <a:rPr lang="en-US" altLang="zh-CN" sz="2000" dirty="0" err="1">
                <a:latin typeface="Palatino Linotype" panose="02040502050505030304" pitchFamily="18" charset="0"/>
              </a:rPr>
              <a:t>shared_ptr</a:t>
            </a:r>
            <a:r>
              <a:rPr lang="zh-CN" altLang="en-US" sz="2000" dirty="0">
                <a:latin typeface="Palatino Linotype" panose="02040502050505030304" pitchFamily="18" charset="0"/>
              </a:rPr>
              <a:t>可以移动（</a:t>
            </a:r>
            <a:r>
              <a:rPr lang="en-US" altLang="zh-CN" sz="2000" dirty="0">
                <a:latin typeface="Palatino Linotype" panose="02040502050505030304" pitchFamily="18" charset="0"/>
              </a:rPr>
              <a:t>+5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27</a:t>
            </a:fld>
            <a:endParaRPr lang="zh-CN" altLang="en-US"/>
          </a:p>
        </p:txBody>
      </p:sp>
    </p:spTree>
    <p:extLst>
      <p:ext uri="{BB962C8B-B14F-4D97-AF65-F5344CB8AC3E}">
        <p14:creationId xmlns:p14="http://schemas.microsoft.com/office/powerpoint/2010/main" val="107606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2. </a:t>
            </a:r>
            <a:r>
              <a:rPr lang="zh-CN" altLang="en-US" dirty="0"/>
              <a:t>智能指针实现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评分标准（双人）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100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阻止了复制（</a:t>
            </a:r>
            <a:r>
              <a:rPr lang="en-US" altLang="zh-CN" sz="2000" dirty="0">
                <a:latin typeface="Palatino Linotype" panose="02040502050505030304" pitchFamily="18" charset="0"/>
              </a:rPr>
              <a:t>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提供了转移所有权（转移到另一个</a:t>
            </a:r>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）的方法（</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a:latin typeface="Palatino Linotype" panose="02040502050505030304" pitchFamily="18" charset="0"/>
              </a:rPr>
              <a:t>new</a:t>
            </a:r>
            <a:r>
              <a:rPr lang="zh-CN" altLang="en-US" sz="2000" dirty="0">
                <a:latin typeface="Palatino Linotype" panose="02040502050505030304" pitchFamily="18" charset="0"/>
              </a:rPr>
              <a:t>分配的任何空间都被正确回收（</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en-US" altLang="zh-CN" sz="2000" dirty="0">
                <a:latin typeface="Palatino Linotype" panose="02040502050505030304" pitchFamily="18" charset="0"/>
              </a:rPr>
              <a:t>&lt;T&gt;</a:t>
            </a:r>
            <a:r>
              <a:rPr lang="zh-CN" altLang="en-US" sz="2000" dirty="0">
                <a:latin typeface="Palatino Linotype" panose="02040502050505030304" pitchFamily="18" charset="0"/>
              </a:rPr>
              <a:t>和</a:t>
            </a:r>
            <a:r>
              <a:rPr lang="en-US" altLang="zh-CN" sz="2000" dirty="0" err="1">
                <a:latin typeface="Palatino Linotype" panose="02040502050505030304" pitchFamily="18" charset="0"/>
              </a:rPr>
              <a:t>shared_ptr</a:t>
            </a:r>
            <a:r>
              <a:rPr lang="en-US" altLang="zh-CN" sz="2000" dirty="0">
                <a:latin typeface="Palatino Linotype" panose="02040502050505030304" pitchFamily="18" charset="0"/>
              </a:rPr>
              <a:t>&lt;T&gt;</a:t>
            </a:r>
            <a:r>
              <a:rPr lang="zh-CN" altLang="en-US" sz="2000" dirty="0">
                <a:latin typeface="Palatino Linotype" panose="02040502050505030304" pitchFamily="18" charset="0"/>
              </a:rPr>
              <a:t>支持</a:t>
            </a:r>
            <a:r>
              <a:rPr lang="en-US" altLang="zh-CN" sz="2000" dirty="0">
                <a:latin typeface="Palatino Linotype" panose="02040502050505030304" pitchFamily="18" charset="0"/>
              </a:rPr>
              <a:t>T=int[]</a:t>
            </a:r>
            <a:r>
              <a:rPr lang="zh-CN" altLang="en-US" sz="2000" dirty="0">
                <a:latin typeface="Palatino Linotype" panose="02040502050505030304" pitchFamily="18" charset="0"/>
              </a:rPr>
              <a:t>（此时以</a:t>
            </a:r>
            <a:r>
              <a:rPr lang="en-US" altLang="zh-CN" sz="2000" dirty="0">
                <a:latin typeface="Palatino Linotype" panose="02040502050505030304" pitchFamily="18" charset="0"/>
              </a:rPr>
              <a:t>new int[xxx]</a:t>
            </a:r>
            <a:r>
              <a:rPr lang="zh-CN" altLang="en-US" sz="2000" dirty="0">
                <a:latin typeface="Palatino Linotype" panose="02040502050505030304" pitchFamily="18" charset="0"/>
              </a:rPr>
              <a:t>初始化</a:t>
            </a:r>
            <a:r>
              <a:rPr lang="en-US" altLang="zh-CN" sz="2000" dirty="0">
                <a:latin typeface="Palatino Linotype" panose="02040502050505030304" pitchFamily="18" charset="0"/>
              </a:rPr>
              <a:t>)</a:t>
            </a:r>
            <a:r>
              <a:rPr lang="zh-CN" altLang="en-US" sz="2000" dirty="0">
                <a:latin typeface="Palatino Linotype" panose="02040502050505030304" pitchFamily="18" charset="0"/>
              </a:rPr>
              <a:t>（</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和</a:t>
            </a:r>
            <a:r>
              <a:rPr lang="en-US" altLang="zh-CN" sz="2000" dirty="0" err="1">
                <a:latin typeface="Palatino Linotype" panose="02040502050505030304" pitchFamily="18" charset="0"/>
              </a:rPr>
              <a:t>shared_ptr</a:t>
            </a:r>
            <a:r>
              <a:rPr lang="zh-CN" altLang="en-US" sz="2000" dirty="0">
                <a:latin typeface="Palatino Linotype" panose="02040502050505030304" pitchFamily="18" charset="0"/>
              </a:rPr>
              <a:t>支持重新设置指针（例如，通过</a:t>
            </a:r>
            <a:r>
              <a:rPr lang="en-US" altLang="zh-CN" sz="2000" dirty="0">
                <a:latin typeface="Palatino Linotype" panose="02040502050505030304" pitchFamily="18" charset="0"/>
              </a:rPr>
              <a:t>=</a:t>
            </a:r>
            <a:r>
              <a:rPr lang="zh-CN" altLang="en-US" sz="2000" dirty="0">
                <a:latin typeface="Palatino Linotype" panose="02040502050505030304" pitchFamily="18" charset="0"/>
              </a:rPr>
              <a:t>运算符）（</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3"/>
            <a:r>
              <a:rPr lang="zh-CN" altLang="en-US" sz="1700" dirty="0">
                <a:latin typeface="Palatino Linotype" panose="02040502050505030304" pitchFamily="18" charset="0"/>
              </a:rPr>
              <a:t>这将释放当前的资源</a:t>
            </a:r>
            <a:endParaRPr lang="en-US" altLang="zh-CN" dirty="0">
              <a:latin typeface="Palatino Linotype" panose="02040502050505030304" pitchFamily="18" charset="0"/>
            </a:endParaRPr>
          </a:p>
          <a:p>
            <a:pPr lvl="2"/>
            <a:r>
              <a:rPr lang="en-US" altLang="zh-CN" sz="2000" dirty="0" err="1">
                <a:latin typeface="Palatino Linotype" panose="02040502050505030304" pitchFamily="18" charset="0"/>
              </a:rPr>
              <a:t>unique_ptr</a:t>
            </a:r>
            <a:r>
              <a:rPr lang="zh-CN" altLang="en-US" sz="2000" dirty="0">
                <a:latin typeface="Palatino Linotype" panose="02040502050505030304" pitchFamily="18" charset="0"/>
              </a:rPr>
              <a:t>和</a:t>
            </a:r>
            <a:r>
              <a:rPr lang="en-US" altLang="zh-CN" sz="2000" dirty="0" err="1">
                <a:latin typeface="Palatino Linotype" panose="02040502050505030304" pitchFamily="18" charset="0"/>
              </a:rPr>
              <a:t>shared_ptr</a:t>
            </a:r>
            <a:r>
              <a:rPr lang="zh-CN" altLang="en-US" sz="2000" dirty="0">
                <a:latin typeface="Palatino Linotype" panose="02040502050505030304" pitchFamily="18" charset="0"/>
              </a:rPr>
              <a:t>可以移动（</a:t>
            </a:r>
            <a:r>
              <a:rPr lang="en-US" altLang="zh-CN" sz="2000" dirty="0">
                <a:latin typeface="Palatino Linotype" panose="02040502050505030304" pitchFamily="18" charset="0"/>
              </a:rPr>
              <a:t>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28</a:t>
            </a:fld>
            <a:endParaRPr lang="zh-CN" altLang="en-US"/>
          </a:p>
        </p:txBody>
      </p:sp>
    </p:spTree>
    <p:extLst>
      <p:ext uri="{BB962C8B-B14F-4D97-AF65-F5344CB8AC3E}">
        <p14:creationId xmlns:p14="http://schemas.microsoft.com/office/powerpoint/2010/main" val="138444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pPr marL="0" indent="0">
              <a:buNone/>
            </a:pPr>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float</a:t>
            </a:r>
            <a:r>
              <a:rPr lang="en-US" altLang="zh-CN" sz="1400" b="0" dirty="0">
                <a:solidFill>
                  <a:srgbClr val="000000"/>
                </a:solidFill>
                <a:effectLst/>
                <a:latin typeface="Consolas" panose="020B0609020204030204" pitchFamily="49" charset="0"/>
              </a:rPr>
              <a:t> gamma;</a:t>
            </a:r>
          </a:p>
          <a:p>
            <a:pPr marL="0" indent="0">
              <a:buNone/>
            </a:pPr>
            <a:r>
              <a:rPr lang="en-US" altLang="zh-CN" sz="1400" b="0" dirty="0">
                <a:solidFill>
                  <a:srgbClr val="000000"/>
                </a:solidFill>
                <a:effectLst/>
                <a:latin typeface="Consolas" panose="020B0609020204030204" pitchFamily="49" charset="0"/>
              </a:rPr>
              <a:t>    std::string name;</a:t>
            </a:r>
          </a:p>
          <a:p>
            <a:pPr marL="0" indent="0">
              <a:buNone/>
            </a:pPr>
            <a:r>
              <a:rPr lang="en-US" altLang="zh-CN" sz="1400" b="0" dirty="0">
                <a:solidFill>
                  <a:srgbClr val="000000"/>
                </a:solidFill>
                <a:effectLst/>
                <a:latin typeface="Consolas" panose="020B0609020204030204" pitchFamily="49" charset="0"/>
              </a:rPr>
              <a:t>};</a:t>
            </a:r>
          </a:p>
          <a:p>
            <a:pPr marL="0" indent="0">
              <a:buNone/>
            </a:pPr>
            <a:br>
              <a:rPr lang="en-US" altLang="zh-CN" sz="1400" b="0" dirty="0">
                <a:solidFill>
                  <a:srgbClr val="000000"/>
                </a:solidFill>
                <a:effectLst/>
                <a:latin typeface="Consolas" panose="020B0609020204030204" pitchFamily="49" charset="0"/>
              </a:rPr>
            </a:b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main(</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argc</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char**</a:t>
            </a:r>
            <a:r>
              <a:rPr lang="en-US" altLang="zh-CN" sz="1400" b="0" dirty="0" err="1">
                <a:solidFill>
                  <a:srgbClr val="000000"/>
                </a:solidFill>
                <a:effectLst/>
                <a:latin typeface="Consolas" panose="020B0609020204030204" pitchFamily="49" charset="0"/>
              </a:rPr>
              <a:t>argv</a:t>
            </a: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ArgumentParser</a:t>
            </a:r>
            <a:r>
              <a:rPr lang="en-US" altLang="zh-CN" sz="1400" b="0" dirty="0">
                <a:solidFill>
                  <a:srgbClr val="000000"/>
                </a:solidFill>
                <a:effectLst/>
                <a:latin typeface="Consolas" panose="020B0609020204030204" pitchFamily="49" charset="0"/>
              </a:rPr>
              <a:t>&lt;</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&gt; parser;</a:t>
            </a:r>
          </a:p>
          <a:p>
            <a:pPr marL="0" indent="0">
              <a:buNone/>
            </a:pPr>
            <a:r>
              <a:rPr lang="en-US" altLang="zh-CN" sz="1400" b="0" dirty="0">
                <a:solidFill>
                  <a:srgbClr val="000000"/>
                </a:solidFill>
                <a:effectLst/>
                <a:latin typeface="Consolas" panose="020B0609020204030204" pitchFamily="49" charset="0"/>
              </a:rPr>
              <a:t>    parser[&amp;</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].set(</a:t>
            </a:r>
            <a:r>
              <a:rPr lang="en-US" altLang="zh-CN" sz="1400" b="0" dirty="0">
                <a:solidFill>
                  <a:srgbClr val="A31515"/>
                </a:solidFill>
                <a:effectLst/>
                <a:latin typeface="Consolas" panose="020B0609020204030204" pitchFamily="49" charset="0"/>
              </a:rPr>
              <a:t>"-p"</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init</a:t>
            </a:r>
            <a:r>
              <a:rPr lang="en-US" altLang="zh-CN" sz="1400" b="0" dirty="0">
                <a:solidFill>
                  <a:srgbClr val="000000"/>
                </a:solidFill>
                <a:effectLst/>
                <a:latin typeface="Consolas" panose="020B0609020204030204" pitchFamily="49" charset="0"/>
              </a:rPr>
              <a:t>(</a:t>
            </a:r>
            <a:r>
              <a:rPr lang="en-US" altLang="zh-CN" sz="1400" b="0" dirty="0">
                <a:solidFill>
                  <a:srgbClr val="098658"/>
                </a:solidFill>
                <a:effectLst/>
                <a:latin typeface="Consolas" panose="020B0609020204030204" pitchFamily="49" charset="0"/>
              </a:rPr>
              <a:t>5</a:t>
            </a:r>
            <a:r>
              <a:rPr lang="en-US" altLang="zh-CN" sz="1400" b="0" dirty="0">
                <a:solidFill>
                  <a:srgbClr val="000000"/>
                </a:solidFill>
                <a:effectLst/>
                <a:latin typeface="Consolas" panose="020B0609020204030204" pitchFamily="49" charset="0"/>
              </a:rPr>
              <a:t>).hint(</a:t>
            </a:r>
            <a:r>
              <a:rPr lang="en-US" altLang="zh-CN" sz="1400" b="0" dirty="0">
                <a:solidFill>
                  <a:srgbClr val="A31515"/>
                </a:solidFill>
                <a:effectLst/>
                <a:latin typeface="Consolas" panose="020B0609020204030204" pitchFamily="49" charset="0"/>
              </a:rPr>
              <a:t>"process id"</a:t>
            </a:r>
            <a:r>
              <a:rPr lang="en-US" altLang="zh-CN" sz="1400" b="0" dirty="0">
                <a:solidFill>
                  <a:srgbClr val="000000"/>
                </a:solidFill>
                <a:effectLst/>
                <a:latin typeface="Consolas" panose="020B0609020204030204" pitchFamily="49" charset="0"/>
              </a:rPr>
              <a:t>);</a:t>
            </a:r>
          </a:p>
          <a:p>
            <a:pPr marL="0" indent="0">
              <a:buNone/>
            </a:pPr>
            <a:r>
              <a:rPr lang="en-US" altLang="zh-CN" sz="1400" b="0" dirty="0">
                <a:solidFill>
                  <a:srgbClr val="000000"/>
                </a:solidFill>
                <a:effectLst/>
                <a:latin typeface="Consolas" panose="020B0609020204030204" pitchFamily="49" charset="0"/>
              </a:rPr>
              <a:t>    parser[&amp;</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::gamma].set(</a:t>
            </a:r>
            <a:r>
              <a:rPr lang="en-US" altLang="zh-CN" sz="1400" b="0" dirty="0">
                <a:solidFill>
                  <a:srgbClr val="A31515"/>
                </a:solidFill>
                <a:effectLst/>
                <a:latin typeface="Consolas" panose="020B0609020204030204" pitchFamily="49" charset="0"/>
              </a:rPr>
              <a:t>"-g"</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"--gamma"</a:t>
            </a:r>
            <a:r>
              <a:rPr lang="en-US" altLang="zh-CN" sz="1400" b="0" dirty="0">
                <a:solidFill>
                  <a:srgbClr val="000000"/>
                </a:solidFill>
                <a:effectLst/>
                <a:latin typeface="Consolas" panose="020B0609020204030204" pitchFamily="49" charset="0"/>
              </a:rPr>
              <a:t>).required().hint(</a:t>
            </a:r>
            <a:r>
              <a:rPr lang="en-US" altLang="zh-CN" sz="1400" b="0" dirty="0">
                <a:solidFill>
                  <a:srgbClr val="A31515"/>
                </a:solidFill>
                <a:effectLst/>
                <a:latin typeface="Consolas" panose="020B0609020204030204" pitchFamily="49" charset="0"/>
              </a:rPr>
              <a:t>"gamma value"</a:t>
            </a:r>
            <a:r>
              <a:rPr lang="en-US" altLang="zh-CN" sz="1400" b="0" dirty="0">
                <a:solidFill>
                  <a:srgbClr val="000000"/>
                </a:solidFill>
                <a:effectLst/>
                <a:latin typeface="Consolas" panose="020B0609020204030204" pitchFamily="49" charset="0"/>
              </a:rPr>
              <a:t>);</a:t>
            </a:r>
          </a:p>
          <a:p>
            <a:pPr marL="0" indent="0">
              <a:buNone/>
            </a:pPr>
            <a:r>
              <a:rPr lang="en-US" altLang="zh-CN" sz="1400" b="0" dirty="0">
                <a:solidFill>
                  <a:srgbClr val="000000"/>
                </a:solidFill>
                <a:effectLst/>
                <a:latin typeface="Consolas" panose="020B0609020204030204" pitchFamily="49" charset="0"/>
              </a:rPr>
              <a:t>    parser[&amp;</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::name].set(</a:t>
            </a:r>
            <a:r>
              <a:rPr lang="en-US" altLang="zh-CN" sz="1400" b="0" dirty="0">
                <a:solidFill>
                  <a:srgbClr val="A31515"/>
                </a:solidFill>
                <a:effectLst/>
                <a:latin typeface="Consolas" panose="020B0609020204030204" pitchFamily="49" charset="0"/>
              </a:rPr>
              <a:t>"-n"</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"--name"</a:t>
            </a:r>
            <a:r>
              <a:rPr lang="en-US" altLang="zh-CN" sz="1400" b="0" dirty="0">
                <a:solidFill>
                  <a:srgbClr val="000000"/>
                </a:solidFill>
                <a:effectLst/>
                <a:latin typeface="Consolas" panose="020B0609020204030204" pitchFamily="49" charset="0"/>
              </a:rPr>
              <a:t>).choices(</a:t>
            </a:r>
            <a:r>
              <a:rPr lang="en-US" altLang="zh-CN" sz="1400" b="0" dirty="0">
                <a:solidFill>
                  <a:srgbClr val="A31515"/>
                </a:solidFill>
                <a:effectLst/>
                <a:latin typeface="Consolas" panose="020B0609020204030204" pitchFamily="49" charset="0"/>
              </a:rPr>
              <a:t>"apple"</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"bee"</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"cat"</a:t>
            </a:r>
            <a:r>
              <a:rPr lang="en-US" altLang="zh-CN" sz="1400" b="0" dirty="0">
                <a:solidFill>
                  <a:srgbClr val="000000"/>
                </a:solidFill>
                <a:effectLst/>
                <a:latin typeface="Consolas" panose="020B0609020204030204" pitchFamily="49" charset="0"/>
              </a:rPr>
              <a:t>).hint(</a:t>
            </a:r>
            <a:r>
              <a:rPr lang="en-US" altLang="zh-CN" sz="1400" b="0" dirty="0">
                <a:solidFill>
                  <a:srgbClr val="A31515"/>
                </a:solidFill>
                <a:effectLst/>
                <a:latin typeface="Consolas" panose="020B0609020204030204" pitchFamily="49" charset="0"/>
              </a:rPr>
              <a:t>"object name"</a:t>
            </a:r>
            <a:r>
              <a:rPr lang="en-US" altLang="zh-CN" sz="1400" b="0" dirty="0">
                <a:solidFill>
                  <a:srgbClr val="000000"/>
                </a:solidFill>
                <a:effectLst/>
                <a:latin typeface="Consolas" panose="020B0609020204030204" pitchFamily="49" charset="0"/>
              </a:rPr>
              <a:t>);</a:t>
            </a:r>
          </a:p>
          <a:p>
            <a:pPr marL="0" indent="0">
              <a:buNone/>
            </a:pPr>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args</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parser.parse_args</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argc</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argv</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[exec] -g 0.2 --name cat</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    std::</a:t>
            </a:r>
            <a:r>
              <a:rPr lang="en-US" altLang="zh-CN" sz="1400" b="0" dirty="0" err="1">
                <a:solidFill>
                  <a:srgbClr val="00000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&lt;&lt; </a:t>
            </a:r>
            <a:r>
              <a:rPr lang="en-US" altLang="zh-CN" sz="1400" b="0" dirty="0" err="1">
                <a:solidFill>
                  <a:srgbClr val="000000"/>
                </a:solidFill>
                <a:effectLst/>
                <a:latin typeface="Consolas" panose="020B0609020204030204" pitchFamily="49" charset="0"/>
              </a:rPr>
              <a:t>args.pid</a:t>
            </a:r>
            <a:r>
              <a:rPr lang="en-US" altLang="zh-CN" sz="1400" b="0" dirty="0">
                <a:solidFill>
                  <a:srgbClr val="000000"/>
                </a:solidFill>
                <a:effectLst/>
                <a:latin typeface="Consolas" panose="020B0609020204030204" pitchFamily="49" charset="0"/>
              </a:rPr>
              <a:t> &lt;&lt; std::</a:t>
            </a:r>
            <a:r>
              <a:rPr lang="en-US" altLang="zh-CN" sz="1400" b="0" dirty="0" err="1">
                <a:solidFill>
                  <a:srgbClr val="000000"/>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5</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    std::</a:t>
            </a:r>
            <a:r>
              <a:rPr lang="en-US" altLang="zh-CN" sz="1400" b="0" dirty="0" err="1">
                <a:solidFill>
                  <a:srgbClr val="00000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&lt;&lt; </a:t>
            </a:r>
            <a:r>
              <a:rPr lang="en-US" altLang="zh-CN" sz="1400" b="0" dirty="0" err="1">
                <a:solidFill>
                  <a:srgbClr val="000000"/>
                </a:solidFill>
                <a:effectLst/>
                <a:latin typeface="Consolas" panose="020B0609020204030204" pitchFamily="49" charset="0"/>
              </a:rPr>
              <a:t>args.gamma</a:t>
            </a:r>
            <a:r>
              <a:rPr lang="en-US" altLang="zh-CN" sz="1400" b="0" dirty="0">
                <a:solidFill>
                  <a:srgbClr val="000000"/>
                </a:solidFill>
                <a:effectLst/>
                <a:latin typeface="Consolas" panose="020B0609020204030204" pitchFamily="49" charset="0"/>
              </a:rPr>
              <a:t> &lt;&lt; std::</a:t>
            </a:r>
            <a:r>
              <a:rPr lang="en-US" altLang="zh-CN" sz="1400" b="0" dirty="0" err="1">
                <a:solidFill>
                  <a:srgbClr val="000000"/>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0.2</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    std::</a:t>
            </a:r>
            <a:r>
              <a:rPr lang="en-US" altLang="zh-CN" sz="1400" b="0" dirty="0" err="1">
                <a:solidFill>
                  <a:srgbClr val="00000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&lt;&lt; args.name &lt;&lt; std::</a:t>
            </a:r>
            <a:r>
              <a:rPr lang="en-US" altLang="zh-CN" sz="1400" b="0" dirty="0" err="1">
                <a:solidFill>
                  <a:srgbClr val="000000"/>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cat</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29</a:t>
            </a:fld>
            <a:endParaRPr lang="zh-CN" altLang="en-US"/>
          </a:p>
        </p:txBody>
      </p:sp>
    </p:spTree>
    <p:extLst>
      <p:ext uri="{BB962C8B-B14F-4D97-AF65-F5344CB8AC3E}">
        <p14:creationId xmlns:p14="http://schemas.microsoft.com/office/powerpoint/2010/main" val="411068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zh-CN" altLang="en-US" dirty="0"/>
              <a:t>大作业选题</a:t>
            </a:r>
          </a:p>
        </p:txBody>
      </p:sp>
      <p:graphicFrame>
        <p:nvGraphicFramePr>
          <p:cNvPr id="6" name="表格 6">
            <a:extLst>
              <a:ext uri="{FF2B5EF4-FFF2-40B4-BE49-F238E27FC236}">
                <a16:creationId xmlns:a16="http://schemas.microsoft.com/office/drawing/2014/main" id="{EBD2D898-4D80-19B3-EAF0-17712F78C057}"/>
              </a:ext>
            </a:extLst>
          </p:cNvPr>
          <p:cNvGraphicFramePr>
            <a:graphicFrameLocks noGrp="1"/>
          </p:cNvGraphicFramePr>
          <p:nvPr>
            <p:ph idx="1"/>
            <p:extLst>
              <p:ext uri="{D42A27DB-BD31-4B8C-83A1-F6EECF244321}">
                <p14:modId xmlns:p14="http://schemas.microsoft.com/office/powerpoint/2010/main" val="448504044"/>
              </p:ext>
            </p:extLst>
          </p:nvPr>
        </p:nvGraphicFramePr>
        <p:xfrm>
          <a:off x="755650" y="1752600"/>
          <a:ext cx="10667994" cy="2595880"/>
        </p:xfrm>
        <a:graphic>
          <a:graphicData uri="http://schemas.openxmlformats.org/drawingml/2006/table">
            <a:tbl>
              <a:tblPr firstRow="1" bandRow="1">
                <a:tableStyleId>{93296810-A885-4BE3-A3E7-6D5BEEA58F35}</a:tableStyleId>
              </a:tblPr>
              <a:tblGrid>
                <a:gridCol w="1866780">
                  <a:extLst>
                    <a:ext uri="{9D8B030D-6E8A-4147-A177-3AD203B41FA5}">
                      <a16:colId xmlns:a16="http://schemas.microsoft.com/office/drawing/2014/main" val="3346709504"/>
                    </a:ext>
                  </a:extLst>
                </a:gridCol>
                <a:gridCol w="1377351">
                  <a:extLst>
                    <a:ext uri="{9D8B030D-6E8A-4147-A177-3AD203B41FA5}">
                      <a16:colId xmlns:a16="http://schemas.microsoft.com/office/drawing/2014/main" val="1053658568"/>
                    </a:ext>
                  </a:extLst>
                </a:gridCol>
                <a:gridCol w="1377351">
                  <a:extLst>
                    <a:ext uri="{9D8B030D-6E8A-4147-A177-3AD203B41FA5}">
                      <a16:colId xmlns:a16="http://schemas.microsoft.com/office/drawing/2014/main" val="1863906922"/>
                    </a:ext>
                  </a:extLst>
                </a:gridCol>
                <a:gridCol w="1377351">
                  <a:extLst>
                    <a:ext uri="{9D8B030D-6E8A-4147-A177-3AD203B41FA5}">
                      <a16:colId xmlns:a16="http://schemas.microsoft.com/office/drawing/2014/main" val="2668884684"/>
                    </a:ext>
                  </a:extLst>
                </a:gridCol>
                <a:gridCol w="1377351">
                  <a:extLst>
                    <a:ext uri="{9D8B030D-6E8A-4147-A177-3AD203B41FA5}">
                      <a16:colId xmlns:a16="http://schemas.microsoft.com/office/drawing/2014/main" val="2096234708"/>
                    </a:ext>
                  </a:extLst>
                </a:gridCol>
                <a:gridCol w="1824941">
                  <a:extLst>
                    <a:ext uri="{9D8B030D-6E8A-4147-A177-3AD203B41FA5}">
                      <a16:colId xmlns:a16="http://schemas.microsoft.com/office/drawing/2014/main" val="1423626955"/>
                    </a:ext>
                  </a:extLst>
                </a:gridCol>
                <a:gridCol w="1466869">
                  <a:extLst>
                    <a:ext uri="{9D8B030D-6E8A-4147-A177-3AD203B41FA5}">
                      <a16:colId xmlns:a16="http://schemas.microsoft.com/office/drawing/2014/main" val="3397307273"/>
                    </a:ext>
                  </a:extLst>
                </a:gridCol>
              </a:tblGrid>
              <a:tr h="370840">
                <a:tc>
                  <a:txBody>
                    <a:bodyPr/>
                    <a:lstStyle/>
                    <a:p>
                      <a:r>
                        <a:rPr lang="zh-CN" altLang="en-US" dirty="0">
                          <a:latin typeface="华文中宋" panose="02010600040101010101" pitchFamily="2" charset="-122"/>
                          <a:ea typeface="华文中宋" panose="02010600040101010101" pitchFamily="2" charset="-122"/>
                        </a:rPr>
                        <a:t>题目</a:t>
                      </a:r>
                    </a:p>
                  </a:txBody>
                  <a:tcPr/>
                </a:tc>
                <a:tc>
                  <a:txBody>
                    <a:bodyPr/>
                    <a:lstStyle/>
                    <a:p>
                      <a:r>
                        <a:rPr lang="zh-CN" altLang="en-US" dirty="0">
                          <a:latin typeface="华文中宋" panose="02010600040101010101" pitchFamily="2" charset="-122"/>
                          <a:ea typeface="华文中宋" panose="02010600040101010101" pitchFamily="2" charset="-122"/>
                        </a:rPr>
                        <a:t>内存管理</a:t>
                      </a:r>
                    </a:p>
                  </a:txBody>
                  <a:tcPr/>
                </a:tc>
                <a:tc>
                  <a:txBody>
                    <a:bodyPr/>
                    <a:lstStyle/>
                    <a:p>
                      <a:r>
                        <a:rPr lang="zh-CN" altLang="en-US" dirty="0">
                          <a:latin typeface="华文中宋" panose="02010600040101010101" pitchFamily="2" charset="-122"/>
                          <a:ea typeface="华文中宋" panose="02010600040101010101" pitchFamily="2" charset="-122"/>
                        </a:rPr>
                        <a:t>多态</a:t>
                      </a:r>
                    </a:p>
                  </a:txBody>
                  <a:tcPr/>
                </a:tc>
                <a:tc>
                  <a:txBody>
                    <a:bodyPr/>
                    <a:lstStyle/>
                    <a:p>
                      <a:r>
                        <a:rPr lang="zh-CN" altLang="en-US" dirty="0">
                          <a:latin typeface="华文中宋" panose="02010600040101010101" pitchFamily="2" charset="-122"/>
                          <a:ea typeface="华文中宋" panose="02010600040101010101" pitchFamily="2" charset="-122"/>
                        </a:rPr>
                        <a:t>模板</a:t>
                      </a:r>
                    </a:p>
                  </a:txBody>
                  <a:tcPr/>
                </a:tc>
                <a:tc>
                  <a:txBody>
                    <a:bodyPr/>
                    <a:lstStyle/>
                    <a:p>
                      <a:r>
                        <a:rPr lang="zh-CN" altLang="en-US" dirty="0">
                          <a:latin typeface="华文中宋" panose="02010600040101010101" pitchFamily="2" charset="-122"/>
                          <a:ea typeface="华文中宋" panose="02010600040101010101" pitchFamily="2" charset="-122"/>
                        </a:rPr>
                        <a:t>运算符重载</a:t>
                      </a:r>
                    </a:p>
                  </a:txBody>
                  <a:tcPr/>
                </a:tc>
                <a:tc>
                  <a:txBody>
                    <a:bodyPr/>
                    <a:lstStyle/>
                    <a:p>
                      <a:r>
                        <a:rPr lang="zh-CN" altLang="en-US" dirty="0">
                          <a:latin typeface="华文中宋" panose="02010600040101010101" pitchFamily="2" charset="-122"/>
                          <a:ea typeface="华文中宋" panose="02010600040101010101" pitchFamily="2" charset="-122"/>
                        </a:rPr>
                        <a:t>生存周期</a:t>
                      </a:r>
                      <a:r>
                        <a:rPr lang="en-US" altLang="zh-CN" dirty="0">
                          <a:latin typeface="华文中宋" panose="02010600040101010101" pitchFamily="2" charset="-122"/>
                          <a:ea typeface="华文中宋" panose="02010600040101010101" pitchFamily="2" charset="-122"/>
                        </a:rPr>
                        <a:t>(RAII)</a:t>
                      </a:r>
                      <a:endParaRPr lang="zh-CN" altLang="en-US" dirty="0">
                        <a:latin typeface="华文中宋" panose="02010600040101010101" pitchFamily="2" charset="-122"/>
                        <a:ea typeface="华文中宋" panose="02010600040101010101" pitchFamily="2" charset="-122"/>
                      </a:endParaRPr>
                    </a:p>
                  </a:txBody>
                  <a:tcPr/>
                </a:tc>
                <a:tc>
                  <a:txBody>
                    <a:bodyPr/>
                    <a:lstStyle/>
                    <a:p>
                      <a:r>
                        <a:rPr lang="zh-CN" altLang="en-US" dirty="0">
                          <a:latin typeface="华文中宋" panose="02010600040101010101" pitchFamily="2" charset="-122"/>
                          <a:ea typeface="华文中宋" panose="02010600040101010101" pitchFamily="2" charset="-122"/>
                        </a:rPr>
                        <a:t>元编程</a:t>
                      </a:r>
                    </a:p>
                  </a:txBody>
                  <a:tcPr/>
                </a:tc>
                <a:extLst>
                  <a:ext uri="{0D108BD9-81ED-4DB2-BD59-A6C34878D82A}">
                    <a16:rowId xmlns:a16="http://schemas.microsoft.com/office/drawing/2014/main" val="2977012256"/>
                  </a:ext>
                </a:extLst>
              </a:tr>
              <a:tr h="370840">
                <a:tc>
                  <a:txBody>
                    <a:bodyPr/>
                    <a:lstStyle/>
                    <a:p>
                      <a:r>
                        <a:rPr lang="zh-CN" altLang="en-US" dirty="0">
                          <a:latin typeface="华文中宋" panose="02010600040101010101" pitchFamily="2" charset="-122"/>
                          <a:ea typeface="华文中宋" panose="02010600040101010101" pitchFamily="2" charset="-122"/>
                        </a:rPr>
                        <a:t>表达式自动求导</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endParaRPr lang="zh-CN" altLang="en-US">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299086538"/>
                  </a:ext>
                </a:extLst>
              </a:tr>
              <a:tr h="370840">
                <a:tc>
                  <a:txBody>
                    <a:bodyPr/>
                    <a:lstStyle/>
                    <a:p>
                      <a:r>
                        <a:rPr lang="zh-CN" altLang="en-US" dirty="0">
                          <a:latin typeface="华文中宋" panose="02010600040101010101" pitchFamily="2" charset="-122"/>
                          <a:ea typeface="华文中宋" panose="02010600040101010101" pitchFamily="2" charset="-122"/>
                        </a:rPr>
                        <a:t>智能指针实现</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490601616"/>
                  </a:ext>
                </a:extLst>
              </a:tr>
              <a:tr h="370840">
                <a:tc>
                  <a:txBody>
                    <a:bodyPr/>
                    <a:lstStyle/>
                    <a:p>
                      <a:r>
                        <a:rPr lang="zh-CN" altLang="en-US" dirty="0">
                          <a:latin typeface="华文中宋" panose="02010600040101010101" pitchFamily="2" charset="-122"/>
                          <a:ea typeface="华文中宋" panose="02010600040101010101" pitchFamily="2" charset="-122"/>
                        </a:rPr>
                        <a:t>命令行参数解析</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213686129"/>
                  </a:ext>
                </a:extLst>
              </a:tr>
              <a:tr h="370840">
                <a:tc>
                  <a:txBody>
                    <a:bodyPr/>
                    <a:lstStyle/>
                    <a:p>
                      <a:r>
                        <a:rPr lang="zh-CN" altLang="en-US" dirty="0">
                          <a:latin typeface="华文中宋" panose="02010600040101010101" pitchFamily="2" charset="-122"/>
                          <a:ea typeface="华文中宋" panose="02010600040101010101" pitchFamily="2" charset="-122"/>
                        </a:rPr>
                        <a:t>函数对象化</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extLst>
                  <a:ext uri="{0D108BD9-81ED-4DB2-BD59-A6C34878D82A}">
                    <a16:rowId xmlns:a16="http://schemas.microsoft.com/office/drawing/2014/main" val="1577020702"/>
                  </a:ext>
                </a:extLst>
              </a:tr>
              <a:tr h="370840">
                <a:tc>
                  <a:txBody>
                    <a:bodyPr/>
                    <a:lstStyle/>
                    <a:p>
                      <a:r>
                        <a:rPr lang="zh-CN" altLang="en-US" dirty="0">
                          <a:latin typeface="华文中宋" panose="02010600040101010101" pitchFamily="2" charset="-122"/>
                          <a:ea typeface="华文中宋" panose="02010600040101010101" pitchFamily="2" charset="-122"/>
                        </a:rPr>
                        <a:t>字符串实现</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555147784"/>
                  </a:ext>
                </a:extLst>
              </a:tr>
              <a:tr h="370840">
                <a:tc>
                  <a:txBody>
                    <a:bodyPr/>
                    <a:lstStyle/>
                    <a:p>
                      <a:r>
                        <a:rPr lang="zh-CN" altLang="en-US" dirty="0">
                          <a:latin typeface="华文中宋" panose="02010600040101010101" pitchFamily="2" charset="-122"/>
                          <a:ea typeface="华文中宋" panose="02010600040101010101" pitchFamily="2" charset="-122"/>
                        </a:rPr>
                        <a:t>元组实现</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endParaRPr lang="zh-CN" altLang="en-US" dirty="0">
                        <a:latin typeface="华文中宋" panose="02010600040101010101" pitchFamily="2" charset="-122"/>
                        <a:ea typeface="华文中宋" panose="02010600040101010101" pitchFamily="2" charset="-122"/>
                      </a:endParaRPr>
                    </a:p>
                  </a:txBody>
                  <a:tcPr/>
                </a:tc>
                <a:tc>
                  <a:txBody>
                    <a:bodyPr/>
                    <a:lstStyle/>
                    <a:p>
                      <a:r>
                        <a:rPr lang="zh-CN" altLang="en-US" dirty="0">
                          <a:latin typeface="华文中宋" panose="02010600040101010101" pitchFamily="2" charset="-122"/>
                          <a:ea typeface="华文中宋" panose="02010600040101010101" pitchFamily="2" charset="-122"/>
                        </a:rPr>
                        <a:t>√</a:t>
                      </a:r>
                    </a:p>
                  </a:txBody>
                  <a:tcPr/>
                </a:tc>
                <a:extLst>
                  <a:ext uri="{0D108BD9-81ED-4DB2-BD59-A6C34878D82A}">
                    <a16:rowId xmlns:a16="http://schemas.microsoft.com/office/drawing/2014/main" val="1018752040"/>
                  </a:ext>
                </a:extLst>
              </a:tr>
            </a:tbl>
          </a:graphicData>
        </a:graphic>
      </p:graphicFrame>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a:t>
            </a:fld>
            <a:endParaRPr lang="zh-CN" altLang="en-US"/>
          </a:p>
        </p:txBody>
      </p:sp>
    </p:spTree>
    <p:extLst>
      <p:ext uri="{BB962C8B-B14F-4D97-AF65-F5344CB8AC3E}">
        <p14:creationId xmlns:p14="http://schemas.microsoft.com/office/powerpoint/2010/main" val="303594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1074041" cy="4267200"/>
          </a:xfrm>
        </p:spPr>
        <p:txBody>
          <a:bodyPr/>
          <a:lstStyle/>
          <a:p>
            <a:r>
              <a:rPr lang="zh-CN" altLang="en-US" b="0" dirty="0">
                <a:solidFill>
                  <a:srgbClr val="000000"/>
                </a:solidFill>
                <a:effectLst/>
                <a:latin typeface="Consolas" panose="020B0609020204030204" pitchFamily="49" charset="0"/>
              </a:rPr>
              <a:t>如何实现？</a:t>
            </a:r>
            <a:endParaRPr lang="en-US" altLang="zh-CN" b="0" dirty="0">
              <a:solidFill>
                <a:srgbClr val="000000"/>
              </a:solidFill>
              <a:effectLst/>
              <a:latin typeface="Consolas" panose="020B0609020204030204" pitchFamily="49" charset="0"/>
            </a:endParaRPr>
          </a:p>
          <a:p>
            <a:pPr marL="0" indent="0">
              <a:buNone/>
            </a:pP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float</a:t>
            </a:r>
            <a:r>
              <a:rPr lang="en-US" altLang="zh-CN" sz="1600" b="0" dirty="0">
                <a:solidFill>
                  <a:srgbClr val="000000"/>
                </a:solidFill>
                <a:effectLst/>
                <a:latin typeface="Consolas" panose="020B0609020204030204" pitchFamily="49" charset="0"/>
              </a:rPr>
              <a:t> gamma;</a:t>
            </a:r>
          </a:p>
          <a:p>
            <a:pPr marL="0" indent="0">
              <a:buNone/>
            </a:pPr>
            <a:r>
              <a:rPr lang="en-US" altLang="zh-CN" sz="1600" b="0" dirty="0">
                <a:solidFill>
                  <a:srgbClr val="000000"/>
                </a:solidFill>
                <a:effectLst/>
                <a:latin typeface="Consolas" panose="020B0609020204030204" pitchFamily="49" charset="0"/>
              </a:rPr>
              <a:t>    std::string name;</a:t>
            </a:r>
          </a:p>
          <a:p>
            <a:pPr marL="0" indent="0">
              <a:buNone/>
            </a:pPr>
            <a:r>
              <a:rPr lang="en-US" altLang="zh-CN" sz="1600" b="0" dirty="0">
                <a:solidFill>
                  <a:srgbClr val="000000"/>
                </a:solidFill>
                <a:effectLst/>
                <a:latin typeface="Consolas" panose="020B0609020204030204" pitchFamily="49" charset="0"/>
              </a:rPr>
              <a:t>};</a:t>
            </a:r>
          </a:p>
          <a:p>
            <a:pPr marL="0" indent="0">
              <a:buNone/>
            </a:pP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main(</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argc</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err="1">
                <a:solidFill>
                  <a:srgbClr val="000000"/>
                </a:solidFill>
                <a:effectLst/>
                <a:latin typeface="Consolas" panose="020B0609020204030204" pitchFamily="49" charset="0"/>
              </a:rPr>
              <a:t>argv</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ArgumentParser</a:t>
            </a:r>
            <a:r>
              <a:rPr lang="en-US" altLang="zh-CN" sz="1600" b="0" dirty="0">
                <a:solidFill>
                  <a:srgbClr val="000000"/>
                </a:solidFill>
                <a:effectLst/>
                <a:latin typeface="Consolas" panose="020B0609020204030204" pitchFamily="49" charset="0"/>
              </a:rPr>
              <a:t>&lt;</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&gt; parser;</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].set(</a:t>
            </a:r>
            <a:r>
              <a:rPr lang="en-US" altLang="zh-CN" sz="1600" b="0" dirty="0">
                <a:solidFill>
                  <a:srgbClr val="A31515"/>
                </a:solidFill>
                <a:effectLst/>
                <a:latin typeface="Consolas" panose="020B0609020204030204" pitchFamily="49" charset="0"/>
              </a:rPr>
              <a:t>"-p"</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init</a:t>
            </a:r>
            <a:r>
              <a:rPr lang="en-US" altLang="zh-CN" sz="1600" b="0" dirty="0">
                <a:solidFill>
                  <a:srgbClr val="000000"/>
                </a:solidFill>
                <a:effectLst/>
                <a:latin typeface="Consolas" panose="020B0609020204030204" pitchFamily="49" charset="0"/>
              </a:rPr>
              <a:t>(</a:t>
            </a:r>
            <a:r>
              <a:rPr lang="en-US" altLang="zh-CN" sz="1600" b="0" dirty="0">
                <a:solidFill>
                  <a:srgbClr val="098658"/>
                </a:solidFill>
                <a:effectLst/>
                <a:latin typeface="Consolas" panose="020B0609020204030204" pitchFamily="49" charset="0"/>
              </a:rPr>
              <a:t>5</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"process 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::gamma].set(</a:t>
            </a:r>
            <a:r>
              <a:rPr lang="en-US" altLang="zh-CN" sz="1600" b="0" dirty="0">
                <a:solidFill>
                  <a:srgbClr val="A31515"/>
                </a:solidFill>
                <a:effectLst/>
                <a:latin typeface="Consolas" panose="020B0609020204030204" pitchFamily="49" charset="0"/>
              </a:rPr>
              <a:t>"-g"</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"--gamma"</a:t>
            </a:r>
            <a:r>
              <a:rPr lang="en-US" altLang="zh-CN" sz="1600" b="0" dirty="0">
                <a:solidFill>
                  <a:srgbClr val="000000"/>
                </a:solidFill>
                <a:effectLst/>
                <a:latin typeface="Consolas" panose="020B0609020204030204" pitchFamily="49" charset="0"/>
              </a:rPr>
              <a:t>).required().hint(</a:t>
            </a:r>
            <a:r>
              <a:rPr lang="en-US" altLang="zh-CN" sz="1600" b="0" dirty="0">
                <a:solidFill>
                  <a:srgbClr val="A31515"/>
                </a:solidFill>
                <a:effectLst/>
                <a:latin typeface="Consolas" panose="020B0609020204030204" pitchFamily="49" charset="0"/>
              </a:rPr>
              <a:t>"gamma value"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::name].set(</a:t>
            </a:r>
            <a:r>
              <a:rPr lang="en-US" altLang="zh-CN" sz="1600" b="0" dirty="0">
                <a:solidFill>
                  <a:srgbClr val="A31515"/>
                </a:solidFill>
                <a:effectLst/>
                <a:latin typeface="Consolas" panose="020B0609020204030204" pitchFamily="49" charset="0"/>
              </a:rPr>
              <a:t>"-n"</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"--name"</a:t>
            </a:r>
            <a:r>
              <a:rPr lang="en-US" altLang="zh-CN" sz="1600" b="0" dirty="0">
                <a:solidFill>
                  <a:srgbClr val="000000"/>
                </a:solidFill>
                <a:effectLst/>
                <a:latin typeface="Consolas" panose="020B0609020204030204" pitchFamily="49" charset="0"/>
              </a:rPr>
              <a:t>).choices(</a:t>
            </a:r>
            <a:r>
              <a:rPr lang="en-US" altLang="zh-CN" sz="1600" b="0" dirty="0">
                <a:solidFill>
                  <a:srgbClr val="A31515"/>
                </a:solidFill>
                <a:effectLst/>
                <a:latin typeface="Consolas" panose="020B0609020204030204" pitchFamily="49" charset="0"/>
              </a:rPr>
              <a:t>"apple"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"bee"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"cat"</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"object name"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30</a:t>
            </a:fld>
            <a:endParaRPr lang="zh-CN" altLang="en-US"/>
          </a:p>
        </p:txBody>
      </p:sp>
    </p:spTree>
    <p:extLst>
      <p:ext uri="{BB962C8B-B14F-4D97-AF65-F5344CB8AC3E}">
        <p14:creationId xmlns:p14="http://schemas.microsoft.com/office/powerpoint/2010/main" val="396910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976275" cy="4267200"/>
          </a:xfrm>
        </p:spPr>
        <p:txBody>
          <a:bodyPr/>
          <a:lstStyle/>
          <a:p>
            <a:r>
              <a:rPr lang="en-US" altLang="zh-CN" b="0" dirty="0">
                <a:solidFill>
                  <a:srgbClr val="000000"/>
                </a:solidFill>
                <a:effectLst/>
                <a:latin typeface="Consolas" panose="020B0609020204030204" pitchFamily="49" charset="0"/>
              </a:rPr>
              <a:t>parser[&amp;</a:t>
            </a:r>
            <a:r>
              <a:rPr lang="en-US" altLang="zh-CN" b="0" dirty="0" err="1">
                <a:solidFill>
                  <a:srgbClr val="000000"/>
                </a:solidFill>
                <a:effectLst/>
                <a:latin typeface="Consolas" panose="020B0609020204030204" pitchFamily="49" charset="0"/>
              </a:rPr>
              <a:t>Myargs</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pid</a:t>
            </a:r>
            <a:r>
              <a:rPr lang="en-US" altLang="zh-CN" b="0" dirty="0">
                <a:solidFill>
                  <a:srgbClr val="000000"/>
                </a:solidFill>
                <a:effectLst/>
                <a:latin typeface="Consolas" panose="020B0609020204030204" pitchFamily="49" charset="0"/>
              </a:rPr>
              <a:t>]</a:t>
            </a:r>
            <a:r>
              <a:rPr lang="zh-CN" altLang="en-US" b="0" dirty="0">
                <a:solidFill>
                  <a:srgbClr val="000000"/>
                </a:solidFill>
                <a:effectLst/>
                <a:latin typeface="Consolas" panose="020B0609020204030204" pitchFamily="49" charset="0"/>
              </a:rPr>
              <a:t>返回一个新对象</a:t>
            </a:r>
            <a:endParaRPr lang="en-US" altLang="zh-CN" b="0" dirty="0">
              <a:solidFill>
                <a:srgbClr val="000000"/>
              </a:solidFill>
              <a:effectLst/>
              <a:latin typeface="Consolas" panose="020B0609020204030204" pitchFamily="49" charset="0"/>
            </a:endParaRPr>
          </a:p>
          <a:p>
            <a:pPr marL="0" indent="0">
              <a:buNone/>
            </a:pP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float</a:t>
            </a:r>
            <a:r>
              <a:rPr lang="en-US" altLang="zh-CN" sz="1600" b="0" dirty="0">
                <a:solidFill>
                  <a:srgbClr val="000000"/>
                </a:solidFill>
                <a:effectLst/>
                <a:latin typeface="Consolas" panose="020B0609020204030204" pitchFamily="49" charset="0"/>
              </a:rPr>
              <a:t> gamma;</a:t>
            </a:r>
          </a:p>
          <a:p>
            <a:pPr marL="0" indent="0">
              <a:buNone/>
            </a:pPr>
            <a:r>
              <a:rPr lang="en-US" altLang="zh-CN" sz="1600" b="0" dirty="0">
                <a:solidFill>
                  <a:srgbClr val="000000"/>
                </a:solidFill>
                <a:effectLst/>
                <a:latin typeface="Consolas" panose="020B0609020204030204" pitchFamily="49" charset="0"/>
              </a:rPr>
              <a:t>    std::string name;</a:t>
            </a:r>
          </a:p>
          <a:p>
            <a:pPr marL="0" indent="0">
              <a:buNone/>
            </a:pPr>
            <a:r>
              <a:rPr lang="en-US" altLang="zh-CN" sz="1600" b="0" dirty="0">
                <a:solidFill>
                  <a:srgbClr val="000000"/>
                </a:solidFill>
                <a:effectLst/>
                <a:latin typeface="Consolas" panose="020B0609020204030204" pitchFamily="49" charset="0"/>
              </a:rPr>
              <a:t>};</a:t>
            </a:r>
          </a:p>
          <a:p>
            <a:pPr marL="0" indent="0">
              <a:buNone/>
            </a:pP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main(</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argc</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err="1">
                <a:solidFill>
                  <a:srgbClr val="000000"/>
                </a:solidFill>
                <a:effectLst/>
                <a:latin typeface="Consolas" panose="020B0609020204030204" pitchFamily="49" charset="0"/>
              </a:rPr>
              <a:t>argv</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ArgumentParser</a:t>
            </a:r>
            <a:r>
              <a:rPr lang="en-US" altLang="zh-CN" sz="1600" b="0" dirty="0">
                <a:solidFill>
                  <a:srgbClr val="000000"/>
                </a:solidFill>
                <a:effectLst/>
                <a:latin typeface="Consolas" panose="020B0609020204030204" pitchFamily="49" charset="0"/>
              </a:rPr>
              <a:t>&lt;</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&gt; parser;</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].set(</a:t>
            </a:r>
            <a:r>
              <a:rPr lang="en-US" altLang="zh-CN" sz="1600" b="0" dirty="0">
                <a:solidFill>
                  <a:srgbClr val="A31515"/>
                </a:solidFill>
                <a:effectLst/>
                <a:latin typeface="Consolas" panose="020B0609020204030204" pitchFamily="49" charset="0"/>
              </a:rPr>
              <a:t>"-p"</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init</a:t>
            </a:r>
            <a:r>
              <a:rPr lang="en-US" altLang="zh-CN" sz="1600" b="0" dirty="0">
                <a:solidFill>
                  <a:srgbClr val="000000"/>
                </a:solidFill>
                <a:effectLst/>
                <a:latin typeface="Consolas" panose="020B0609020204030204" pitchFamily="49" charset="0"/>
              </a:rPr>
              <a:t>(</a:t>
            </a:r>
            <a:r>
              <a:rPr lang="en-US" altLang="zh-CN" sz="1600" b="0" dirty="0">
                <a:solidFill>
                  <a:srgbClr val="098658"/>
                </a:solidFill>
                <a:effectLst/>
                <a:latin typeface="Consolas" panose="020B0609020204030204" pitchFamily="49" charset="0"/>
              </a:rPr>
              <a:t>5</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"process 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::gamma].set(</a:t>
            </a:r>
            <a:r>
              <a:rPr lang="en-US" altLang="zh-CN" sz="1600" b="0" dirty="0">
                <a:solidFill>
                  <a:srgbClr val="A31515"/>
                </a:solidFill>
                <a:effectLst/>
                <a:latin typeface="Consolas" panose="020B0609020204030204" pitchFamily="49" charset="0"/>
              </a:rPr>
              <a:t>"-g"</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"--gamma"</a:t>
            </a:r>
            <a:r>
              <a:rPr lang="en-US" altLang="zh-CN" sz="1600" b="0" dirty="0">
                <a:solidFill>
                  <a:srgbClr val="000000"/>
                </a:solidFill>
                <a:effectLst/>
                <a:latin typeface="Consolas" panose="020B0609020204030204" pitchFamily="49" charset="0"/>
              </a:rPr>
              <a:t>).required().hint(</a:t>
            </a:r>
            <a:r>
              <a:rPr lang="en-US" altLang="zh-CN" sz="1600" b="0" dirty="0">
                <a:solidFill>
                  <a:srgbClr val="A31515"/>
                </a:solidFill>
                <a:effectLst/>
                <a:latin typeface="Consolas" panose="020B0609020204030204" pitchFamily="49" charset="0"/>
              </a:rPr>
              <a:t>"gamma value"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::name].set(</a:t>
            </a:r>
            <a:r>
              <a:rPr lang="en-US" altLang="zh-CN" sz="1600" b="0" dirty="0">
                <a:solidFill>
                  <a:srgbClr val="A31515"/>
                </a:solidFill>
                <a:effectLst/>
                <a:latin typeface="Consolas" panose="020B0609020204030204" pitchFamily="49" charset="0"/>
              </a:rPr>
              <a:t>"-n"</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"--name"</a:t>
            </a:r>
            <a:r>
              <a:rPr lang="en-US" altLang="zh-CN" sz="1600" b="0" dirty="0">
                <a:solidFill>
                  <a:srgbClr val="000000"/>
                </a:solidFill>
                <a:effectLst/>
                <a:latin typeface="Consolas" panose="020B0609020204030204" pitchFamily="49" charset="0"/>
              </a:rPr>
              <a:t>).choices(</a:t>
            </a:r>
            <a:r>
              <a:rPr lang="en-US" altLang="zh-CN" sz="1600" b="0" dirty="0">
                <a:solidFill>
                  <a:srgbClr val="A31515"/>
                </a:solidFill>
                <a:effectLst/>
                <a:latin typeface="Consolas" panose="020B0609020204030204" pitchFamily="49" charset="0"/>
              </a:rPr>
              <a:t>"apple"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"bee"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"cat"</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"object name"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31</a:t>
            </a:fld>
            <a:endParaRPr lang="zh-CN" altLang="en-US"/>
          </a:p>
        </p:txBody>
      </p:sp>
    </p:spTree>
    <p:extLst>
      <p:ext uri="{BB962C8B-B14F-4D97-AF65-F5344CB8AC3E}">
        <p14:creationId xmlns:p14="http://schemas.microsoft.com/office/powerpoint/2010/main" val="258970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970524" cy="4267200"/>
          </a:xfrm>
        </p:spPr>
        <p:txBody>
          <a:bodyPr/>
          <a:lstStyle/>
          <a:p>
            <a:r>
              <a:rPr lang="zh-CN" altLang="en-US" b="0" dirty="0">
                <a:solidFill>
                  <a:srgbClr val="000000"/>
                </a:solidFill>
                <a:effectLst/>
                <a:latin typeface="Consolas" panose="020B0609020204030204" pitchFamily="49" charset="0"/>
              </a:rPr>
              <a:t>这个新对象能够</a:t>
            </a:r>
            <a:r>
              <a:rPr lang="en-US" altLang="zh-CN" b="0" dirty="0">
                <a:solidFill>
                  <a:srgbClr val="000000"/>
                </a:solidFill>
                <a:effectLst/>
                <a:latin typeface="Consolas" panose="020B0609020204030204" pitchFamily="49" charset="0"/>
              </a:rPr>
              <a:t>set/</a:t>
            </a:r>
            <a:r>
              <a:rPr lang="en-US" altLang="zh-CN" b="0" dirty="0" err="1">
                <a:solidFill>
                  <a:srgbClr val="000000"/>
                </a:solidFill>
                <a:effectLst/>
                <a:latin typeface="Consolas" panose="020B0609020204030204" pitchFamily="49" charset="0"/>
              </a:rPr>
              <a:t>init</a:t>
            </a:r>
            <a:r>
              <a:rPr lang="en-US" altLang="zh-CN" b="0" dirty="0">
                <a:solidFill>
                  <a:srgbClr val="000000"/>
                </a:solidFill>
                <a:effectLst/>
                <a:latin typeface="Consolas" panose="020B0609020204030204" pitchFamily="49" charset="0"/>
              </a:rPr>
              <a:t>/hint/required/choices</a:t>
            </a:r>
          </a:p>
          <a:p>
            <a:pPr marL="0" indent="0">
              <a:buNone/>
            </a:pP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float</a:t>
            </a:r>
            <a:r>
              <a:rPr lang="en-US" altLang="zh-CN" sz="1600" b="0" dirty="0">
                <a:solidFill>
                  <a:srgbClr val="000000"/>
                </a:solidFill>
                <a:effectLst/>
                <a:latin typeface="Consolas" panose="020B0609020204030204" pitchFamily="49" charset="0"/>
              </a:rPr>
              <a:t> gamma;</a:t>
            </a:r>
          </a:p>
          <a:p>
            <a:pPr marL="0" indent="0">
              <a:buNone/>
            </a:pPr>
            <a:r>
              <a:rPr lang="en-US" altLang="zh-CN" sz="1600" b="0" dirty="0">
                <a:solidFill>
                  <a:srgbClr val="000000"/>
                </a:solidFill>
                <a:effectLst/>
                <a:latin typeface="Consolas" panose="020B0609020204030204" pitchFamily="49" charset="0"/>
              </a:rPr>
              <a:t>    std::string name;</a:t>
            </a:r>
          </a:p>
          <a:p>
            <a:pPr marL="0" indent="0">
              <a:buNone/>
            </a:pPr>
            <a:r>
              <a:rPr lang="en-US" altLang="zh-CN" sz="1600" b="0" dirty="0">
                <a:solidFill>
                  <a:srgbClr val="000000"/>
                </a:solidFill>
                <a:effectLst/>
                <a:latin typeface="Consolas" panose="020B0609020204030204" pitchFamily="49" charset="0"/>
              </a:rPr>
              <a:t>};</a:t>
            </a:r>
          </a:p>
          <a:p>
            <a:pPr marL="0" indent="0">
              <a:buNone/>
            </a:pP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main(</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argc</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err="1">
                <a:solidFill>
                  <a:srgbClr val="000000"/>
                </a:solidFill>
                <a:effectLst/>
                <a:latin typeface="Consolas" panose="020B0609020204030204" pitchFamily="49" charset="0"/>
              </a:rPr>
              <a:t>argv</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ArgumentParser</a:t>
            </a:r>
            <a:r>
              <a:rPr lang="en-US" altLang="zh-CN" sz="1600" b="0" dirty="0">
                <a:solidFill>
                  <a:srgbClr val="000000"/>
                </a:solidFill>
                <a:effectLst/>
                <a:latin typeface="Consolas" panose="020B0609020204030204" pitchFamily="49" charset="0"/>
              </a:rPr>
              <a:t>&lt;</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&gt; parser;</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].set(</a:t>
            </a:r>
            <a:r>
              <a:rPr lang="en-US" altLang="zh-CN" sz="1600" b="0" dirty="0">
                <a:solidFill>
                  <a:srgbClr val="A31515"/>
                </a:solidFill>
                <a:effectLst/>
                <a:latin typeface="Consolas" panose="020B0609020204030204" pitchFamily="49" charset="0"/>
              </a:rPr>
              <a:t>"-p"</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init</a:t>
            </a:r>
            <a:r>
              <a:rPr lang="en-US" altLang="zh-CN" sz="1600" b="0" dirty="0">
                <a:solidFill>
                  <a:srgbClr val="000000"/>
                </a:solidFill>
                <a:effectLst/>
                <a:latin typeface="Consolas" panose="020B0609020204030204" pitchFamily="49" charset="0"/>
              </a:rPr>
              <a:t>(</a:t>
            </a:r>
            <a:r>
              <a:rPr lang="en-US" altLang="zh-CN" sz="1600" b="0" dirty="0">
                <a:solidFill>
                  <a:srgbClr val="098658"/>
                </a:solidFill>
                <a:effectLst/>
                <a:latin typeface="Consolas" panose="020B0609020204030204" pitchFamily="49" charset="0"/>
              </a:rPr>
              <a:t>5</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"process 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::gamma].set(</a:t>
            </a:r>
            <a:r>
              <a:rPr lang="en-US" altLang="zh-CN" sz="1600" b="0" dirty="0">
                <a:solidFill>
                  <a:srgbClr val="A31515"/>
                </a:solidFill>
                <a:effectLst/>
                <a:latin typeface="Consolas" panose="020B0609020204030204" pitchFamily="49" charset="0"/>
              </a:rPr>
              <a:t>"-g"</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"--gamma"</a:t>
            </a:r>
            <a:r>
              <a:rPr lang="en-US" altLang="zh-CN" sz="1600" b="0" dirty="0">
                <a:solidFill>
                  <a:srgbClr val="000000"/>
                </a:solidFill>
                <a:effectLst/>
                <a:latin typeface="Consolas" panose="020B0609020204030204" pitchFamily="49" charset="0"/>
              </a:rPr>
              <a:t>).required().hint(</a:t>
            </a:r>
            <a:r>
              <a:rPr lang="en-US" altLang="zh-CN" sz="1600" b="0" dirty="0">
                <a:solidFill>
                  <a:srgbClr val="A31515"/>
                </a:solidFill>
                <a:effectLst/>
                <a:latin typeface="Consolas" panose="020B0609020204030204" pitchFamily="49" charset="0"/>
              </a:rPr>
              <a:t>"gamma value"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::name].set(</a:t>
            </a:r>
            <a:r>
              <a:rPr lang="en-US" altLang="zh-CN" sz="1600" b="0" dirty="0">
                <a:solidFill>
                  <a:srgbClr val="A31515"/>
                </a:solidFill>
                <a:effectLst/>
                <a:latin typeface="Consolas" panose="020B0609020204030204" pitchFamily="49" charset="0"/>
              </a:rPr>
              <a:t>"-n"</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"--name"</a:t>
            </a:r>
            <a:r>
              <a:rPr lang="en-US" altLang="zh-CN" sz="1600" b="0" dirty="0">
                <a:solidFill>
                  <a:srgbClr val="000000"/>
                </a:solidFill>
                <a:effectLst/>
                <a:latin typeface="Consolas" panose="020B0609020204030204" pitchFamily="49" charset="0"/>
              </a:rPr>
              <a:t>).choices(</a:t>
            </a:r>
            <a:r>
              <a:rPr lang="en-US" altLang="zh-CN" sz="1600" b="0" dirty="0">
                <a:solidFill>
                  <a:srgbClr val="A31515"/>
                </a:solidFill>
                <a:effectLst/>
                <a:latin typeface="Consolas" panose="020B0609020204030204" pitchFamily="49" charset="0"/>
              </a:rPr>
              <a:t>"apple"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"bee"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"cat"</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"object name"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a:t>
            </a:r>
            <a:br>
              <a:rPr lang="en-US" altLang="zh-CN" sz="3200" b="0" dirty="0">
                <a:solidFill>
                  <a:srgbClr val="000000"/>
                </a:solidFill>
                <a:effectLst/>
                <a:latin typeface="Consolas" panose="020B0609020204030204" pitchFamily="49" charset="0"/>
              </a:rPr>
            </a:br>
            <a:endParaRPr lang="en-US" altLang="zh-CN" sz="32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32</a:t>
            </a:fld>
            <a:endParaRPr lang="zh-CN" altLang="en-US"/>
          </a:p>
        </p:txBody>
      </p:sp>
    </p:spTree>
    <p:extLst>
      <p:ext uri="{BB962C8B-B14F-4D97-AF65-F5344CB8AC3E}">
        <p14:creationId xmlns:p14="http://schemas.microsoft.com/office/powerpoint/2010/main" val="70561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49" y="1752600"/>
            <a:ext cx="11074041" cy="4267200"/>
          </a:xfrm>
        </p:spPr>
        <p:txBody>
          <a:bodyPr/>
          <a:lstStyle/>
          <a:p>
            <a:r>
              <a:rPr lang="zh-CN" altLang="en-US" b="0" dirty="0">
                <a:solidFill>
                  <a:srgbClr val="000000"/>
                </a:solidFill>
                <a:effectLst/>
                <a:latin typeface="Consolas" panose="020B0609020204030204" pitchFamily="49" charset="0"/>
              </a:rPr>
              <a:t>每个方法都修改自身的一些属性，然后返回自身的引用</a:t>
            </a:r>
            <a:endParaRPr lang="en-US" altLang="zh-CN" b="0" dirty="0">
              <a:solidFill>
                <a:srgbClr val="000000"/>
              </a:solidFill>
              <a:effectLst/>
              <a:latin typeface="Consolas" panose="020B0609020204030204" pitchFamily="49" charset="0"/>
            </a:endParaRPr>
          </a:p>
          <a:p>
            <a:pPr marL="0" indent="0">
              <a:buNone/>
            </a:pP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float</a:t>
            </a:r>
            <a:r>
              <a:rPr lang="en-US" altLang="zh-CN" sz="1600" b="0" dirty="0">
                <a:solidFill>
                  <a:srgbClr val="000000"/>
                </a:solidFill>
                <a:effectLst/>
                <a:latin typeface="Consolas" panose="020B0609020204030204" pitchFamily="49" charset="0"/>
              </a:rPr>
              <a:t> gamma;</a:t>
            </a:r>
          </a:p>
          <a:p>
            <a:pPr marL="0" indent="0">
              <a:buNone/>
            </a:pPr>
            <a:r>
              <a:rPr lang="en-US" altLang="zh-CN" sz="1600" b="0" dirty="0">
                <a:solidFill>
                  <a:srgbClr val="000000"/>
                </a:solidFill>
                <a:effectLst/>
                <a:latin typeface="Consolas" panose="020B0609020204030204" pitchFamily="49" charset="0"/>
              </a:rPr>
              <a:t>    std::string name;</a:t>
            </a:r>
          </a:p>
          <a:p>
            <a:pPr marL="0" indent="0">
              <a:buNone/>
            </a:pPr>
            <a:r>
              <a:rPr lang="en-US" altLang="zh-CN" sz="1600" b="0" dirty="0">
                <a:solidFill>
                  <a:srgbClr val="000000"/>
                </a:solidFill>
                <a:effectLst/>
                <a:latin typeface="Consolas" panose="020B0609020204030204" pitchFamily="49" charset="0"/>
              </a:rPr>
              <a:t>};</a:t>
            </a:r>
          </a:p>
          <a:p>
            <a:pPr marL="0" indent="0">
              <a:buNone/>
            </a:pP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main(</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argc</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err="1">
                <a:solidFill>
                  <a:srgbClr val="000000"/>
                </a:solidFill>
                <a:effectLst/>
                <a:latin typeface="Consolas" panose="020B0609020204030204" pitchFamily="49" charset="0"/>
              </a:rPr>
              <a:t>argv</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ArgumentParser</a:t>
            </a:r>
            <a:r>
              <a:rPr lang="en-US" altLang="zh-CN" sz="1600" b="0" dirty="0">
                <a:solidFill>
                  <a:srgbClr val="000000"/>
                </a:solidFill>
                <a:effectLst/>
                <a:latin typeface="Consolas" panose="020B0609020204030204" pitchFamily="49" charset="0"/>
              </a:rPr>
              <a:t>&lt;</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&gt; parser;</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].set(</a:t>
            </a:r>
            <a:r>
              <a:rPr lang="en-US" altLang="zh-CN" sz="1600" b="0" dirty="0">
                <a:solidFill>
                  <a:srgbClr val="A31515"/>
                </a:solidFill>
                <a:effectLst/>
                <a:latin typeface="Consolas" panose="020B0609020204030204" pitchFamily="49" charset="0"/>
              </a:rPr>
              <a:t>"-p"</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init</a:t>
            </a:r>
            <a:r>
              <a:rPr lang="en-US" altLang="zh-CN" sz="1600" b="0" dirty="0">
                <a:solidFill>
                  <a:srgbClr val="000000"/>
                </a:solidFill>
                <a:effectLst/>
                <a:latin typeface="Consolas" panose="020B0609020204030204" pitchFamily="49" charset="0"/>
              </a:rPr>
              <a:t>(</a:t>
            </a:r>
            <a:r>
              <a:rPr lang="en-US" altLang="zh-CN" sz="1600" b="0" dirty="0">
                <a:solidFill>
                  <a:srgbClr val="098658"/>
                </a:solidFill>
                <a:effectLst/>
                <a:latin typeface="Consolas" panose="020B0609020204030204" pitchFamily="49" charset="0"/>
              </a:rPr>
              <a:t>5</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"process 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::gamma].set(</a:t>
            </a:r>
            <a:r>
              <a:rPr lang="en-US" altLang="zh-CN" sz="1600" b="0" dirty="0">
                <a:solidFill>
                  <a:srgbClr val="A31515"/>
                </a:solidFill>
                <a:effectLst/>
                <a:latin typeface="Consolas" panose="020B0609020204030204" pitchFamily="49" charset="0"/>
              </a:rPr>
              <a:t>"-g"</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"--gamma"</a:t>
            </a:r>
            <a:r>
              <a:rPr lang="en-US" altLang="zh-CN" sz="1600" b="0" dirty="0">
                <a:solidFill>
                  <a:srgbClr val="000000"/>
                </a:solidFill>
                <a:effectLst/>
                <a:latin typeface="Consolas" panose="020B0609020204030204" pitchFamily="49" charset="0"/>
              </a:rPr>
              <a:t>).required().hint(</a:t>
            </a:r>
            <a:r>
              <a:rPr lang="en-US" altLang="zh-CN" sz="1600" b="0" dirty="0">
                <a:solidFill>
                  <a:srgbClr val="A31515"/>
                </a:solidFill>
                <a:effectLst/>
                <a:latin typeface="Consolas" panose="020B0609020204030204" pitchFamily="49" charset="0"/>
              </a:rPr>
              <a:t>"gamma value"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::name].set(</a:t>
            </a:r>
            <a:r>
              <a:rPr lang="en-US" altLang="zh-CN" sz="1600" b="0" dirty="0">
                <a:solidFill>
                  <a:srgbClr val="A31515"/>
                </a:solidFill>
                <a:effectLst/>
                <a:latin typeface="Consolas" panose="020B0609020204030204" pitchFamily="49" charset="0"/>
              </a:rPr>
              <a:t>"-n"</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"--name"</a:t>
            </a:r>
            <a:r>
              <a:rPr lang="en-US" altLang="zh-CN" sz="1600" b="0" dirty="0">
                <a:solidFill>
                  <a:srgbClr val="000000"/>
                </a:solidFill>
                <a:effectLst/>
                <a:latin typeface="Consolas" panose="020B0609020204030204" pitchFamily="49" charset="0"/>
              </a:rPr>
              <a:t>).choices(</a:t>
            </a:r>
            <a:r>
              <a:rPr lang="en-US" altLang="zh-CN" sz="1600" b="0" dirty="0">
                <a:solidFill>
                  <a:srgbClr val="A31515"/>
                </a:solidFill>
                <a:effectLst/>
                <a:latin typeface="Consolas" panose="020B0609020204030204" pitchFamily="49" charset="0"/>
              </a:rPr>
              <a:t>"apple"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"bee"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"cat"</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"object name"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a:t>
            </a:r>
            <a:br>
              <a:rPr lang="en-US" altLang="zh-CN" sz="3200" b="0" dirty="0">
                <a:solidFill>
                  <a:srgbClr val="000000"/>
                </a:solidFill>
                <a:effectLst/>
                <a:latin typeface="Consolas" panose="020B0609020204030204" pitchFamily="49" charset="0"/>
              </a:rPr>
            </a:br>
            <a:endParaRPr lang="en-US" altLang="zh-CN" sz="32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33</a:t>
            </a:fld>
            <a:endParaRPr lang="zh-CN" altLang="en-US"/>
          </a:p>
        </p:txBody>
      </p:sp>
    </p:spTree>
    <p:extLst>
      <p:ext uri="{BB962C8B-B14F-4D97-AF65-F5344CB8AC3E}">
        <p14:creationId xmlns:p14="http://schemas.microsoft.com/office/powerpoint/2010/main" val="374679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1085542" cy="4267200"/>
          </a:xfrm>
        </p:spPr>
        <p:txBody>
          <a:bodyPr/>
          <a:lstStyle/>
          <a:p>
            <a:r>
              <a:rPr lang="zh-CN" altLang="en-US" b="0" dirty="0">
                <a:solidFill>
                  <a:srgbClr val="000000"/>
                </a:solidFill>
                <a:effectLst/>
                <a:latin typeface="Consolas" panose="020B0609020204030204" pitchFamily="49" charset="0"/>
              </a:rPr>
              <a:t>最终这个记录了所需参数详细信息的对象保存在</a:t>
            </a:r>
            <a:r>
              <a:rPr lang="en-US" altLang="zh-CN" b="0" dirty="0">
                <a:solidFill>
                  <a:srgbClr val="000000"/>
                </a:solidFill>
                <a:effectLst/>
                <a:latin typeface="Consolas" panose="020B0609020204030204" pitchFamily="49" charset="0"/>
              </a:rPr>
              <a:t>parser</a:t>
            </a:r>
            <a:r>
              <a:rPr lang="zh-CN" altLang="en-US" b="0" dirty="0">
                <a:solidFill>
                  <a:srgbClr val="000000"/>
                </a:solidFill>
                <a:effectLst/>
                <a:latin typeface="Consolas" panose="020B0609020204030204" pitchFamily="49" charset="0"/>
              </a:rPr>
              <a:t>中</a:t>
            </a:r>
            <a:endParaRPr lang="en-US" altLang="zh-CN" b="0" dirty="0">
              <a:solidFill>
                <a:srgbClr val="000000"/>
              </a:solidFill>
              <a:effectLst/>
              <a:latin typeface="Consolas" panose="020B0609020204030204" pitchFamily="49" charset="0"/>
            </a:endParaRPr>
          </a:p>
          <a:p>
            <a:pPr marL="0" indent="0">
              <a:buNone/>
            </a:pP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float</a:t>
            </a:r>
            <a:r>
              <a:rPr lang="en-US" altLang="zh-CN" sz="1600" b="0" dirty="0">
                <a:solidFill>
                  <a:srgbClr val="000000"/>
                </a:solidFill>
                <a:effectLst/>
                <a:latin typeface="Consolas" panose="020B0609020204030204" pitchFamily="49" charset="0"/>
              </a:rPr>
              <a:t> gamma;</a:t>
            </a:r>
          </a:p>
          <a:p>
            <a:pPr marL="0" indent="0">
              <a:buNone/>
            </a:pPr>
            <a:r>
              <a:rPr lang="en-US" altLang="zh-CN" sz="1600" b="0" dirty="0">
                <a:solidFill>
                  <a:srgbClr val="000000"/>
                </a:solidFill>
                <a:effectLst/>
                <a:latin typeface="Consolas" panose="020B0609020204030204" pitchFamily="49" charset="0"/>
              </a:rPr>
              <a:t>    std::string name;</a:t>
            </a:r>
          </a:p>
          <a:p>
            <a:pPr marL="0" indent="0">
              <a:buNone/>
            </a:pPr>
            <a:r>
              <a:rPr lang="en-US" altLang="zh-CN" sz="1600" b="0" dirty="0">
                <a:solidFill>
                  <a:srgbClr val="000000"/>
                </a:solidFill>
                <a:effectLst/>
                <a:latin typeface="Consolas" panose="020B0609020204030204" pitchFamily="49" charset="0"/>
              </a:rPr>
              <a:t>};</a:t>
            </a:r>
          </a:p>
          <a:p>
            <a:pPr marL="0" indent="0">
              <a:buNone/>
            </a:pP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main(</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argc</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err="1">
                <a:solidFill>
                  <a:srgbClr val="000000"/>
                </a:solidFill>
                <a:effectLst/>
                <a:latin typeface="Consolas" panose="020B0609020204030204" pitchFamily="49" charset="0"/>
              </a:rPr>
              <a:t>argv</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ArgumentParser</a:t>
            </a:r>
            <a:r>
              <a:rPr lang="en-US" altLang="zh-CN" sz="1600" b="0" dirty="0">
                <a:solidFill>
                  <a:srgbClr val="000000"/>
                </a:solidFill>
                <a:effectLst/>
                <a:latin typeface="Consolas" panose="020B0609020204030204" pitchFamily="49" charset="0"/>
              </a:rPr>
              <a:t>&lt;</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&gt; parser;</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].set(</a:t>
            </a:r>
            <a:r>
              <a:rPr lang="en-US" altLang="zh-CN" sz="1600" b="0" dirty="0">
                <a:solidFill>
                  <a:srgbClr val="A31515"/>
                </a:solidFill>
                <a:effectLst/>
                <a:latin typeface="Consolas" panose="020B0609020204030204" pitchFamily="49" charset="0"/>
              </a:rPr>
              <a:t>"-p"</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init</a:t>
            </a:r>
            <a:r>
              <a:rPr lang="en-US" altLang="zh-CN" sz="1600" b="0" dirty="0">
                <a:solidFill>
                  <a:srgbClr val="000000"/>
                </a:solidFill>
                <a:effectLst/>
                <a:latin typeface="Consolas" panose="020B0609020204030204" pitchFamily="49" charset="0"/>
              </a:rPr>
              <a:t>(</a:t>
            </a:r>
            <a:r>
              <a:rPr lang="en-US" altLang="zh-CN" sz="1600" b="0" dirty="0">
                <a:solidFill>
                  <a:srgbClr val="098658"/>
                </a:solidFill>
                <a:effectLst/>
                <a:latin typeface="Consolas" panose="020B0609020204030204" pitchFamily="49" charset="0"/>
              </a:rPr>
              <a:t>5</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"process 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::gamma].set(</a:t>
            </a:r>
            <a:r>
              <a:rPr lang="en-US" altLang="zh-CN" sz="1600" b="0" dirty="0">
                <a:solidFill>
                  <a:srgbClr val="A31515"/>
                </a:solidFill>
                <a:effectLst/>
                <a:latin typeface="Consolas" panose="020B0609020204030204" pitchFamily="49" charset="0"/>
              </a:rPr>
              <a:t>"-g"</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"--gamma"</a:t>
            </a:r>
            <a:r>
              <a:rPr lang="en-US" altLang="zh-CN" sz="1600" b="0" dirty="0">
                <a:solidFill>
                  <a:srgbClr val="000000"/>
                </a:solidFill>
                <a:effectLst/>
                <a:latin typeface="Consolas" panose="020B0609020204030204" pitchFamily="49" charset="0"/>
              </a:rPr>
              <a:t>).required().hint(</a:t>
            </a:r>
            <a:r>
              <a:rPr lang="en-US" altLang="zh-CN" sz="1600" b="0" dirty="0">
                <a:solidFill>
                  <a:srgbClr val="A31515"/>
                </a:solidFill>
                <a:effectLst/>
                <a:latin typeface="Consolas" panose="020B0609020204030204" pitchFamily="49" charset="0"/>
              </a:rPr>
              <a:t>"gamma value"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::name].set(</a:t>
            </a:r>
            <a:r>
              <a:rPr lang="en-US" altLang="zh-CN" sz="1600" b="0" dirty="0">
                <a:solidFill>
                  <a:srgbClr val="A31515"/>
                </a:solidFill>
                <a:effectLst/>
                <a:latin typeface="Consolas" panose="020B0609020204030204" pitchFamily="49" charset="0"/>
              </a:rPr>
              <a:t>"-n"</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"--name"</a:t>
            </a:r>
            <a:r>
              <a:rPr lang="en-US" altLang="zh-CN" sz="1600" b="0" dirty="0">
                <a:solidFill>
                  <a:srgbClr val="000000"/>
                </a:solidFill>
                <a:effectLst/>
                <a:latin typeface="Consolas" panose="020B0609020204030204" pitchFamily="49" charset="0"/>
              </a:rPr>
              <a:t>).choices(</a:t>
            </a:r>
            <a:r>
              <a:rPr lang="en-US" altLang="zh-CN" sz="1600" b="0" dirty="0">
                <a:solidFill>
                  <a:srgbClr val="A31515"/>
                </a:solidFill>
                <a:effectLst/>
                <a:latin typeface="Consolas" panose="020B0609020204030204" pitchFamily="49" charset="0"/>
              </a:rPr>
              <a:t>"apple"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"bee"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"cat"</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"object name"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a:t>
            </a:r>
            <a:br>
              <a:rPr lang="en-US" altLang="zh-CN" sz="3200" b="0" dirty="0">
                <a:solidFill>
                  <a:srgbClr val="000000"/>
                </a:solidFill>
                <a:effectLst/>
                <a:latin typeface="Consolas" panose="020B0609020204030204" pitchFamily="49" charset="0"/>
              </a:rPr>
            </a:br>
            <a:endParaRPr lang="en-US" altLang="zh-CN" sz="32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34</a:t>
            </a:fld>
            <a:endParaRPr lang="zh-CN" altLang="en-US"/>
          </a:p>
        </p:txBody>
      </p:sp>
    </p:spTree>
    <p:extLst>
      <p:ext uri="{BB962C8B-B14F-4D97-AF65-F5344CB8AC3E}">
        <p14:creationId xmlns:p14="http://schemas.microsoft.com/office/powerpoint/2010/main" val="400336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solidFill>
                  <a:srgbClr val="000000"/>
                </a:solidFill>
                <a:latin typeface="Consolas" panose="020B0609020204030204" pitchFamily="49" charset="0"/>
              </a:rPr>
              <a:t>规定</a:t>
            </a:r>
            <a:r>
              <a:rPr lang="en-US" altLang="zh-CN" b="0" dirty="0">
                <a:solidFill>
                  <a:srgbClr val="000000"/>
                </a:solidFill>
                <a:effectLst/>
                <a:latin typeface="Consolas" panose="020B0609020204030204" pitchFamily="49" charset="0"/>
              </a:rPr>
              <a:t>parser[&amp;</a:t>
            </a:r>
            <a:r>
              <a:rPr lang="en-US" altLang="zh-CN" b="0" dirty="0" err="1">
                <a:solidFill>
                  <a:srgbClr val="000000"/>
                </a:solidFill>
                <a:effectLst/>
                <a:latin typeface="Consolas" panose="020B0609020204030204" pitchFamily="49" charset="0"/>
              </a:rPr>
              <a:t>Myargs</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pid</a:t>
            </a:r>
            <a:r>
              <a:rPr lang="en-US" altLang="zh-CN" b="0" dirty="0">
                <a:solidFill>
                  <a:srgbClr val="000000"/>
                </a:solidFill>
                <a:effectLst/>
                <a:latin typeface="Consolas" panose="020B0609020204030204" pitchFamily="49" charset="0"/>
              </a:rPr>
              <a:t>]</a:t>
            </a:r>
            <a:r>
              <a:rPr lang="zh-CN" altLang="en-US" b="0" dirty="0">
                <a:solidFill>
                  <a:srgbClr val="000000"/>
                </a:solidFill>
                <a:effectLst/>
                <a:latin typeface="Consolas" panose="020B0609020204030204" pitchFamily="49" charset="0"/>
              </a:rPr>
              <a:t>返回</a:t>
            </a:r>
            <a:r>
              <a:rPr lang="en-US" altLang="zh-CN" b="0" dirty="0">
                <a:solidFill>
                  <a:srgbClr val="000000"/>
                </a:solidFill>
                <a:effectLst/>
                <a:latin typeface="Consolas" panose="020B0609020204030204" pitchFamily="49" charset="0"/>
              </a:rPr>
              <a:t>Assigner&lt;</a:t>
            </a:r>
            <a:r>
              <a:rPr lang="en-US" altLang="zh-CN" dirty="0" err="1">
                <a:solidFill>
                  <a:srgbClr val="000000"/>
                </a:solidFill>
                <a:latin typeface="Consolas" panose="020B0609020204030204" pitchFamily="49" charset="0"/>
              </a:rPr>
              <a:t>MyArgs</a:t>
            </a:r>
            <a:r>
              <a:rPr lang="en-US" altLang="zh-CN" dirty="0">
                <a:solidFill>
                  <a:srgbClr val="000000"/>
                </a:solidFill>
                <a:latin typeface="Consolas" panose="020B0609020204030204" pitchFamily="49" charset="0"/>
              </a:rPr>
              <a:t>, int&gt;</a:t>
            </a:r>
            <a:endParaRPr lang="en-US" altLang="zh-CN" b="0" dirty="0">
              <a:solidFill>
                <a:srgbClr val="000000"/>
              </a:solidFill>
              <a:effectLst/>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A, </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T&gt;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Assigner {</a:t>
            </a:r>
          </a:p>
          <a:p>
            <a:pPr marL="0" indent="0">
              <a:buNone/>
            </a:pPr>
            <a:r>
              <a:rPr lang="en-US" altLang="zh-CN" sz="1800" b="0" dirty="0">
                <a:solidFill>
                  <a:srgbClr val="000000"/>
                </a:solidFill>
                <a:effectLst/>
                <a:latin typeface="Consolas" panose="020B0609020204030204" pitchFamily="49" charset="0"/>
              </a:rPr>
              <a:t>    Assigner</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set(std::string name);</a:t>
            </a:r>
          </a:p>
          <a:p>
            <a:pPr marL="0" indent="0">
              <a:buNone/>
            </a:pPr>
            <a:r>
              <a:rPr lang="en-US" altLang="zh-CN" sz="1800" b="0" dirty="0">
                <a:solidFill>
                  <a:srgbClr val="000000"/>
                </a:solidFill>
                <a:effectLst/>
                <a:latin typeface="Consolas" panose="020B0609020204030204" pitchFamily="49" charset="0"/>
              </a:rPr>
              <a:t>    Assigner</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set(std::string name, std::string alias);</a:t>
            </a:r>
          </a:p>
          <a:p>
            <a:pPr marL="0" indent="0">
              <a:buNone/>
            </a:pPr>
            <a:r>
              <a:rPr lang="en-US" altLang="zh-CN" sz="1800" b="0" dirty="0">
                <a:solidFill>
                  <a:srgbClr val="000000"/>
                </a:solidFill>
                <a:effectLst/>
                <a:latin typeface="Consolas" panose="020B0609020204030204" pitchFamily="49" charset="0"/>
              </a:rPr>
              <a:t>    Assigner</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init</a:t>
            </a:r>
            <a:r>
              <a:rPr lang="en-US" altLang="zh-CN" sz="1800" b="0" dirty="0">
                <a:solidFill>
                  <a:srgbClr val="000000"/>
                </a:solidFill>
                <a:effectLst/>
                <a:latin typeface="Consolas" panose="020B0609020204030204" pitchFamily="49" charset="0"/>
              </a:rPr>
              <a:t>(T </a:t>
            </a:r>
            <a:r>
              <a:rPr lang="en-US" altLang="zh-CN" sz="1800" b="0" dirty="0" err="1">
                <a:solidFill>
                  <a:srgbClr val="000000"/>
                </a:solidFill>
                <a:effectLst/>
                <a:latin typeface="Consolas" panose="020B0609020204030204" pitchFamily="49" charset="0"/>
              </a:rPr>
              <a:t>initial_value</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    Assigner</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hint(</a:t>
            </a:r>
            <a:r>
              <a:rPr lang="en-US" altLang="zh-CN" sz="1800" b="0" dirty="0">
                <a:solidFill>
                  <a:srgbClr val="0000FF"/>
                </a:solidFill>
                <a:effectLst/>
                <a:latin typeface="Consolas" panose="020B0609020204030204" pitchFamily="49" charset="0"/>
              </a:rPr>
              <a:t>const</a:t>
            </a: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char*</a:t>
            </a:r>
            <a:r>
              <a:rPr lang="en-US" altLang="zh-CN" sz="1800" b="0" dirty="0">
                <a:solidFill>
                  <a:srgbClr val="000000"/>
                </a:solidFill>
                <a:effectLst/>
                <a:latin typeface="Consolas" panose="020B0609020204030204" pitchFamily="49" charset="0"/>
              </a:rPr>
              <a:t> msg);</a:t>
            </a:r>
          </a:p>
          <a:p>
            <a:pPr marL="0" indent="0">
              <a:buNone/>
            </a:pPr>
            <a:r>
              <a:rPr lang="en-US" altLang="zh-CN" sz="1800" b="0" dirty="0">
                <a:solidFill>
                  <a:srgbClr val="000000"/>
                </a:solidFill>
                <a:effectLst/>
                <a:latin typeface="Consolas" panose="020B0609020204030204" pitchFamily="49" charset="0"/>
              </a:rPr>
              <a:t>    Assigner</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required();</a:t>
            </a:r>
          </a:p>
          <a:p>
            <a:pPr marL="0" indent="0">
              <a:buNone/>
            </a:pPr>
            <a:r>
              <a:rPr lang="en-US" altLang="zh-CN" sz="1800" b="0" dirty="0">
                <a:solidFill>
                  <a:srgbClr val="000000"/>
                </a:solidFill>
                <a:effectLst/>
                <a:latin typeface="Consolas" panose="020B0609020204030204" pitchFamily="49" charset="0"/>
              </a:rPr>
              <a:t>    Assigner</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choices(std::</a:t>
            </a:r>
            <a:r>
              <a:rPr lang="en-US" altLang="zh-CN" sz="1800" b="0" dirty="0" err="1">
                <a:solidFill>
                  <a:srgbClr val="000000"/>
                </a:solidFill>
                <a:effectLst/>
                <a:latin typeface="Consolas" panose="020B0609020204030204" pitchFamily="49" charset="0"/>
              </a:rPr>
              <a:t>initializer_list</a:t>
            </a:r>
            <a:r>
              <a:rPr lang="en-US" altLang="zh-CN" sz="1800" b="0" dirty="0">
                <a:solidFill>
                  <a:srgbClr val="000000"/>
                </a:solidFill>
                <a:effectLst/>
                <a:latin typeface="Consolas" panose="020B0609020204030204" pitchFamily="49" charset="0"/>
              </a:rPr>
              <a:t>&lt;T&gt; </a:t>
            </a:r>
            <a:r>
              <a:rPr lang="en-US" altLang="zh-CN" sz="1800" b="0" dirty="0" err="1">
                <a:solidFill>
                  <a:srgbClr val="000000"/>
                </a:solidFill>
                <a:effectLst/>
                <a:latin typeface="Consolas" panose="020B0609020204030204" pitchFamily="49" charset="0"/>
              </a:rPr>
              <a:t>choice_list</a:t>
            </a:r>
            <a:r>
              <a:rPr lang="en-US" altLang="zh-CN" sz="1800" b="0" dirty="0">
                <a:solidFill>
                  <a:srgbClr val="000000"/>
                </a:solidFill>
                <a:effectLst/>
                <a:latin typeface="Consolas" panose="020B0609020204030204" pitchFamily="49" charset="0"/>
              </a:rPr>
              <a:t>);</a:t>
            </a:r>
            <a:br>
              <a:rPr lang="en-US" altLang="zh-CN" sz="1800" b="0" dirty="0">
                <a:solidFill>
                  <a:srgbClr val="000000"/>
                </a:solidFill>
                <a:effectLst/>
                <a:latin typeface="Consolas" panose="020B0609020204030204" pitchFamily="49" charset="0"/>
              </a:rPr>
            </a:br>
            <a:r>
              <a:rPr lang="en-US" altLang="zh-CN" sz="1800" b="0" dirty="0">
                <a:solidFill>
                  <a:srgbClr val="000000"/>
                </a:solidFill>
                <a:effectLst/>
                <a:latin typeface="Consolas" panose="020B0609020204030204" pitchFamily="49" charset="0"/>
              </a:rPr>
              <a:t>    Assigner(T A::</a:t>
            </a:r>
            <a:r>
              <a:rPr lang="en-US" altLang="zh-CN" sz="1800" b="0" dirty="0">
                <a:solidFill>
                  <a:srgbClr val="0000FF"/>
                </a:solidFill>
                <a:effectLst/>
                <a:latin typeface="Consolas" panose="020B0609020204030204" pitchFamily="49" charset="0"/>
              </a:rPr>
              <a:t>*</a:t>
            </a:r>
            <a:r>
              <a:rPr lang="en-US" altLang="zh-CN" sz="1800" b="0" dirty="0">
                <a:solidFill>
                  <a:srgbClr val="000000"/>
                </a:solidFill>
                <a:effectLst/>
                <a:latin typeface="Consolas" panose="020B0609020204030204" pitchFamily="49" charset="0"/>
              </a:rPr>
              <a:t> field) : field(field) {}</a:t>
            </a:r>
          </a:p>
          <a:p>
            <a:pPr marL="0" indent="0">
              <a:buNone/>
            </a:pPr>
            <a:r>
              <a:rPr lang="en-US" altLang="zh-CN" sz="1800" b="0" dirty="0">
                <a:solidFill>
                  <a:srgbClr val="000000"/>
                </a:solidFill>
                <a:effectLst/>
                <a:latin typeface="Consolas" panose="020B0609020204030204" pitchFamily="49" charset="0"/>
              </a:rPr>
              <a:t>    T A::* field;</a:t>
            </a:r>
          </a:p>
          <a:p>
            <a:pPr marL="0" indent="0">
              <a:buNone/>
            </a:pPr>
            <a:r>
              <a:rPr lang="en-US" altLang="zh-CN" sz="1800" b="0" dirty="0">
                <a:solidFill>
                  <a:srgbClr val="000000"/>
                </a:solidFill>
                <a:effectLst/>
                <a:latin typeface="Consolas" panose="020B0609020204030204" pitchFamily="49" charset="0"/>
              </a:rPr>
              <a:t>};</a:t>
            </a:r>
          </a:p>
          <a:p>
            <a:pPr marL="0" indent="0">
              <a:buNone/>
            </a:pPr>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35</a:t>
            </a:fld>
            <a:endParaRPr lang="zh-CN" altLang="en-US"/>
          </a:p>
        </p:txBody>
      </p:sp>
    </p:spTree>
    <p:extLst>
      <p:ext uri="{BB962C8B-B14F-4D97-AF65-F5344CB8AC3E}">
        <p14:creationId xmlns:p14="http://schemas.microsoft.com/office/powerpoint/2010/main" val="28395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solidFill>
                  <a:srgbClr val="000000"/>
                </a:solidFill>
                <a:latin typeface="Consolas" panose="020B0609020204030204" pitchFamily="49" charset="0"/>
              </a:rPr>
              <a:t>规定</a:t>
            </a:r>
            <a:r>
              <a:rPr lang="en-US" altLang="zh-CN" b="0" dirty="0">
                <a:solidFill>
                  <a:srgbClr val="000000"/>
                </a:solidFill>
                <a:effectLst/>
                <a:latin typeface="Consolas" panose="020B0609020204030204" pitchFamily="49" charset="0"/>
              </a:rPr>
              <a:t>parser[&amp;</a:t>
            </a:r>
            <a:r>
              <a:rPr lang="en-US" altLang="zh-CN" b="0" dirty="0" err="1">
                <a:solidFill>
                  <a:srgbClr val="000000"/>
                </a:solidFill>
                <a:effectLst/>
                <a:latin typeface="Consolas" panose="020B0609020204030204" pitchFamily="49" charset="0"/>
              </a:rPr>
              <a:t>Myargs</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pid</a:t>
            </a:r>
            <a:r>
              <a:rPr lang="en-US" altLang="zh-CN" b="0" dirty="0">
                <a:solidFill>
                  <a:srgbClr val="000000"/>
                </a:solidFill>
                <a:effectLst/>
                <a:latin typeface="Consolas" panose="020B0609020204030204" pitchFamily="49" charset="0"/>
              </a:rPr>
              <a:t>]</a:t>
            </a:r>
            <a:r>
              <a:rPr lang="zh-CN" altLang="en-US" b="0" dirty="0">
                <a:solidFill>
                  <a:srgbClr val="000000"/>
                </a:solidFill>
                <a:effectLst/>
                <a:latin typeface="Consolas" panose="020B0609020204030204" pitchFamily="49" charset="0"/>
              </a:rPr>
              <a:t>返回</a:t>
            </a:r>
            <a:r>
              <a:rPr lang="en-US" altLang="zh-CN" b="0" dirty="0">
                <a:solidFill>
                  <a:srgbClr val="000000"/>
                </a:solidFill>
                <a:effectLst/>
                <a:latin typeface="Consolas" panose="020B0609020204030204" pitchFamily="49" charset="0"/>
              </a:rPr>
              <a:t>Assigner&lt;</a:t>
            </a:r>
            <a:r>
              <a:rPr lang="en-US" altLang="zh-CN" dirty="0" err="1">
                <a:solidFill>
                  <a:srgbClr val="000000"/>
                </a:solidFill>
                <a:latin typeface="Consolas" panose="020B0609020204030204" pitchFamily="49" charset="0"/>
              </a:rPr>
              <a:t>MyArgs</a:t>
            </a:r>
            <a:r>
              <a:rPr lang="en-US" altLang="zh-CN" dirty="0">
                <a:solidFill>
                  <a:srgbClr val="000000"/>
                </a:solidFill>
                <a:latin typeface="Consolas" panose="020B0609020204030204" pitchFamily="49" charset="0"/>
              </a:rPr>
              <a:t>, int&gt;</a:t>
            </a:r>
            <a:endParaRPr lang="en-US" altLang="zh-CN" b="0" dirty="0">
              <a:solidFill>
                <a:srgbClr val="000000"/>
              </a:solidFill>
              <a:effectLst/>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A&gt;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ArgumentParser</a:t>
            </a: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std::vector&lt;Assigner*&gt; assigners;</a:t>
            </a: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T&gt;</a:t>
            </a:r>
          </a:p>
          <a:p>
            <a:pPr marL="0" indent="0">
              <a:buNone/>
            </a:pPr>
            <a:r>
              <a:rPr lang="en-US" altLang="zh-CN" sz="1800" b="0" dirty="0">
                <a:solidFill>
                  <a:srgbClr val="000000"/>
                </a:solidFill>
                <a:effectLst/>
                <a:latin typeface="Consolas" panose="020B0609020204030204" pitchFamily="49" charset="0"/>
              </a:rPr>
              <a:t>    Assigner&lt;A, T&gt;</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operator</a:t>
            </a:r>
            <a:r>
              <a:rPr lang="en-US" altLang="zh-CN" sz="1800" b="0" dirty="0">
                <a:solidFill>
                  <a:srgbClr val="000000"/>
                </a:solidFill>
                <a:effectLst/>
                <a:latin typeface="Consolas" panose="020B0609020204030204" pitchFamily="49" charset="0"/>
              </a:rPr>
              <a:t>[](T A::</a:t>
            </a:r>
            <a:r>
              <a:rPr lang="en-US" altLang="zh-CN" sz="1800" b="0" dirty="0">
                <a:solidFill>
                  <a:srgbClr val="0000FF"/>
                </a:solidFill>
                <a:effectLst/>
                <a:latin typeface="Consolas" panose="020B0609020204030204" pitchFamily="49" charset="0"/>
              </a:rPr>
              <a:t>*</a:t>
            </a:r>
            <a:r>
              <a:rPr lang="en-US" altLang="zh-CN" sz="1800" b="0" dirty="0">
                <a:solidFill>
                  <a:srgbClr val="000000"/>
                </a:solidFill>
                <a:effectLst/>
                <a:latin typeface="Consolas" panose="020B0609020204030204" pitchFamily="49" charset="0"/>
              </a:rPr>
              <a:t> field) {</a:t>
            </a:r>
          </a:p>
          <a:p>
            <a:pPr marL="0" indent="0">
              <a:buNone/>
            </a:pPr>
            <a:r>
              <a:rPr lang="en-US" altLang="zh-CN" sz="1800" b="0" dirty="0">
                <a:solidFill>
                  <a:srgbClr val="000000"/>
                </a:solidFill>
                <a:effectLst/>
                <a:latin typeface="Consolas" panose="020B0609020204030204" pitchFamily="49" charset="0"/>
              </a:rPr>
              <a:t>        Assigner&lt;A, T&gt;* result = </a:t>
            </a:r>
            <a:r>
              <a:rPr lang="en-US" altLang="zh-CN" sz="1800" b="0" dirty="0">
                <a:solidFill>
                  <a:srgbClr val="0000FF"/>
                </a:solidFill>
                <a:effectLst/>
                <a:latin typeface="Consolas" panose="020B0609020204030204" pitchFamily="49" charset="0"/>
              </a:rPr>
              <a:t>new</a:t>
            </a:r>
            <a:r>
              <a:rPr lang="en-US" altLang="zh-CN" sz="1800" b="0" dirty="0">
                <a:solidFill>
                  <a:srgbClr val="000000"/>
                </a:solidFill>
                <a:effectLst/>
                <a:latin typeface="Consolas" panose="020B0609020204030204" pitchFamily="49" charset="0"/>
              </a:rPr>
              <a:t> Assigner&lt;A, T&gt;;</a:t>
            </a:r>
          </a:p>
          <a:p>
            <a:pPr marL="0" indent="0">
              <a:buNone/>
            </a:pP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assigners.push_back</a:t>
            </a:r>
            <a:r>
              <a:rPr lang="en-US" altLang="zh-CN" sz="1800" b="0" dirty="0">
                <a:solidFill>
                  <a:srgbClr val="000000"/>
                </a:solidFill>
                <a:effectLst/>
                <a:latin typeface="Consolas" panose="020B0609020204030204" pitchFamily="49" charset="0"/>
              </a:rPr>
              <a:t>(result);</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return</a:t>
            </a:r>
            <a:r>
              <a:rPr lang="en-US" altLang="zh-CN" sz="1800" b="0" dirty="0">
                <a:solidFill>
                  <a:srgbClr val="000000"/>
                </a:solidFill>
                <a:effectLst/>
                <a:latin typeface="Consolas" panose="020B0609020204030204" pitchFamily="49" charset="0"/>
              </a:rPr>
              <a:t> *result</a:t>
            </a: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a:t>
            </a:r>
          </a:p>
          <a:p>
            <a:pPr marL="0" indent="0">
              <a:buNone/>
            </a:pPr>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36</a:t>
            </a:fld>
            <a:endParaRPr lang="zh-CN" altLang="en-US"/>
          </a:p>
        </p:txBody>
      </p:sp>
    </p:spTree>
    <p:extLst>
      <p:ext uri="{BB962C8B-B14F-4D97-AF65-F5344CB8AC3E}">
        <p14:creationId xmlns:p14="http://schemas.microsoft.com/office/powerpoint/2010/main" val="33050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en-US" altLang="zh-CN" b="0" dirty="0">
                <a:solidFill>
                  <a:srgbClr val="000000"/>
                </a:solidFill>
                <a:effectLst/>
                <a:latin typeface="Consolas" panose="020B0609020204030204" pitchFamily="49" charset="0"/>
              </a:rPr>
              <a:t>Assigner</a:t>
            </a:r>
            <a:r>
              <a:rPr lang="zh-CN" altLang="en-US" b="0" dirty="0">
                <a:solidFill>
                  <a:srgbClr val="000000"/>
                </a:solidFill>
                <a:effectLst/>
                <a:latin typeface="Consolas" panose="020B0609020204030204" pitchFamily="49" charset="0"/>
              </a:rPr>
              <a:t>有各种各样的</a:t>
            </a:r>
            <a:r>
              <a:rPr lang="en-US" altLang="zh-CN" b="0" dirty="0">
                <a:solidFill>
                  <a:srgbClr val="000000"/>
                </a:solidFill>
                <a:effectLst/>
                <a:latin typeface="Consolas" panose="020B0609020204030204" pitchFamily="49" charset="0"/>
              </a:rPr>
              <a:t>T</a:t>
            </a:r>
            <a:r>
              <a:rPr lang="zh-CN" altLang="en-US" b="0" dirty="0">
                <a:solidFill>
                  <a:srgbClr val="000000"/>
                </a:solidFill>
                <a:effectLst/>
                <a:latin typeface="Consolas" panose="020B0609020204030204" pitchFamily="49" charset="0"/>
              </a:rPr>
              <a:t>，这里必须使用继承</a:t>
            </a:r>
            <a:endParaRPr lang="en-US" altLang="zh-CN" b="0" dirty="0">
              <a:solidFill>
                <a:srgbClr val="000000"/>
              </a:solidFill>
              <a:effectLst/>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A&gt;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ArgumentParser</a:t>
            </a: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a:t>
            </a:r>
            <a:r>
              <a:rPr lang="en-US" altLang="zh-CN" sz="1800" dirty="0">
                <a:solidFill>
                  <a:srgbClr val="000000"/>
                </a:solidFill>
                <a:effectLst/>
                <a:latin typeface="Consolas" panose="020B0609020204030204" pitchFamily="49" charset="0"/>
              </a:rPr>
              <a:t>std::vector&lt;</a:t>
            </a:r>
            <a:r>
              <a:rPr lang="en-US" altLang="zh-CN" sz="1800" b="1" dirty="0">
                <a:solidFill>
                  <a:srgbClr val="000000"/>
                </a:solidFill>
                <a:effectLst/>
                <a:latin typeface="Consolas" panose="020B0609020204030204" pitchFamily="49" charset="0"/>
              </a:rPr>
              <a:t>Assigner*</a:t>
            </a:r>
            <a:r>
              <a:rPr lang="en-US" altLang="zh-CN" sz="1800" dirty="0">
                <a:solidFill>
                  <a:srgbClr val="000000"/>
                </a:solidFill>
                <a:effectLst/>
                <a:latin typeface="Consolas" panose="020B0609020204030204" pitchFamily="49" charset="0"/>
              </a:rPr>
              <a:t>&gt; assigners;</a:t>
            </a: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T&gt;</a:t>
            </a:r>
          </a:p>
          <a:p>
            <a:pPr marL="0" indent="0">
              <a:buNone/>
            </a:pPr>
            <a:r>
              <a:rPr lang="en-US" altLang="zh-CN" sz="1800" b="0" dirty="0">
                <a:solidFill>
                  <a:srgbClr val="000000"/>
                </a:solidFill>
                <a:effectLst/>
                <a:latin typeface="Consolas" panose="020B0609020204030204" pitchFamily="49" charset="0"/>
              </a:rPr>
              <a:t>    Assigner&lt;A, T&gt;</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operator</a:t>
            </a:r>
            <a:r>
              <a:rPr lang="en-US" altLang="zh-CN" sz="1800" b="0" dirty="0">
                <a:solidFill>
                  <a:srgbClr val="000000"/>
                </a:solidFill>
                <a:effectLst/>
                <a:latin typeface="Consolas" panose="020B0609020204030204" pitchFamily="49" charset="0"/>
              </a:rPr>
              <a:t>[](T A::</a:t>
            </a:r>
            <a:r>
              <a:rPr lang="en-US" altLang="zh-CN" sz="1800" b="0" dirty="0">
                <a:solidFill>
                  <a:srgbClr val="0000FF"/>
                </a:solidFill>
                <a:effectLst/>
                <a:latin typeface="Consolas" panose="020B0609020204030204" pitchFamily="49" charset="0"/>
              </a:rPr>
              <a:t>*</a:t>
            </a:r>
            <a:r>
              <a:rPr lang="en-US" altLang="zh-CN" sz="1800" b="0" dirty="0">
                <a:solidFill>
                  <a:srgbClr val="000000"/>
                </a:solidFill>
                <a:effectLst/>
                <a:latin typeface="Consolas" panose="020B0609020204030204" pitchFamily="49" charset="0"/>
              </a:rPr>
              <a:t> field) {</a:t>
            </a:r>
          </a:p>
          <a:p>
            <a:pPr marL="0" indent="0">
              <a:buNone/>
            </a:pPr>
            <a:r>
              <a:rPr lang="en-US" altLang="zh-CN" sz="1800" b="0" dirty="0">
                <a:solidFill>
                  <a:srgbClr val="000000"/>
                </a:solidFill>
                <a:effectLst/>
                <a:latin typeface="Consolas" panose="020B0609020204030204" pitchFamily="49" charset="0"/>
              </a:rPr>
              <a:t>        Assigner&lt;A, T&gt;* result = </a:t>
            </a:r>
            <a:r>
              <a:rPr lang="en-US" altLang="zh-CN" sz="1800" b="0" dirty="0">
                <a:solidFill>
                  <a:srgbClr val="0000FF"/>
                </a:solidFill>
                <a:effectLst/>
                <a:latin typeface="Consolas" panose="020B0609020204030204" pitchFamily="49" charset="0"/>
              </a:rPr>
              <a:t>new</a:t>
            </a:r>
            <a:r>
              <a:rPr lang="en-US" altLang="zh-CN" sz="1800" b="0" dirty="0">
                <a:solidFill>
                  <a:srgbClr val="000000"/>
                </a:solidFill>
                <a:effectLst/>
                <a:latin typeface="Consolas" panose="020B0609020204030204" pitchFamily="49" charset="0"/>
              </a:rPr>
              <a:t> Assigner&lt;A, T&gt;;</a:t>
            </a:r>
          </a:p>
          <a:p>
            <a:pPr marL="0" indent="0">
              <a:buNone/>
            </a:pP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assigners.push_back</a:t>
            </a:r>
            <a:r>
              <a:rPr lang="en-US" altLang="zh-CN" sz="1800" b="0" dirty="0">
                <a:solidFill>
                  <a:srgbClr val="000000"/>
                </a:solidFill>
                <a:effectLst/>
                <a:latin typeface="Consolas" panose="020B0609020204030204" pitchFamily="49" charset="0"/>
              </a:rPr>
              <a:t>(result);</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return</a:t>
            </a:r>
            <a:r>
              <a:rPr lang="en-US" altLang="zh-CN" sz="1800" b="0" dirty="0">
                <a:solidFill>
                  <a:srgbClr val="000000"/>
                </a:solidFill>
                <a:effectLst/>
                <a:latin typeface="Consolas" panose="020B0609020204030204" pitchFamily="49" charset="0"/>
              </a:rPr>
              <a:t> *result</a:t>
            </a: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a:t>
            </a:r>
          </a:p>
          <a:p>
            <a:pPr marL="0" indent="0">
              <a:buNone/>
            </a:pPr>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37</a:t>
            </a:fld>
            <a:endParaRPr lang="zh-CN" altLang="en-US"/>
          </a:p>
        </p:txBody>
      </p:sp>
    </p:spTree>
    <p:extLst>
      <p:ext uri="{BB962C8B-B14F-4D97-AF65-F5344CB8AC3E}">
        <p14:creationId xmlns:p14="http://schemas.microsoft.com/office/powerpoint/2010/main" val="292560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993527" cy="4267200"/>
          </a:xfrm>
        </p:spPr>
        <p:txBody>
          <a:bodyPr/>
          <a:lstStyle/>
          <a:p>
            <a:r>
              <a:rPr lang="zh-CN" altLang="en-US" b="0" dirty="0">
                <a:solidFill>
                  <a:srgbClr val="000000"/>
                </a:solidFill>
                <a:effectLst/>
                <a:latin typeface="Consolas" panose="020B0609020204030204" pitchFamily="49" charset="0"/>
              </a:rPr>
              <a:t>思考一下基类需要做什么？从命令行参数里读取信息</a:t>
            </a:r>
            <a:endParaRPr lang="en-US" altLang="zh-CN" b="0" dirty="0">
              <a:solidFill>
                <a:srgbClr val="000000"/>
              </a:solidFill>
              <a:effectLst/>
              <a:latin typeface="Consolas" panose="020B0609020204030204" pitchFamily="49" charset="0"/>
            </a:endParaRPr>
          </a:p>
          <a:p>
            <a:pPr marL="0" indent="0">
              <a:buNone/>
            </a:pP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float</a:t>
            </a:r>
            <a:r>
              <a:rPr lang="en-US" altLang="zh-CN" sz="1600" b="0" dirty="0">
                <a:solidFill>
                  <a:srgbClr val="000000"/>
                </a:solidFill>
                <a:effectLst/>
                <a:latin typeface="Consolas" panose="020B0609020204030204" pitchFamily="49" charset="0"/>
              </a:rPr>
              <a:t> gamma;</a:t>
            </a:r>
          </a:p>
          <a:p>
            <a:pPr marL="0" indent="0">
              <a:buNone/>
            </a:pPr>
            <a:r>
              <a:rPr lang="en-US" altLang="zh-CN" sz="1600" b="0" dirty="0">
                <a:solidFill>
                  <a:srgbClr val="000000"/>
                </a:solidFill>
                <a:effectLst/>
                <a:latin typeface="Consolas" panose="020B0609020204030204" pitchFamily="49" charset="0"/>
              </a:rPr>
              <a:t>    std::string name;</a:t>
            </a:r>
          </a:p>
          <a:p>
            <a:pPr marL="0" indent="0">
              <a:buNone/>
            </a:pPr>
            <a:r>
              <a:rPr lang="en-US" altLang="zh-CN" sz="1600" b="0" dirty="0">
                <a:solidFill>
                  <a:srgbClr val="000000"/>
                </a:solidFill>
                <a:effectLst/>
                <a:latin typeface="Consolas" panose="020B0609020204030204" pitchFamily="49" charset="0"/>
              </a:rPr>
              <a:t>};</a:t>
            </a:r>
          </a:p>
          <a:p>
            <a:pPr marL="0" indent="0">
              <a:buNone/>
            </a:pP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main(</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argc</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err="1">
                <a:solidFill>
                  <a:srgbClr val="000000"/>
                </a:solidFill>
                <a:effectLst/>
                <a:latin typeface="Consolas" panose="020B0609020204030204" pitchFamily="49" charset="0"/>
              </a:rPr>
              <a:t>argv</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ArgumentParser</a:t>
            </a:r>
            <a:r>
              <a:rPr lang="en-US" altLang="zh-CN" sz="1600" b="0" dirty="0">
                <a:solidFill>
                  <a:srgbClr val="000000"/>
                </a:solidFill>
                <a:effectLst/>
                <a:latin typeface="Consolas" panose="020B0609020204030204" pitchFamily="49" charset="0"/>
              </a:rPr>
              <a:t>&lt;</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&gt; parser;</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pid</a:t>
            </a:r>
            <a:r>
              <a:rPr lang="en-US" altLang="zh-CN" sz="1600" b="0" dirty="0">
                <a:solidFill>
                  <a:srgbClr val="000000"/>
                </a:solidFill>
                <a:effectLst/>
                <a:latin typeface="Consolas" panose="020B0609020204030204" pitchFamily="49" charset="0"/>
              </a:rPr>
              <a:t>].set(</a:t>
            </a:r>
            <a:r>
              <a:rPr lang="en-US" altLang="zh-CN" sz="1600" b="0" dirty="0">
                <a:solidFill>
                  <a:srgbClr val="A31515"/>
                </a:solidFill>
                <a:effectLst/>
                <a:latin typeface="Consolas" panose="020B0609020204030204" pitchFamily="49" charset="0"/>
              </a:rPr>
              <a:t>"-p"</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init</a:t>
            </a:r>
            <a:r>
              <a:rPr lang="en-US" altLang="zh-CN" sz="1600" b="0" dirty="0">
                <a:solidFill>
                  <a:srgbClr val="000000"/>
                </a:solidFill>
                <a:effectLst/>
                <a:latin typeface="Consolas" panose="020B0609020204030204" pitchFamily="49" charset="0"/>
              </a:rPr>
              <a:t>(</a:t>
            </a:r>
            <a:r>
              <a:rPr lang="en-US" altLang="zh-CN" sz="1600" b="0" dirty="0">
                <a:solidFill>
                  <a:srgbClr val="098658"/>
                </a:solidFill>
                <a:effectLst/>
                <a:latin typeface="Consolas" panose="020B0609020204030204" pitchFamily="49" charset="0"/>
              </a:rPr>
              <a:t>5</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"process id"</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::gamma].set(</a:t>
            </a:r>
            <a:r>
              <a:rPr lang="en-US" altLang="zh-CN" sz="1600" b="0" dirty="0">
                <a:solidFill>
                  <a:srgbClr val="A31515"/>
                </a:solidFill>
                <a:effectLst/>
                <a:latin typeface="Consolas" panose="020B0609020204030204" pitchFamily="49" charset="0"/>
              </a:rPr>
              <a:t>"-g"</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"--gamma"</a:t>
            </a:r>
            <a:r>
              <a:rPr lang="en-US" altLang="zh-CN" sz="1600" b="0" dirty="0">
                <a:solidFill>
                  <a:srgbClr val="000000"/>
                </a:solidFill>
                <a:effectLst/>
                <a:latin typeface="Consolas" panose="020B0609020204030204" pitchFamily="49" charset="0"/>
              </a:rPr>
              <a:t>).required().hint(</a:t>
            </a:r>
            <a:r>
              <a:rPr lang="en-US" altLang="zh-CN" sz="1600" b="0" dirty="0">
                <a:solidFill>
                  <a:srgbClr val="A31515"/>
                </a:solidFill>
                <a:effectLst/>
                <a:latin typeface="Consolas" panose="020B0609020204030204" pitchFamily="49" charset="0"/>
              </a:rPr>
              <a:t>"gamma value"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parser[&amp;</a:t>
            </a:r>
            <a:r>
              <a:rPr lang="en-US" altLang="zh-CN" sz="1600" b="0" dirty="0" err="1">
                <a:solidFill>
                  <a:srgbClr val="000000"/>
                </a:solidFill>
                <a:effectLst/>
                <a:latin typeface="Consolas" panose="020B0609020204030204" pitchFamily="49" charset="0"/>
              </a:rPr>
              <a:t>MyArgs</a:t>
            </a:r>
            <a:r>
              <a:rPr lang="en-US" altLang="zh-CN" sz="1600" b="0" dirty="0">
                <a:solidFill>
                  <a:srgbClr val="000000"/>
                </a:solidFill>
                <a:effectLst/>
                <a:latin typeface="Consolas" panose="020B0609020204030204" pitchFamily="49" charset="0"/>
              </a:rPr>
              <a:t>::name].set(</a:t>
            </a:r>
            <a:r>
              <a:rPr lang="en-US" altLang="zh-CN" sz="1600" b="0" dirty="0">
                <a:solidFill>
                  <a:srgbClr val="A31515"/>
                </a:solidFill>
                <a:effectLst/>
                <a:latin typeface="Consolas" panose="020B0609020204030204" pitchFamily="49" charset="0"/>
              </a:rPr>
              <a:t>"-n"</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"--name"</a:t>
            </a:r>
            <a:r>
              <a:rPr lang="en-US" altLang="zh-CN" sz="1600" b="0" dirty="0">
                <a:solidFill>
                  <a:srgbClr val="000000"/>
                </a:solidFill>
                <a:effectLst/>
                <a:latin typeface="Consolas" panose="020B0609020204030204" pitchFamily="49" charset="0"/>
              </a:rPr>
              <a:t>).choices(</a:t>
            </a:r>
            <a:r>
              <a:rPr lang="en-US" altLang="zh-CN" sz="1600" b="0" dirty="0">
                <a:solidFill>
                  <a:srgbClr val="A31515"/>
                </a:solidFill>
                <a:effectLst/>
                <a:latin typeface="Consolas" panose="020B0609020204030204" pitchFamily="49" charset="0"/>
              </a:rPr>
              <a:t>"apple"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"bee"</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"cat"</a:t>
            </a:r>
            <a:r>
              <a:rPr lang="en-US" altLang="zh-CN" sz="1600" b="0" dirty="0">
                <a:solidFill>
                  <a:srgbClr val="000000"/>
                </a:solidFill>
                <a:effectLst/>
                <a:latin typeface="Consolas" panose="020B0609020204030204" pitchFamily="49" charset="0"/>
              </a:rPr>
              <a:t>).hint(</a:t>
            </a:r>
            <a:r>
              <a:rPr lang="en-US" altLang="zh-CN" sz="1600" b="0" dirty="0">
                <a:solidFill>
                  <a:srgbClr val="A31515"/>
                </a:solidFill>
                <a:effectLst/>
                <a:latin typeface="Consolas" panose="020B0609020204030204" pitchFamily="49" charset="0"/>
              </a:rPr>
              <a:t>"object name"</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a:t>
            </a: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38</a:t>
            </a:fld>
            <a:endParaRPr lang="zh-CN" altLang="en-US"/>
          </a:p>
        </p:txBody>
      </p:sp>
    </p:spTree>
    <p:extLst>
      <p:ext uri="{BB962C8B-B14F-4D97-AF65-F5344CB8AC3E}">
        <p14:creationId xmlns:p14="http://schemas.microsoft.com/office/powerpoint/2010/main" val="198481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b="0" dirty="0">
                <a:solidFill>
                  <a:srgbClr val="000000"/>
                </a:solidFill>
                <a:effectLst/>
                <a:latin typeface="Consolas" panose="020B0609020204030204" pitchFamily="49" charset="0"/>
              </a:rPr>
              <a:t>因此定义基类和派生关系：</a:t>
            </a:r>
            <a:endParaRPr lang="en-US" altLang="zh-CN" b="0" dirty="0">
              <a:solidFill>
                <a:srgbClr val="000000"/>
              </a:solidFill>
              <a:effectLst/>
              <a:latin typeface="Consolas" panose="020B0609020204030204" pitchFamily="49" charset="0"/>
            </a:endParaRPr>
          </a:p>
          <a:p>
            <a:pPr marL="0" indent="0">
              <a:buNone/>
            </a:pPr>
            <a:r>
              <a:rPr lang="en-US" altLang="zh-CN" sz="1600" b="0" dirty="0">
                <a:solidFill>
                  <a:srgbClr val="0000FF"/>
                </a:solidFill>
                <a:effectLst/>
                <a:latin typeface="Consolas" panose="020B0609020204030204" pitchFamily="49" charset="0"/>
              </a:rPr>
              <a:t>template</a:t>
            </a:r>
            <a:r>
              <a:rPr lang="en-US" altLang="zh-CN" sz="1600" b="0" dirty="0">
                <a:solidFill>
                  <a:srgbClr val="000000"/>
                </a:solidFill>
                <a:effectLst/>
                <a:latin typeface="Consolas" panose="020B0609020204030204" pitchFamily="49" charset="0"/>
              </a:rPr>
              <a:t>&lt;</a:t>
            </a:r>
            <a:r>
              <a:rPr lang="en-US" altLang="zh-CN" sz="1600" b="0" dirty="0" err="1">
                <a:solidFill>
                  <a:srgbClr val="0000FF"/>
                </a:solidFill>
                <a:effectLst/>
                <a:latin typeface="Consolas" panose="020B0609020204030204" pitchFamily="49" charset="0"/>
              </a:rPr>
              <a:t>typename</a:t>
            </a:r>
            <a:r>
              <a:rPr lang="en-US" altLang="zh-CN" sz="1600" b="0" dirty="0">
                <a:solidFill>
                  <a:srgbClr val="000000"/>
                </a:solidFill>
                <a:effectLst/>
                <a:latin typeface="Consolas" panose="020B0609020204030204" pitchFamily="49" charset="0"/>
              </a:rPr>
              <a:t> A&gt;</a:t>
            </a:r>
          </a:p>
          <a:p>
            <a:pPr marL="0" indent="0">
              <a:buNone/>
            </a:pP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BaseAssigner</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virtual</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bool</a:t>
            </a:r>
            <a:r>
              <a:rPr lang="en-US" altLang="zh-CN" sz="1600" b="0" dirty="0">
                <a:solidFill>
                  <a:srgbClr val="000000"/>
                </a:solidFill>
                <a:effectLst/>
                <a:latin typeface="Consolas" panose="020B0609020204030204" pitchFamily="49" charset="0"/>
              </a:rPr>
              <a:t> Parse(A</a:t>
            </a:r>
            <a:r>
              <a:rPr lang="en-US" altLang="zh-CN" sz="1600" b="0" dirty="0">
                <a:solidFill>
                  <a:srgbClr val="0000FF"/>
                </a:solidFill>
                <a:effectLst/>
                <a:latin typeface="Consolas" panose="020B0609020204030204" pitchFamily="49" charset="0"/>
              </a:rPr>
              <a:t>&amp;</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args</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int&amp;</a:t>
            </a:r>
            <a:r>
              <a:rPr lang="en-US" altLang="zh-CN" sz="1600" b="0" dirty="0">
                <a:solidFill>
                  <a:srgbClr val="000000"/>
                </a:solidFill>
                <a:effectLst/>
                <a:latin typeface="Consolas" panose="020B0609020204030204" pitchFamily="49" charset="0"/>
              </a:rPr>
              <a:t> index, </a:t>
            </a:r>
            <a:r>
              <a:rPr lang="en-US" altLang="zh-CN" sz="1600" b="0" dirty="0">
                <a:solidFill>
                  <a:srgbClr val="0000FF"/>
                </a:solidFill>
                <a:effectLst/>
                <a:latin typeface="Consolas" panose="020B0609020204030204" pitchFamily="49" charset="0"/>
              </a:rPr>
              <a:t>const</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argv</a:t>
            </a:r>
            <a:r>
              <a:rPr lang="en-US" altLang="zh-CN" sz="1600" b="0" dirty="0">
                <a:solidFill>
                  <a:srgbClr val="000000"/>
                </a:solidFill>
                <a:effectLst/>
                <a:latin typeface="Consolas" panose="020B0609020204030204" pitchFamily="49" charset="0"/>
              </a:rPr>
              <a:t>) = </a:t>
            </a:r>
            <a:r>
              <a:rPr lang="en-US" altLang="zh-CN" sz="1600" b="0" dirty="0">
                <a:solidFill>
                  <a:srgbClr val="098658"/>
                </a:solidFill>
                <a:effectLst/>
                <a:latin typeface="Consolas" panose="020B0609020204030204" pitchFamily="49" charset="0"/>
              </a:rPr>
              <a:t>0</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a:t>
            </a:r>
          </a:p>
          <a:p>
            <a:pPr marL="0" indent="0">
              <a:buNone/>
            </a:pP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template</a:t>
            </a:r>
            <a:r>
              <a:rPr lang="en-US" altLang="zh-CN" sz="1600" b="0" dirty="0">
                <a:solidFill>
                  <a:srgbClr val="000000"/>
                </a:solidFill>
                <a:effectLst/>
                <a:latin typeface="Consolas" panose="020B0609020204030204" pitchFamily="49" charset="0"/>
              </a:rPr>
              <a:t>&lt;</a:t>
            </a:r>
            <a:r>
              <a:rPr lang="en-US" altLang="zh-CN" sz="1600" b="0" dirty="0" err="1">
                <a:solidFill>
                  <a:srgbClr val="0000FF"/>
                </a:solidFill>
                <a:effectLst/>
                <a:latin typeface="Consolas" panose="020B0609020204030204" pitchFamily="49" charset="0"/>
              </a:rPr>
              <a:t>typename</a:t>
            </a:r>
            <a:r>
              <a:rPr lang="en-US" altLang="zh-CN" sz="1600" b="0" dirty="0">
                <a:solidFill>
                  <a:srgbClr val="000000"/>
                </a:solidFill>
                <a:effectLst/>
                <a:latin typeface="Consolas" panose="020B0609020204030204" pitchFamily="49" charset="0"/>
              </a:rPr>
              <a:t> A, </a:t>
            </a:r>
            <a:r>
              <a:rPr lang="en-US" altLang="zh-CN" sz="1600" b="0" dirty="0" err="1">
                <a:solidFill>
                  <a:srgbClr val="0000FF"/>
                </a:solidFill>
                <a:effectLst/>
                <a:latin typeface="Consolas" panose="020B0609020204030204" pitchFamily="49" charset="0"/>
              </a:rPr>
              <a:t>typename</a:t>
            </a:r>
            <a:r>
              <a:rPr lang="en-US" altLang="zh-CN" sz="1600" b="0" dirty="0">
                <a:solidFill>
                  <a:srgbClr val="000000"/>
                </a:solidFill>
                <a:effectLst/>
                <a:latin typeface="Consolas" panose="020B0609020204030204" pitchFamily="49" charset="0"/>
              </a:rPr>
              <a:t> T&gt;</a:t>
            </a:r>
          </a:p>
          <a:p>
            <a:pPr marL="0" indent="0">
              <a:buNone/>
            </a:pP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Assigner : </a:t>
            </a:r>
            <a:r>
              <a:rPr lang="en-US" altLang="zh-CN" sz="1600" b="0" dirty="0" err="1">
                <a:solidFill>
                  <a:srgbClr val="000000"/>
                </a:solidFill>
                <a:effectLst/>
                <a:latin typeface="Consolas" panose="020B0609020204030204" pitchFamily="49" charset="0"/>
              </a:rPr>
              <a:t>BaseAssigner</a:t>
            </a:r>
            <a:r>
              <a:rPr lang="en-US" altLang="zh-CN" sz="1600" b="0" dirty="0">
                <a:solidFill>
                  <a:srgbClr val="000000"/>
                </a:solidFill>
                <a:effectLst/>
                <a:latin typeface="Consolas" panose="020B0609020204030204" pitchFamily="49" charset="0"/>
              </a:rPr>
              <a:t>&lt;A&gt; {</a:t>
            </a:r>
          </a:p>
          <a:p>
            <a:pPr marL="0" indent="0">
              <a:buNone/>
            </a:pPr>
            <a:r>
              <a:rPr lang="en-US" altLang="zh-CN" sz="1600" b="0" dirty="0">
                <a:solidFill>
                  <a:srgbClr val="0000FF"/>
                </a:solidFill>
                <a:effectLst/>
                <a:latin typeface="Consolas" panose="020B0609020204030204" pitchFamily="49" charset="0"/>
              </a:rPr>
              <a:t>    bool</a:t>
            </a:r>
            <a:r>
              <a:rPr lang="en-US" altLang="zh-CN" sz="1600" b="0" dirty="0">
                <a:solidFill>
                  <a:srgbClr val="000000"/>
                </a:solidFill>
                <a:effectLst/>
                <a:latin typeface="Consolas" panose="020B0609020204030204" pitchFamily="49" charset="0"/>
              </a:rPr>
              <a:t> Parse(A</a:t>
            </a:r>
            <a:r>
              <a:rPr lang="en-US" altLang="zh-CN" sz="1600" b="0" dirty="0">
                <a:solidFill>
                  <a:srgbClr val="0000FF"/>
                </a:solidFill>
                <a:effectLst/>
                <a:latin typeface="Consolas" panose="020B0609020204030204" pitchFamily="49" charset="0"/>
              </a:rPr>
              <a:t>&amp;</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args</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int&amp;</a:t>
            </a:r>
            <a:r>
              <a:rPr lang="en-US" altLang="zh-CN" sz="1600" b="0" dirty="0">
                <a:solidFill>
                  <a:srgbClr val="000000"/>
                </a:solidFill>
                <a:effectLst/>
                <a:latin typeface="Consolas" panose="020B0609020204030204" pitchFamily="49" charset="0"/>
              </a:rPr>
              <a:t> index, </a:t>
            </a:r>
            <a:r>
              <a:rPr lang="en-US" altLang="zh-CN" sz="1600" b="0" dirty="0">
                <a:solidFill>
                  <a:srgbClr val="0000FF"/>
                </a:solidFill>
                <a:effectLst/>
                <a:latin typeface="Consolas" panose="020B0609020204030204" pitchFamily="49" charset="0"/>
              </a:rPr>
              <a:t>const</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argv</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args</a:t>
            </a:r>
            <a:r>
              <a:rPr lang="en-US" altLang="zh-CN" sz="1600" b="0" dirty="0">
                <a:solidFill>
                  <a:srgbClr val="000000"/>
                </a:solidFill>
                <a:effectLst/>
                <a:latin typeface="Consolas" panose="020B0609020204030204" pitchFamily="49" charset="0"/>
              </a:rPr>
              <a:t>.*field = ...;</a:t>
            </a:r>
          </a:p>
          <a:p>
            <a:pPr marL="0" indent="0">
              <a:buNone/>
            </a:pPr>
            <a:r>
              <a:rPr lang="en-US" altLang="zh-CN" sz="1600" b="0" dirty="0">
                <a:solidFill>
                  <a:srgbClr val="000000"/>
                </a:solidFill>
                <a:effectLst/>
                <a:latin typeface="Consolas" panose="020B0609020204030204" pitchFamily="49" charset="0"/>
              </a:rPr>
              <a:t>        index = ...;</a:t>
            </a:r>
          </a:p>
          <a:p>
            <a:pPr marL="0" indent="0">
              <a:buNone/>
            </a:pP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T A::* field;</a:t>
            </a:r>
          </a:p>
          <a:p>
            <a:pPr marL="0" indent="0">
              <a:buNone/>
            </a:pPr>
            <a:r>
              <a:rPr lang="en-US" altLang="zh-CN" sz="1600" b="0" dirty="0">
                <a:solidFill>
                  <a:srgbClr val="000000"/>
                </a:solidFill>
                <a:effectLst/>
                <a:latin typeface="Consolas" panose="020B0609020204030204" pitchFamily="49" charset="0"/>
              </a:rPr>
              <a:t>};</a:t>
            </a:r>
          </a:p>
          <a:p>
            <a:endParaRPr lang="en-US" altLang="zh-CN" sz="1000" b="0" dirty="0">
              <a:solidFill>
                <a:srgbClr val="000000"/>
              </a:solidFill>
              <a:effectLst/>
              <a:latin typeface="Consolas" panose="020B0609020204030204" pitchFamily="49" charset="0"/>
            </a:endParaRP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39</a:t>
            </a:fld>
            <a:endParaRPr lang="zh-CN" altLang="en-US"/>
          </a:p>
        </p:txBody>
      </p:sp>
    </p:spTree>
    <p:extLst>
      <p:ext uri="{BB962C8B-B14F-4D97-AF65-F5344CB8AC3E}">
        <p14:creationId xmlns:p14="http://schemas.microsoft.com/office/powerpoint/2010/main" val="330579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zh-CN" altLang="en-US" dirty="0"/>
              <a:t>大作业选题</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latin typeface="Palatino Linotype" panose="02040502050505030304" pitchFamily="18" charset="0"/>
              </a:rPr>
              <a:t>自选题目</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需要提前与助教</a:t>
            </a:r>
            <a:r>
              <a:rPr lang="en-US" altLang="zh-CN" dirty="0">
                <a:latin typeface="Palatino Linotype" panose="02040502050505030304" pitchFamily="18" charset="0"/>
              </a:rPr>
              <a:t>(ye_kai@pku.edu.cn)</a:t>
            </a:r>
            <a:r>
              <a:rPr lang="zh-CN" altLang="en-US" dirty="0">
                <a:latin typeface="Palatino Linotype" panose="02040502050505030304" pitchFamily="18" charset="0"/>
              </a:rPr>
              <a:t>沟通，确认选题是否通过</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建议仅涉及语言本身的题目</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不建议过于应用（例如高度依赖第三方库）的题目</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至少涉及前一页列出技术的三项</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评分不依据细则，依据整体完成情况</a:t>
            </a:r>
            <a:endParaRPr lang="en-US" altLang="zh-CN" dirty="0">
              <a:latin typeface="Palatino Linotype" panose="02040502050505030304" pitchFamily="18" charset="0"/>
            </a:endParaRPr>
          </a:p>
          <a:p>
            <a:pPr lvl="1"/>
            <a:endParaRPr lang="en-US" altLang="zh-CN" dirty="0">
              <a:latin typeface="Palatino Linotype" panose="02040502050505030304" pitchFamily="18" charset="0"/>
            </a:endParaRPr>
          </a:p>
          <a:p>
            <a:pPr lvl="1"/>
            <a:endParaRPr lang="en-US" altLang="zh-CN" dirty="0">
              <a:latin typeface="Palatino Linotype" panose="02040502050505030304" pitchFamily="18" charset="0"/>
            </a:endParaRPr>
          </a:p>
          <a:p>
            <a:pPr lvl="1"/>
            <a:endParaRPr lang="zh-CN" altLang="en-US"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a:t>
            </a:fld>
            <a:endParaRPr lang="zh-CN" altLang="en-US"/>
          </a:p>
        </p:txBody>
      </p:sp>
    </p:spTree>
    <p:extLst>
      <p:ext uri="{BB962C8B-B14F-4D97-AF65-F5344CB8AC3E}">
        <p14:creationId xmlns:p14="http://schemas.microsoft.com/office/powerpoint/2010/main" val="37257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b="0" dirty="0">
                <a:solidFill>
                  <a:srgbClr val="000000"/>
                </a:solidFill>
                <a:effectLst/>
                <a:latin typeface="Consolas" panose="020B0609020204030204" pitchFamily="49" charset="0"/>
              </a:rPr>
              <a:t>最后，从</a:t>
            </a:r>
            <a:r>
              <a:rPr lang="en-US" altLang="zh-CN" b="0" dirty="0" err="1">
                <a:solidFill>
                  <a:srgbClr val="000000"/>
                </a:solidFill>
                <a:effectLst/>
                <a:latin typeface="Consolas" panose="020B0609020204030204" pitchFamily="49" charset="0"/>
              </a:rPr>
              <a:t>ArgumentParser</a:t>
            </a:r>
            <a:r>
              <a:rPr lang="zh-CN" altLang="en-US" b="0" dirty="0">
                <a:solidFill>
                  <a:srgbClr val="000000"/>
                </a:solidFill>
                <a:effectLst/>
                <a:latin typeface="Consolas" panose="020B0609020204030204" pitchFamily="49" charset="0"/>
              </a:rPr>
              <a:t>给出</a:t>
            </a:r>
            <a:r>
              <a:rPr lang="en-US" altLang="zh-CN" b="0" dirty="0">
                <a:solidFill>
                  <a:srgbClr val="000000"/>
                </a:solidFill>
                <a:effectLst/>
                <a:latin typeface="Consolas" panose="020B0609020204030204" pitchFamily="49" charset="0"/>
              </a:rPr>
              <a:t>Assigner</a:t>
            </a:r>
          </a:p>
          <a:p>
            <a:pPr marL="0" indent="0">
              <a:buNone/>
            </a:pP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A&gt;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ArgumentParser</a:t>
            </a:r>
            <a:r>
              <a:rPr lang="en-US" altLang="zh-CN" sz="1800" b="0" dirty="0">
                <a:solidFill>
                  <a:srgbClr val="000000"/>
                </a:solidFill>
                <a:effectLst/>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    std::vector&lt;</a:t>
            </a:r>
            <a:r>
              <a:rPr lang="en-US" altLang="zh-CN" sz="1800" b="0" dirty="0" err="1">
                <a:solidFill>
                  <a:srgbClr val="000000"/>
                </a:solidFill>
                <a:effectLst/>
                <a:latin typeface="Consolas" panose="020B0609020204030204" pitchFamily="49" charset="0"/>
              </a:rPr>
              <a:t>BaseAssigner</a:t>
            </a:r>
            <a:r>
              <a:rPr lang="en-US" altLang="zh-CN" sz="1800" b="0" dirty="0">
                <a:solidFill>
                  <a:srgbClr val="000000"/>
                </a:solidFill>
                <a:effectLst/>
                <a:latin typeface="Consolas" panose="020B0609020204030204" pitchFamily="49" charset="0"/>
              </a:rPr>
              <a:t>&lt;A&gt;*&gt; assigners;</a:t>
            </a:r>
          </a:p>
          <a:p>
            <a:pPr marL="0" indent="0">
              <a:buNone/>
            </a:pPr>
            <a:br>
              <a:rPr lang="en-US" altLang="zh-CN" sz="1800" b="0" dirty="0">
                <a:solidFill>
                  <a:srgbClr val="000000"/>
                </a:solidFill>
                <a:effectLst/>
                <a:latin typeface="Consolas" panose="020B0609020204030204" pitchFamily="49" charset="0"/>
              </a:rPr>
            </a:b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T&gt;</a:t>
            </a:r>
          </a:p>
          <a:p>
            <a:pPr marL="0" indent="0">
              <a:buNone/>
            </a:pPr>
            <a:r>
              <a:rPr lang="en-US" altLang="zh-CN" sz="1800" b="0" dirty="0">
                <a:solidFill>
                  <a:srgbClr val="000000"/>
                </a:solidFill>
                <a:effectLst/>
                <a:latin typeface="Consolas" panose="020B0609020204030204" pitchFamily="49" charset="0"/>
              </a:rPr>
              <a:t>    Assigner&lt;A, T&gt;</a:t>
            </a:r>
            <a:r>
              <a:rPr lang="en-US" altLang="zh-CN" sz="1800" b="0" dirty="0">
                <a:solidFill>
                  <a:srgbClr val="0000FF"/>
                </a:solidFill>
                <a:effectLst/>
                <a:latin typeface="Consolas" panose="020B0609020204030204" pitchFamily="49" charset="0"/>
              </a:rPr>
              <a:t>&amp;</a:t>
            </a: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operator</a:t>
            </a:r>
            <a:r>
              <a:rPr lang="en-US" altLang="zh-CN" sz="1800" b="0" dirty="0">
                <a:solidFill>
                  <a:srgbClr val="000000"/>
                </a:solidFill>
                <a:effectLst/>
                <a:latin typeface="Consolas" panose="020B0609020204030204" pitchFamily="49" charset="0"/>
              </a:rPr>
              <a:t>[](T A::</a:t>
            </a:r>
            <a:r>
              <a:rPr lang="en-US" altLang="zh-CN" sz="1800" b="0" dirty="0">
                <a:solidFill>
                  <a:srgbClr val="0000FF"/>
                </a:solidFill>
                <a:effectLst/>
                <a:latin typeface="Consolas" panose="020B0609020204030204" pitchFamily="49" charset="0"/>
              </a:rPr>
              <a:t>*</a:t>
            </a:r>
            <a:r>
              <a:rPr lang="en-US" altLang="zh-CN" sz="1800" b="0" dirty="0">
                <a:solidFill>
                  <a:srgbClr val="000000"/>
                </a:solidFill>
                <a:effectLst/>
                <a:latin typeface="Consolas" panose="020B0609020204030204" pitchFamily="49" charset="0"/>
              </a:rPr>
              <a:t> field) {</a:t>
            </a:r>
          </a:p>
          <a:p>
            <a:pPr marL="0" indent="0">
              <a:buNone/>
            </a:pPr>
            <a:r>
              <a:rPr lang="en-US" altLang="zh-CN" sz="1800" b="0" dirty="0">
                <a:solidFill>
                  <a:srgbClr val="000000"/>
                </a:solidFill>
                <a:effectLst/>
                <a:latin typeface="Consolas" panose="020B0609020204030204" pitchFamily="49" charset="0"/>
              </a:rPr>
              <a:t>        Assigner&lt;A, T&gt;* result = </a:t>
            </a:r>
            <a:r>
              <a:rPr lang="en-US" altLang="zh-CN" sz="1800" b="0" dirty="0">
                <a:solidFill>
                  <a:srgbClr val="0000FF"/>
                </a:solidFill>
                <a:effectLst/>
                <a:latin typeface="Consolas" panose="020B0609020204030204" pitchFamily="49" charset="0"/>
              </a:rPr>
              <a:t>new</a:t>
            </a:r>
            <a:r>
              <a:rPr lang="en-US" altLang="zh-CN" sz="1800" b="0" dirty="0">
                <a:solidFill>
                  <a:srgbClr val="000000"/>
                </a:solidFill>
                <a:effectLst/>
                <a:latin typeface="Consolas" panose="020B0609020204030204" pitchFamily="49" charset="0"/>
              </a:rPr>
              <a:t> Assigner&lt;A, T&gt;;</a:t>
            </a:r>
          </a:p>
          <a:p>
            <a:pPr marL="0" indent="0">
              <a:buNone/>
            </a:pP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assigners.push_back</a:t>
            </a:r>
            <a:r>
              <a:rPr lang="en-US" altLang="zh-CN" sz="1800" b="0" dirty="0">
                <a:solidFill>
                  <a:srgbClr val="000000"/>
                </a:solidFill>
                <a:effectLst/>
                <a:latin typeface="Consolas" panose="020B0609020204030204" pitchFamily="49" charset="0"/>
              </a:rPr>
              <a:t>(result);</a:t>
            </a:r>
          </a:p>
          <a:p>
            <a:pPr marL="0" indent="0">
              <a:buNone/>
            </a:pPr>
            <a:r>
              <a:rPr lang="en-US" altLang="zh-CN" sz="1800" b="0" dirty="0">
                <a:solidFill>
                  <a:srgbClr val="000000"/>
                </a:solidFill>
                <a:effectLst/>
                <a:latin typeface="Consolas" panose="020B0609020204030204" pitchFamily="49" charset="0"/>
              </a:rPr>
              <a:t>        </a:t>
            </a:r>
            <a:r>
              <a:rPr lang="en-US" altLang="zh-CN" sz="1800" b="0" dirty="0">
                <a:solidFill>
                  <a:srgbClr val="0000FF"/>
                </a:solidFill>
                <a:effectLst/>
                <a:latin typeface="Consolas" panose="020B0609020204030204" pitchFamily="49" charset="0"/>
              </a:rPr>
              <a:t>return</a:t>
            </a:r>
            <a:r>
              <a:rPr lang="en-US" altLang="zh-CN" sz="1800" b="0" dirty="0">
                <a:solidFill>
                  <a:srgbClr val="000000"/>
                </a:solidFill>
                <a:effectLst/>
                <a:latin typeface="Consolas" panose="020B0609020204030204" pitchFamily="49" charset="0"/>
              </a:rPr>
              <a:t> *result;</a:t>
            </a:r>
          </a:p>
          <a:p>
            <a:pPr marL="0" indent="0">
              <a:buNone/>
            </a:pPr>
            <a:r>
              <a:rPr lang="en-US" altLang="zh-CN" sz="1800" b="0" dirty="0">
                <a:solidFill>
                  <a:srgbClr val="000000"/>
                </a:solidFill>
                <a:effectLst/>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    ...</a:t>
            </a:r>
          </a:p>
          <a:p>
            <a:pPr marL="0" indent="0">
              <a:buNone/>
            </a:pPr>
            <a:r>
              <a:rPr lang="en-US" altLang="zh-CN" sz="1800" b="0" dirty="0">
                <a:solidFill>
                  <a:srgbClr val="000000"/>
                </a:solidFill>
                <a:effectLst/>
                <a:latin typeface="Consolas" panose="020B0609020204030204" pitchFamily="49" charset="0"/>
              </a:rPr>
              <a:t>};</a:t>
            </a: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40</a:t>
            </a:fld>
            <a:endParaRPr lang="zh-CN" altLang="en-US"/>
          </a:p>
        </p:txBody>
      </p:sp>
    </p:spTree>
    <p:extLst>
      <p:ext uri="{BB962C8B-B14F-4D97-AF65-F5344CB8AC3E}">
        <p14:creationId xmlns:p14="http://schemas.microsoft.com/office/powerpoint/2010/main" val="35868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b="0" dirty="0">
                <a:solidFill>
                  <a:srgbClr val="000000"/>
                </a:solidFill>
                <a:effectLst/>
                <a:latin typeface="Consolas" panose="020B0609020204030204" pitchFamily="49" charset="0"/>
              </a:rPr>
              <a:t>通过</a:t>
            </a:r>
            <a:r>
              <a:rPr lang="en-US" altLang="zh-CN" dirty="0" err="1">
                <a:solidFill>
                  <a:srgbClr val="000000"/>
                </a:solidFill>
                <a:latin typeface="Consolas" panose="020B0609020204030204" pitchFamily="49" charset="0"/>
              </a:rPr>
              <a:t>p</a:t>
            </a:r>
            <a:r>
              <a:rPr lang="en-US" altLang="zh-CN" b="0" dirty="0" err="1">
                <a:solidFill>
                  <a:srgbClr val="000000"/>
                </a:solidFill>
                <a:effectLst/>
                <a:latin typeface="Consolas" panose="020B0609020204030204" pitchFamily="49" charset="0"/>
              </a:rPr>
              <a:t>arse_args</a:t>
            </a:r>
            <a:r>
              <a:rPr lang="zh-CN" altLang="en-US" b="0" dirty="0">
                <a:solidFill>
                  <a:srgbClr val="000000"/>
                </a:solidFill>
                <a:effectLst/>
                <a:latin typeface="Consolas" panose="020B0609020204030204" pitchFamily="49" charset="0"/>
              </a:rPr>
              <a:t>给出</a:t>
            </a:r>
            <a:r>
              <a:rPr lang="en-US" altLang="zh-CN" b="0" dirty="0">
                <a:solidFill>
                  <a:srgbClr val="000000"/>
                </a:solidFill>
                <a:effectLst/>
                <a:latin typeface="Consolas" panose="020B0609020204030204" pitchFamily="49" charset="0"/>
              </a:rPr>
              <a:t>A = </a:t>
            </a:r>
            <a:r>
              <a:rPr lang="en-US" altLang="zh-CN" b="0" dirty="0" err="1">
                <a:solidFill>
                  <a:srgbClr val="000000"/>
                </a:solidFill>
                <a:effectLst/>
                <a:latin typeface="Consolas" panose="020B0609020204030204" pitchFamily="49" charset="0"/>
              </a:rPr>
              <a:t>MyArgs</a:t>
            </a:r>
            <a:endParaRPr lang="en-US" altLang="zh-CN" b="0" dirty="0">
              <a:solidFill>
                <a:srgbClr val="000000"/>
              </a:solidFill>
              <a:effectLst/>
              <a:latin typeface="Consolas" panose="020B0609020204030204" pitchFamily="49" charset="0"/>
            </a:endParaRPr>
          </a:p>
          <a:p>
            <a:pPr marL="0" indent="0">
              <a:buNone/>
            </a:pPr>
            <a:r>
              <a:rPr lang="en-US" altLang="zh-CN" sz="1400" b="0" dirty="0">
                <a:solidFill>
                  <a:srgbClr val="0000FF"/>
                </a:solidFill>
                <a:effectLst/>
                <a:latin typeface="Consolas" panose="020B0609020204030204" pitchFamily="49" charset="0"/>
              </a:rPr>
              <a:t>template</a:t>
            </a:r>
            <a:r>
              <a:rPr lang="en-US" altLang="zh-CN" sz="1400" b="0" dirty="0">
                <a:solidFill>
                  <a:srgbClr val="000000"/>
                </a:solidFill>
                <a:effectLst/>
                <a:latin typeface="Consolas" panose="020B0609020204030204" pitchFamily="49" charset="0"/>
              </a:rPr>
              <a:t>&lt;</a:t>
            </a:r>
            <a:r>
              <a:rPr lang="en-US" altLang="zh-CN" sz="1400" b="0" dirty="0" err="1">
                <a:solidFill>
                  <a:srgbClr val="0000FF"/>
                </a:solidFill>
                <a:effectLst/>
                <a:latin typeface="Consolas" panose="020B0609020204030204" pitchFamily="49" charset="0"/>
              </a:rPr>
              <a:t>typename</a:t>
            </a:r>
            <a:r>
              <a:rPr lang="en-US" altLang="zh-CN" sz="1400" b="0" dirty="0">
                <a:solidFill>
                  <a:srgbClr val="000000"/>
                </a:solidFill>
                <a:effectLst/>
                <a:latin typeface="Consolas" panose="020B0609020204030204" pitchFamily="49" charset="0"/>
              </a:rPr>
              <a:t> A&gt;</a:t>
            </a:r>
          </a:p>
          <a:p>
            <a:pPr marL="0" indent="0">
              <a:buNone/>
            </a:pPr>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ArgumentParser</a:t>
            </a: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t>
            </a:r>
            <a:r>
              <a:rPr lang="en-US" altLang="zh-CN" sz="1400" dirty="0">
                <a:solidFill>
                  <a:srgbClr val="000000"/>
                </a:solidFill>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a:t>
            </a:r>
            <a:r>
              <a:rPr lang="en-US" altLang="zh-CN" sz="1400" b="0" dirty="0">
                <a:solidFill>
                  <a:srgbClr val="000000"/>
                </a:solidFill>
                <a:effectLst/>
                <a:latin typeface="Consolas" panose="020B0609020204030204" pitchFamily="49" charset="0"/>
              </a:rPr>
              <a:t>A </a:t>
            </a:r>
            <a:r>
              <a:rPr lang="en-US" altLang="zh-CN" sz="1400" b="0" dirty="0" err="1">
                <a:solidFill>
                  <a:srgbClr val="000000"/>
                </a:solidFill>
                <a:effectLst/>
                <a:latin typeface="Consolas" panose="020B0609020204030204" pitchFamily="49" charset="0"/>
              </a:rPr>
              <a:t>parse_args</a:t>
            </a:r>
            <a:r>
              <a:rPr lang="en-US" altLang="zh-CN" sz="1400" b="0" dirty="0">
                <a:solidFill>
                  <a:srgbClr val="000000"/>
                </a:solidFill>
                <a:effectLst/>
                <a:latin typeface="Consolas" panose="020B0609020204030204" pitchFamily="49" charset="0"/>
              </a:rPr>
              <a:t>(</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argc</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char**</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argv</a:t>
            </a: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 </a:t>
            </a:r>
            <a:r>
              <a:rPr lang="en-US" altLang="zh-CN" sz="1400" b="0" dirty="0" err="1">
                <a:solidFill>
                  <a:srgbClr val="000000"/>
                </a:solidFill>
                <a:effectLst/>
                <a:latin typeface="Consolas" panose="020B0609020204030204" pitchFamily="49" charset="0"/>
              </a:rPr>
              <a:t>args</a:t>
            </a:r>
            <a:r>
              <a:rPr lang="en-US" altLang="zh-CN" sz="1400" b="0" dirty="0">
                <a:solidFill>
                  <a:srgbClr val="000000"/>
                </a:solidFill>
                <a:effectLst/>
                <a:latin typeface="Consolas" panose="020B0609020204030204" pitchFamily="49" charset="0"/>
              </a:rPr>
              <a:t>;</a:t>
            </a:r>
          </a:p>
          <a:p>
            <a:pPr marL="0" indent="0">
              <a:buNone/>
            </a:pP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 0;</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while</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&lt; </a:t>
            </a:r>
            <a:r>
              <a:rPr lang="en-US" altLang="zh-CN" sz="1400" b="0" dirty="0" err="1">
                <a:solidFill>
                  <a:srgbClr val="000000"/>
                </a:solidFill>
                <a:effectLst/>
                <a:latin typeface="Consolas" panose="020B0609020204030204" pitchFamily="49" charset="0"/>
              </a:rPr>
              <a:t>argc</a:t>
            </a: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bool</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any_parsed</a:t>
            </a:r>
            <a:r>
              <a:rPr lang="en-US" altLang="zh-CN" sz="1400" b="0" dirty="0">
                <a:solidFill>
                  <a:srgbClr val="000000"/>
                </a:solidFill>
                <a:effectLst/>
                <a:latin typeface="Consolas" panose="020B0609020204030204" pitchFamily="49" charset="0"/>
              </a:rPr>
              <a:t> = </a:t>
            </a:r>
            <a:r>
              <a:rPr lang="en-US" altLang="zh-CN" sz="1400" b="0" dirty="0">
                <a:solidFill>
                  <a:srgbClr val="0000FF"/>
                </a:solidFill>
                <a:effectLst/>
                <a:latin typeface="Consolas" panose="020B0609020204030204" pitchFamily="49" charset="0"/>
              </a:rPr>
              <a:t>false</a:t>
            </a:r>
            <a:r>
              <a:rPr lang="en-US" altLang="zh-CN" sz="1400" b="0" dirty="0">
                <a:solidFill>
                  <a:srgbClr val="000000"/>
                </a:solidFill>
                <a:effectLst/>
                <a:latin typeface="Consolas" panose="020B0609020204030204" pitchFamily="49" charset="0"/>
              </a:rPr>
              <a:t>;</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auto</a:t>
            </a:r>
            <a:r>
              <a:rPr lang="en-US" altLang="zh-CN" sz="1400" b="0" dirty="0">
                <a:solidFill>
                  <a:srgbClr val="000000"/>
                </a:solidFill>
                <a:effectLst/>
                <a:latin typeface="Consolas" panose="020B0609020204030204" pitchFamily="49" charset="0"/>
              </a:rPr>
              <a:t> assigner : assigners)</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 (assigner-&gt;Parse(</a:t>
            </a:r>
            <a:r>
              <a:rPr lang="en-US" altLang="zh-CN" sz="1400" b="0" dirty="0" err="1">
                <a:solidFill>
                  <a:srgbClr val="000000"/>
                </a:solidFill>
                <a:effectLst/>
                <a:latin typeface="Consolas" panose="020B0609020204030204" pitchFamily="49" charset="0"/>
              </a:rPr>
              <a:t>args</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argv</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any_parsed</a:t>
            </a:r>
            <a:r>
              <a:rPr lang="en-US" altLang="zh-CN" sz="1400" b="0" dirty="0">
                <a:solidFill>
                  <a:srgbClr val="000000"/>
                </a:solidFill>
                <a:effectLst/>
                <a:latin typeface="Consolas" panose="020B0609020204030204" pitchFamily="49" charset="0"/>
              </a:rPr>
              <a:t> = </a:t>
            </a:r>
            <a:r>
              <a:rPr lang="en-US" altLang="zh-CN" sz="1400" b="0" dirty="0">
                <a:solidFill>
                  <a:srgbClr val="0000FF"/>
                </a:solidFill>
                <a:effectLst/>
                <a:latin typeface="Consolas" panose="020B0609020204030204" pitchFamily="49" charset="0"/>
              </a:rPr>
              <a:t>true</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break</a:t>
            </a: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any_parsed</a:t>
            </a:r>
            <a:r>
              <a:rPr lang="en-US" altLang="zh-CN" sz="1400" b="0" dirty="0">
                <a:solidFill>
                  <a:srgbClr val="000000"/>
                </a:solidFill>
                <a:effectLst/>
                <a:latin typeface="Consolas" panose="020B0609020204030204" pitchFamily="49" charset="0"/>
              </a:rPr>
              <a:t>) { </a:t>
            </a:r>
            <a:r>
              <a:rPr lang="en-US" altLang="zh-CN" sz="1400" b="0" dirty="0">
                <a:solidFill>
                  <a:srgbClr val="0000FF"/>
                </a:solidFill>
                <a:effectLst/>
                <a:latin typeface="Consolas" panose="020B0609020204030204" pitchFamily="49" charset="0"/>
              </a:rPr>
              <a:t>throw</a:t>
            </a:r>
            <a:r>
              <a:rPr lang="en-US" altLang="zh-CN" sz="1400" b="0" dirty="0">
                <a:solidFill>
                  <a:srgbClr val="000000"/>
                </a:solidFill>
                <a:effectLst/>
                <a:latin typeface="Consolas" panose="020B0609020204030204" pitchFamily="49" charset="0"/>
              </a:rPr>
              <a:t> xxx; }</a:t>
            </a:r>
          </a:p>
          <a:p>
            <a:pPr marL="0" indent="0">
              <a:buNone/>
            </a:pP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return</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args</a:t>
            </a:r>
            <a:r>
              <a:rPr lang="en-US" altLang="zh-CN" sz="1400" b="0" dirty="0">
                <a:solidFill>
                  <a:srgbClr val="000000"/>
                </a:solidFill>
                <a:effectLst/>
                <a:latin typeface="Consolas" panose="020B0609020204030204" pitchFamily="49" charset="0"/>
              </a:rPr>
              <a:t>;</a:t>
            </a:r>
          </a:p>
          <a:p>
            <a:pPr marL="0" indent="0">
              <a:buNone/>
            </a:pP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a:t>
            </a:r>
          </a:p>
          <a:p>
            <a:pPr marL="0" indent="0">
              <a:buNone/>
            </a:pPr>
            <a:endParaRPr lang="en-US" altLang="zh-CN" sz="1800" b="0" dirty="0">
              <a:solidFill>
                <a:srgbClr val="000000"/>
              </a:solidFill>
              <a:effectLst/>
              <a:latin typeface="Consolas" panose="020B0609020204030204" pitchFamily="49" charset="0"/>
            </a:endParaRP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41</a:t>
            </a:fld>
            <a:endParaRPr lang="zh-CN" altLang="en-US"/>
          </a:p>
        </p:txBody>
      </p:sp>
    </p:spTree>
    <p:extLst>
      <p:ext uri="{BB962C8B-B14F-4D97-AF65-F5344CB8AC3E}">
        <p14:creationId xmlns:p14="http://schemas.microsoft.com/office/powerpoint/2010/main" val="44178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pPr marL="0" indent="0">
              <a:buNone/>
            </a:pPr>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a:t>
            </a:r>
          </a:p>
          <a:p>
            <a:pPr marL="0" indent="0">
              <a:buNone/>
            </a:pP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float</a:t>
            </a:r>
            <a:r>
              <a:rPr lang="en-US" altLang="zh-CN" sz="1400" b="0" dirty="0">
                <a:solidFill>
                  <a:srgbClr val="000000"/>
                </a:solidFill>
                <a:effectLst/>
                <a:latin typeface="Consolas" panose="020B0609020204030204" pitchFamily="49" charset="0"/>
              </a:rPr>
              <a:t> gamma;</a:t>
            </a:r>
          </a:p>
          <a:p>
            <a:pPr marL="0" indent="0">
              <a:buNone/>
            </a:pPr>
            <a:r>
              <a:rPr lang="en-US" altLang="zh-CN" sz="1400" b="0" dirty="0">
                <a:solidFill>
                  <a:srgbClr val="000000"/>
                </a:solidFill>
                <a:effectLst/>
                <a:latin typeface="Consolas" panose="020B0609020204030204" pitchFamily="49" charset="0"/>
              </a:rPr>
              <a:t>    std::string name;</a:t>
            </a:r>
          </a:p>
          <a:p>
            <a:pPr marL="0" indent="0">
              <a:buNone/>
            </a:pPr>
            <a:r>
              <a:rPr lang="en-US" altLang="zh-CN" sz="1400" b="0" dirty="0">
                <a:solidFill>
                  <a:srgbClr val="000000"/>
                </a:solidFill>
                <a:effectLst/>
                <a:latin typeface="Consolas" panose="020B0609020204030204" pitchFamily="49" charset="0"/>
              </a:rPr>
              <a:t>};</a:t>
            </a:r>
          </a:p>
          <a:p>
            <a:pPr marL="0" indent="0">
              <a:buNone/>
            </a:pPr>
            <a:br>
              <a:rPr lang="en-US" altLang="zh-CN" sz="1400" b="0" dirty="0">
                <a:solidFill>
                  <a:srgbClr val="000000"/>
                </a:solidFill>
                <a:effectLst/>
                <a:latin typeface="Consolas" panose="020B0609020204030204" pitchFamily="49" charset="0"/>
              </a:rPr>
            </a:b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main(</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argc</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char**</a:t>
            </a:r>
            <a:r>
              <a:rPr lang="en-US" altLang="zh-CN" sz="1400" b="0" dirty="0" err="1">
                <a:solidFill>
                  <a:srgbClr val="000000"/>
                </a:solidFill>
                <a:effectLst/>
                <a:latin typeface="Consolas" panose="020B0609020204030204" pitchFamily="49" charset="0"/>
              </a:rPr>
              <a:t>argv</a:t>
            </a:r>
            <a:r>
              <a:rPr lang="en-US" altLang="zh-CN" sz="1400" b="0" dirty="0">
                <a:solidFill>
                  <a:srgbClr val="000000"/>
                </a:solidFill>
                <a:effectLst/>
                <a:latin typeface="Consolas" panose="020B0609020204030204" pitchFamily="49" charset="0"/>
              </a:rPr>
              <a:t>) {</a:t>
            </a:r>
          </a:p>
          <a:p>
            <a:pPr marL="0" indent="0">
              <a:buNone/>
            </a:pP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ArgumentParser</a:t>
            </a:r>
            <a:r>
              <a:rPr lang="en-US" altLang="zh-CN" sz="1400" b="0" dirty="0">
                <a:solidFill>
                  <a:srgbClr val="000000"/>
                </a:solidFill>
                <a:effectLst/>
                <a:latin typeface="Consolas" panose="020B0609020204030204" pitchFamily="49" charset="0"/>
              </a:rPr>
              <a:t>&lt;</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&gt; parser;</a:t>
            </a:r>
          </a:p>
          <a:p>
            <a:pPr marL="0" indent="0">
              <a:buNone/>
            </a:pPr>
            <a:r>
              <a:rPr lang="en-US" altLang="zh-CN" sz="1400" b="0" dirty="0">
                <a:solidFill>
                  <a:srgbClr val="000000"/>
                </a:solidFill>
                <a:effectLst/>
                <a:latin typeface="Consolas" panose="020B0609020204030204" pitchFamily="49" charset="0"/>
              </a:rPr>
              <a:t>    parser[&amp;</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].set(</a:t>
            </a:r>
            <a:r>
              <a:rPr lang="en-US" altLang="zh-CN" sz="1400" b="0" dirty="0">
                <a:solidFill>
                  <a:srgbClr val="A31515"/>
                </a:solidFill>
                <a:effectLst/>
                <a:latin typeface="Consolas" panose="020B0609020204030204" pitchFamily="49" charset="0"/>
              </a:rPr>
              <a:t>"-p"</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init</a:t>
            </a:r>
            <a:r>
              <a:rPr lang="en-US" altLang="zh-CN" sz="1400" b="0" dirty="0">
                <a:solidFill>
                  <a:srgbClr val="000000"/>
                </a:solidFill>
                <a:effectLst/>
                <a:latin typeface="Consolas" panose="020B0609020204030204" pitchFamily="49" charset="0"/>
              </a:rPr>
              <a:t>(</a:t>
            </a:r>
            <a:r>
              <a:rPr lang="en-US" altLang="zh-CN" sz="1400" b="0" dirty="0">
                <a:solidFill>
                  <a:srgbClr val="098658"/>
                </a:solidFill>
                <a:effectLst/>
                <a:latin typeface="Consolas" panose="020B0609020204030204" pitchFamily="49" charset="0"/>
              </a:rPr>
              <a:t>5</a:t>
            </a:r>
            <a:r>
              <a:rPr lang="en-US" altLang="zh-CN" sz="1400" b="0" dirty="0">
                <a:solidFill>
                  <a:srgbClr val="000000"/>
                </a:solidFill>
                <a:effectLst/>
                <a:latin typeface="Consolas" panose="020B0609020204030204" pitchFamily="49" charset="0"/>
              </a:rPr>
              <a:t>).hint(</a:t>
            </a:r>
            <a:r>
              <a:rPr lang="en-US" altLang="zh-CN" sz="1400" b="0" dirty="0">
                <a:solidFill>
                  <a:srgbClr val="A31515"/>
                </a:solidFill>
                <a:effectLst/>
                <a:latin typeface="Consolas" panose="020B0609020204030204" pitchFamily="49" charset="0"/>
              </a:rPr>
              <a:t>"process id"</a:t>
            </a:r>
            <a:r>
              <a:rPr lang="en-US" altLang="zh-CN" sz="1400" b="0" dirty="0">
                <a:solidFill>
                  <a:srgbClr val="000000"/>
                </a:solidFill>
                <a:effectLst/>
                <a:latin typeface="Consolas" panose="020B0609020204030204" pitchFamily="49" charset="0"/>
              </a:rPr>
              <a:t>);</a:t>
            </a:r>
          </a:p>
          <a:p>
            <a:pPr marL="0" indent="0">
              <a:buNone/>
            </a:pPr>
            <a:r>
              <a:rPr lang="en-US" altLang="zh-CN" sz="1400" b="0" dirty="0">
                <a:solidFill>
                  <a:srgbClr val="000000"/>
                </a:solidFill>
                <a:effectLst/>
                <a:latin typeface="Consolas" panose="020B0609020204030204" pitchFamily="49" charset="0"/>
              </a:rPr>
              <a:t>    parser[&amp;</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::gamma].set(</a:t>
            </a:r>
            <a:r>
              <a:rPr lang="en-US" altLang="zh-CN" sz="1400" b="0" dirty="0">
                <a:solidFill>
                  <a:srgbClr val="A31515"/>
                </a:solidFill>
                <a:effectLst/>
                <a:latin typeface="Consolas" panose="020B0609020204030204" pitchFamily="49" charset="0"/>
              </a:rPr>
              <a:t>"-g"</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"--gamma"</a:t>
            </a:r>
            <a:r>
              <a:rPr lang="en-US" altLang="zh-CN" sz="1400" b="0" dirty="0">
                <a:solidFill>
                  <a:srgbClr val="000000"/>
                </a:solidFill>
                <a:effectLst/>
                <a:latin typeface="Consolas" panose="020B0609020204030204" pitchFamily="49" charset="0"/>
              </a:rPr>
              <a:t>).required().hint(</a:t>
            </a:r>
            <a:r>
              <a:rPr lang="en-US" altLang="zh-CN" sz="1400" b="0" dirty="0">
                <a:solidFill>
                  <a:srgbClr val="A31515"/>
                </a:solidFill>
                <a:effectLst/>
                <a:latin typeface="Consolas" panose="020B0609020204030204" pitchFamily="49" charset="0"/>
              </a:rPr>
              <a:t>"gamma value"</a:t>
            </a:r>
            <a:r>
              <a:rPr lang="en-US" altLang="zh-CN" sz="1400" b="0" dirty="0">
                <a:solidFill>
                  <a:srgbClr val="000000"/>
                </a:solidFill>
                <a:effectLst/>
                <a:latin typeface="Consolas" panose="020B0609020204030204" pitchFamily="49" charset="0"/>
              </a:rPr>
              <a:t>);</a:t>
            </a:r>
          </a:p>
          <a:p>
            <a:pPr marL="0" indent="0">
              <a:buNone/>
            </a:pPr>
            <a:r>
              <a:rPr lang="en-US" altLang="zh-CN" sz="1400" b="0" dirty="0">
                <a:solidFill>
                  <a:srgbClr val="000000"/>
                </a:solidFill>
                <a:effectLst/>
                <a:latin typeface="Consolas" panose="020B0609020204030204" pitchFamily="49" charset="0"/>
              </a:rPr>
              <a:t>    parser[&amp;</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::name].set(</a:t>
            </a:r>
            <a:r>
              <a:rPr lang="en-US" altLang="zh-CN" sz="1400" b="0" dirty="0">
                <a:solidFill>
                  <a:srgbClr val="A31515"/>
                </a:solidFill>
                <a:effectLst/>
                <a:latin typeface="Consolas" panose="020B0609020204030204" pitchFamily="49" charset="0"/>
              </a:rPr>
              <a:t>"-n"</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"--name"</a:t>
            </a:r>
            <a:r>
              <a:rPr lang="en-US" altLang="zh-CN" sz="1400" b="0" dirty="0">
                <a:solidFill>
                  <a:srgbClr val="000000"/>
                </a:solidFill>
                <a:effectLst/>
                <a:latin typeface="Consolas" panose="020B0609020204030204" pitchFamily="49" charset="0"/>
              </a:rPr>
              <a:t>).choices(</a:t>
            </a:r>
            <a:r>
              <a:rPr lang="en-US" altLang="zh-CN" sz="1400" b="0" dirty="0">
                <a:solidFill>
                  <a:srgbClr val="A31515"/>
                </a:solidFill>
                <a:effectLst/>
                <a:latin typeface="Consolas" panose="020B0609020204030204" pitchFamily="49" charset="0"/>
              </a:rPr>
              <a:t>"apple"</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"bee"</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"cat"</a:t>
            </a:r>
            <a:r>
              <a:rPr lang="en-US" altLang="zh-CN" sz="1400" b="0" dirty="0">
                <a:solidFill>
                  <a:srgbClr val="000000"/>
                </a:solidFill>
                <a:effectLst/>
                <a:latin typeface="Consolas" panose="020B0609020204030204" pitchFamily="49" charset="0"/>
              </a:rPr>
              <a:t>).hint(</a:t>
            </a:r>
            <a:r>
              <a:rPr lang="en-US" altLang="zh-CN" sz="1400" b="0" dirty="0">
                <a:solidFill>
                  <a:srgbClr val="A31515"/>
                </a:solidFill>
                <a:effectLst/>
                <a:latin typeface="Consolas" panose="020B0609020204030204" pitchFamily="49" charset="0"/>
              </a:rPr>
              <a:t>"object name"</a:t>
            </a:r>
            <a:r>
              <a:rPr lang="en-US" altLang="zh-CN" sz="1400" b="0" dirty="0">
                <a:solidFill>
                  <a:srgbClr val="000000"/>
                </a:solidFill>
                <a:effectLst/>
                <a:latin typeface="Consolas" panose="020B0609020204030204" pitchFamily="49" charset="0"/>
              </a:rPr>
              <a:t>);</a:t>
            </a:r>
          </a:p>
          <a:p>
            <a:pPr marL="0" indent="0">
              <a:buNone/>
            </a:pPr>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MyArgs</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args</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parser.parse_args</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argc</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argv</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[exec] -g 0.2 --name cat</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    std::</a:t>
            </a:r>
            <a:r>
              <a:rPr lang="en-US" altLang="zh-CN" sz="1400" b="0" dirty="0" err="1">
                <a:solidFill>
                  <a:srgbClr val="00000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&lt;&lt; </a:t>
            </a:r>
            <a:r>
              <a:rPr lang="en-US" altLang="zh-CN" sz="1400" b="0" dirty="0" err="1">
                <a:solidFill>
                  <a:srgbClr val="000000"/>
                </a:solidFill>
                <a:effectLst/>
                <a:latin typeface="Consolas" panose="020B0609020204030204" pitchFamily="49" charset="0"/>
              </a:rPr>
              <a:t>args.pid</a:t>
            </a:r>
            <a:r>
              <a:rPr lang="en-US" altLang="zh-CN" sz="1400" b="0" dirty="0">
                <a:solidFill>
                  <a:srgbClr val="000000"/>
                </a:solidFill>
                <a:effectLst/>
                <a:latin typeface="Consolas" panose="020B0609020204030204" pitchFamily="49" charset="0"/>
              </a:rPr>
              <a:t> &lt;&lt; std::</a:t>
            </a:r>
            <a:r>
              <a:rPr lang="en-US" altLang="zh-CN" sz="1400" b="0" dirty="0" err="1">
                <a:solidFill>
                  <a:srgbClr val="000000"/>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5</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    std::</a:t>
            </a:r>
            <a:r>
              <a:rPr lang="en-US" altLang="zh-CN" sz="1400" b="0" dirty="0" err="1">
                <a:solidFill>
                  <a:srgbClr val="00000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&lt;&lt; </a:t>
            </a:r>
            <a:r>
              <a:rPr lang="en-US" altLang="zh-CN" sz="1400" b="0" dirty="0" err="1">
                <a:solidFill>
                  <a:srgbClr val="000000"/>
                </a:solidFill>
                <a:effectLst/>
                <a:latin typeface="Consolas" panose="020B0609020204030204" pitchFamily="49" charset="0"/>
              </a:rPr>
              <a:t>args.gamma</a:t>
            </a:r>
            <a:r>
              <a:rPr lang="en-US" altLang="zh-CN" sz="1400" b="0" dirty="0">
                <a:solidFill>
                  <a:srgbClr val="000000"/>
                </a:solidFill>
                <a:effectLst/>
                <a:latin typeface="Consolas" panose="020B0609020204030204" pitchFamily="49" charset="0"/>
              </a:rPr>
              <a:t> &lt;&lt; std::</a:t>
            </a:r>
            <a:r>
              <a:rPr lang="en-US" altLang="zh-CN" sz="1400" b="0" dirty="0" err="1">
                <a:solidFill>
                  <a:srgbClr val="000000"/>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0.2</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    std::</a:t>
            </a:r>
            <a:r>
              <a:rPr lang="en-US" altLang="zh-CN" sz="1400" b="0" dirty="0" err="1">
                <a:solidFill>
                  <a:srgbClr val="00000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&lt;&lt; args.name &lt;&lt; std::</a:t>
            </a:r>
            <a:r>
              <a:rPr lang="en-US" altLang="zh-CN" sz="1400" b="0" dirty="0" err="1">
                <a:solidFill>
                  <a:srgbClr val="000000"/>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cat</a:t>
            </a:r>
            <a:endParaRPr lang="en-US" altLang="zh-CN" sz="1400" b="0" dirty="0">
              <a:solidFill>
                <a:srgbClr val="000000"/>
              </a:solidFill>
              <a:effectLst/>
              <a:latin typeface="Consolas" panose="020B0609020204030204" pitchFamily="49" charset="0"/>
            </a:endParaRPr>
          </a:p>
          <a:p>
            <a:pPr marL="0" indent="0">
              <a:buNone/>
            </a:pPr>
            <a:r>
              <a:rPr lang="en-US" altLang="zh-CN" sz="1400"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42</a:t>
            </a:fld>
            <a:endParaRPr lang="zh-CN" altLang="en-US"/>
          </a:p>
        </p:txBody>
      </p:sp>
    </p:spTree>
    <p:extLst>
      <p:ext uri="{BB962C8B-B14F-4D97-AF65-F5344CB8AC3E}">
        <p14:creationId xmlns:p14="http://schemas.microsoft.com/office/powerpoint/2010/main" val="234296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评分标准（单人）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70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40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正确实现了解析不同类型参数的功能（</a:t>
            </a:r>
            <a:r>
              <a:rPr lang="en-US" altLang="zh-CN" sz="2000" dirty="0">
                <a:latin typeface="Palatino Linotype" panose="02040502050505030304" pitchFamily="18" charset="0"/>
              </a:rPr>
              <a:t>30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30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100" dirty="0">
                <a:latin typeface="Palatino Linotype" panose="02040502050505030304" pitchFamily="18" charset="0"/>
              </a:rPr>
              <a:t>保留</a:t>
            </a:r>
            <a:r>
              <a:rPr lang="en-US" altLang="zh-CN" sz="2100" dirty="0">
                <a:latin typeface="Palatino Linotype" panose="02040502050505030304" pitchFamily="18" charset="0"/>
              </a:rPr>
              <a:t>-h</a:t>
            </a:r>
            <a:r>
              <a:rPr lang="zh-CN" altLang="en-US" sz="2100" dirty="0">
                <a:latin typeface="Palatino Linotype" panose="02040502050505030304" pitchFamily="18" charset="0"/>
              </a:rPr>
              <a:t>和</a:t>
            </a:r>
            <a:r>
              <a:rPr lang="en-US" altLang="zh-CN" sz="2100" dirty="0">
                <a:latin typeface="Palatino Linotype" panose="02040502050505030304" pitchFamily="18" charset="0"/>
              </a:rPr>
              <a:t>--help</a:t>
            </a:r>
            <a:r>
              <a:rPr lang="zh-CN" altLang="en-US" sz="2100" dirty="0">
                <a:latin typeface="Palatino Linotype" panose="02040502050505030304" pitchFamily="18" charset="0"/>
              </a:rPr>
              <a:t>，一旦解析到它们，就打印参数的使用说明并退出（</a:t>
            </a:r>
            <a:r>
              <a:rPr lang="en-US" altLang="zh-CN" sz="2100" dirty="0">
                <a:latin typeface="Palatino Linotype" panose="02040502050505030304" pitchFamily="18" charset="0"/>
              </a:rPr>
              <a:t>+20</a:t>
            </a:r>
            <a:r>
              <a:rPr lang="zh-CN" altLang="en-US" sz="2100" dirty="0">
                <a:latin typeface="Palatino Linotype" panose="02040502050505030304" pitchFamily="18" charset="0"/>
              </a:rPr>
              <a:t>分）</a:t>
            </a:r>
            <a:endParaRPr lang="en-US" altLang="zh-CN" sz="2100" dirty="0">
              <a:latin typeface="Palatino Linotype" panose="02040502050505030304" pitchFamily="18" charset="0"/>
            </a:endParaRPr>
          </a:p>
          <a:p>
            <a:pPr lvl="2"/>
            <a:r>
              <a:rPr lang="zh-CN" altLang="en-US" sz="2000" dirty="0">
                <a:latin typeface="Palatino Linotype" panose="02040502050505030304" pitchFamily="18" charset="0"/>
              </a:rPr>
              <a:t>提供了设定参数初始值、设定参数说明、设定参数选择范围的功能（</a:t>
            </a:r>
            <a:r>
              <a:rPr lang="en-US" altLang="zh-CN" sz="2000" dirty="0">
                <a:latin typeface="Palatino Linotype" panose="02040502050505030304" pitchFamily="18" charset="0"/>
              </a:rPr>
              <a:t>+5</a:t>
            </a:r>
            <a:r>
              <a:rPr lang="zh-CN" altLang="en-US" sz="2000" dirty="0">
                <a:latin typeface="Palatino Linotype" panose="02040502050505030304" pitchFamily="18" charset="0"/>
              </a:rPr>
              <a:t>分</a:t>
            </a:r>
            <a:r>
              <a:rPr lang="en-US" altLang="zh-CN" sz="2000" dirty="0">
                <a:latin typeface="Palatino Linotype" panose="02040502050505030304" pitchFamily="18" charset="0"/>
              </a:rPr>
              <a:t>/</a:t>
            </a:r>
            <a:r>
              <a:rPr lang="zh-CN" altLang="en-US" sz="2000" dirty="0">
                <a:latin typeface="Palatino Linotype" panose="02040502050505030304" pitchFamily="18" charset="0"/>
              </a:rPr>
              <a:t>个）</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保证每个参数只被解析一次，否则报错（</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a:t>
            </a:r>
            <a:r>
              <a:rPr lang="en-US" altLang="zh-CN" sz="2000" dirty="0">
                <a:latin typeface="Palatino Linotype" panose="02040502050505030304" pitchFamily="18" charset="0"/>
              </a:rPr>
              <a:t>required</a:t>
            </a:r>
            <a:r>
              <a:rPr lang="zh-CN" altLang="en-US" sz="2000" dirty="0">
                <a:latin typeface="Palatino Linotype" panose="02040502050505030304" pitchFamily="18" charset="0"/>
              </a:rPr>
              <a:t>功能，保证每个</a:t>
            </a:r>
            <a:r>
              <a:rPr lang="en-US" altLang="zh-CN" sz="2000" dirty="0">
                <a:latin typeface="Palatino Linotype" panose="02040502050505030304" pitchFamily="18" charset="0"/>
              </a:rPr>
              <a:t>required</a:t>
            </a:r>
            <a:r>
              <a:rPr lang="zh-CN" altLang="en-US" sz="2000" dirty="0">
                <a:latin typeface="Palatino Linotype" panose="02040502050505030304" pitchFamily="18" charset="0"/>
              </a:rPr>
              <a:t>的参数都被解析，否则报错（</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出现未知名称的参数时，报错（</a:t>
            </a:r>
            <a:r>
              <a:rPr lang="en-US" altLang="zh-CN" sz="2000" dirty="0">
                <a:latin typeface="Palatino Linotype" panose="02040502050505030304" pitchFamily="18" charset="0"/>
              </a:rPr>
              <a:t>+5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在语法上进行创新，使得更易用（</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43</a:t>
            </a:fld>
            <a:endParaRPr lang="zh-CN" altLang="en-US"/>
          </a:p>
        </p:txBody>
      </p:sp>
    </p:spTree>
    <p:extLst>
      <p:ext uri="{BB962C8B-B14F-4D97-AF65-F5344CB8AC3E}">
        <p14:creationId xmlns:p14="http://schemas.microsoft.com/office/powerpoint/2010/main" val="213245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3. </a:t>
            </a:r>
            <a:r>
              <a:rPr lang="zh-CN" altLang="en-US" dirty="0"/>
              <a:t>命令行参数解析</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评分标准（双人）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75</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正确实现了解析不同类型参数的功能（</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保证每个参数只被解析一次，否则报错（</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出现未知名称的参数时，报错（</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保留</a:t>
            </a:r>
            <a:r>
              <a:rPr lang="en-US" altLang="zh-CN" sz="2000" dirty="0">
                <a:latin typeface="Palatino Linotype" panose="02040502050505030304" pitchFamily="18" charset="0"/>
              </a:rPr>
              <a:t>-h</a:t>
            </a:r>
            <a:r>
              <a:rPr lang="zh-CN" altLang="en-US" sz="2000" dirty="0">
                <a:latin typeface="Palatino Linotype" panose="02040502050505030304" pitchFamily="18" charset="0"/>
              </a:rPr>
              <a:t>和</a:t>
            </a:r>
            <a:r>
              <a:rPr lang="en-US" altLang="zh-CN" sz="2000" dirty="0">
                <a:latin typeface="Palatino Linotype" panose="02040502050505030304" pitchFamily="18" charset="0"/>
              </a:rPr>
              <a:t>--help</a:t>
            </a:r>
            <a:r>
              <a:rPr lang="zh-CN" altLang="en-US" sz="2000" dirty="0">
                <a:latin typeface="Palatino Linotype" panose="02040502050505030304" pitchFamily="18" charset="0"/>
              </a:rPr>
              <a:t>，一旦解析到它们，就打印参数的使用说明并退出（</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25</a:t>
            </a:r>
            <a:r>
              <a:rPr lang="zh-CN" altLang="en-US" sz="2400" dirty="0">
                <a:latin typeface="Palatino Linotype" panose="02040502050505030304" pitchFamily="18" charset="0"/>
              </a:rPr>
              <a:t>分）</a:t>
            </a:r>
            <a:endParaRPr lang="en-US" altLang="zh-CN" sz="2100" dirty="0">
              <a:latin typeface="Palatino Linotype" panose="02040502050505030304" pitchFamily="18" charset="0"/>
            </a:endParaRPr>
          </a:p>
          <a:p>
            <a:pPr lvl="2"/>
            <a:r>
              <a:rPr lang="zh-CN" altLang="en-US" sz="2000" dirty="0">
                <a:latin typeface="Palatino Linotype" panose="02040502050505030304" pitchFamily="18" charset="0"/>
              </a:rPr>
              <a:t>提供了设定参数初始值、设定参数说明、设定参数选择范围的功能（</a:t>
            </a:r>
            <a:r>
              <a:rPr lang="en-US" altLang="zh-CN" sz="2000" dirty="0">
                <a:latin typeface="Palatino Linotype" panose="02040502050505030304" pitchFamily="18" charset="0"/>
              </a:rPr>
              <a:t>+5</a:t>
            </a:r>
            <a:r>
              <a:rPr lang="zh-CN" altLang="en-US" sz="2000" dirty="0">
                <a:latin typeface="Palatino Linotype" panose="02040502050505030304" pitchFamily="18" charset="0"/>
              </a:rPr>
              <a:t>分</a:t>
            </a:r>
            <a:r>
              <a:rPr lang="en-US" altLang="zh-CN" sz="2000" dirty="0">
                <a:latin typeface="Palatino Linotype" panose="02040502050505030304" pitchFamily="18" charset="0"/>
              </a:rPr>
              <a:t>/</a:t>
            </a:r>
            <a:r>
              <a:rPr lang="zh-CN" altLang="en-US" sz="2000" dirty="0">
                <a:latin typeface="Palatino Linotype" panose="02040502050505030304" pitchFamily="18" charset="0"/>
              </a:rPr>
              <a:t>个）</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a:t>
            </a:r>
            <a:r>
              <a:rPr lang="en-US" altLang="zh-CN" sz="2000" dirty="0">
                <a:latin typeface="Palatino Linotype" panose="02040502050505030304" pitchFamily="18" charset="0"/>
              </a:rPr>
              <a:t>required</a:t>
            </a:r>
            <a:r>
              <a:rPr lang="zh-CN" altLang="en-US" sz="2000" dirty="0">
                <a:latin typeface="Palatino Linotype" panose="02040502050505030304" pitchFamily="18" charset="0"/>
              </a:rPr>
              <a:t>功能，保证每个</a:t>
            </a:r>
            <a:r>
              <a:rPr lang="en-US" altLang="zh-CN" sz="2000" dirty="0">
                <a:latin typeface="Palatino Linotype" panose="02040502050505030304" pitchFamily="18" charset="0"/>
              </a:rPr>
              <a:t>required</a:t>
            </a:r>
            <a:r>
              <a:rPr lang="zh-CN" altLang="en-US" sz="2000" dirty="0">
                <a:latin typeface="Palatino Linotype" panose="02040502050505030304" pitchFamily="18" charset="0"/>
              </a:rPr>
              <a:t>的参数都被解析，否则报错（</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在语法上进行创新，使得更易用（</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44</a:t>
            </a:fld>
            <a:endParaRPr lang="zh-CN" altLang="en-US"/>
          </a:p>
        </p:txBody>
      </p:sp>
    </p:spTree>
    <p:extLst>
      <p:ext uri="{BB962C8B-B14F-4D97-AF65-F5344CB8AC3E}">
        <p14:creationId xmlns:p14="http://schemas.microsoft.com/office/powerpoint/2010/main" val="109289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4. </a:t>
            </a:r>
            <a:r>
              <a:rPr lang="zh-CN" altLang="en-US" dirty="0"/>
              <a:t>函数对象化</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pPr marL="0" indent="0">
              <a:buNone/>
            </a:pP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sub(</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b)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return</a:t>
            </a:r>
            <a:r>
              <a:rPr lang="en-US" altLang="zh-CN" sz="1600" b="0" dirty="0">
                <a:solidFill>
                  <a:srgbClr val="000000"/>
                </a:solidFill>
                <a:effectLst/>
                <a:latin typeface="Consolas" panose="020B0609020204030204" pitchFamily="49" charset="0"/>
              </a:rPr>
              <a:t> a - b;</a:t>
            </a:r>
          </a:p>
          <a:p>
            <a:pPr marL="0" indent="0">
              <a:buNone/>
            </a:pPr>
            <a:r>
              <a:rPr lang="en-US" altLang="zh-CN" sz="1600" b="0" dirty="0">
                <a:solidFill>
                  <a:srgbClr val="000000"/>
                </a:solidFill>
                <a:effectLst/>
                <a:latin typeface="Consolas" panose="020B0609020204030204" pitchFamily="49" charset="0"/>
              </a:rPr>
              <a:t>}</a:t>
            </a:r>
          </a:p>
          <a:p>
            <a:pPr marL="0" indent="0">
              <a:buNone/>
            </a:pP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main() {</a:t>
            </a:r>
          </a:p>
          <a:p>
            <a:pPr marL="0" indent="0">
              <a:buNone/>
            </a:pPr>
            <a:r>
              <a:rPr lang="en-US" altLang="zh-CN" sz="1600" b="0" dirty="0">
                <a:solidFill>
                  <a:srgbClr val="000000"/>
                </a:solidFill>
                <a:effectLst/>
                <a:latin typeface="Consolas" panose="020B0609020204030204" pitchFamily="49" charset="0"/>
              </a:rPr>
              <a:t>    Function&lt;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)&gt; f1 =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b){ </a:t>
            </a:r>
            <a:r>
              <a:rPr lang="en-US" altLang="zh-CN" sz="1600" b="0" dirty="0">
                <a:solidFill>
                  <a:srgbClr val="0000FF"/>
                </a:solidFill>
                <a:effectLst/>
                <a:latin typeface="Consolas" panose="020B0609020204030204" pitchFamily="49" charset="0"/>
              </a:rPr>
              <a:t>return</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a+b</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Function&lt;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)&gt; f2 = sub;</a:t>
            </a:r>
          </a:p>
          <a:p>
            <a:pPr marL="0" indent="0">
              <a:buNone/>
            </a:pPr>
            <a:r>
              <a:rPr lang="en-US" altLang="zh-CN" sz="1600" b="0" dirty="0">
                <a:solidFill>
                  <a:srgbClr val="000000"/>
                </a:solidFill>
                <a:effectLst/>
                <a:latin typeface="Consolas" panose="020B0609020204030204" pitchFamily="49" charset="0"/>
              </a:rPr>
              <a:t>    std::</a:t>
            </a:r>
            <a:r>
              <a:rPr lang="en-US" altLang="zh-CN" sz="1600" b="0" dirty="0" err="1">
                <a:solidFill>
                  <a:srgbClr val="000000"/>
                </a:solidFill>
                <a:effectLst/>
                <a:latin typeface="Consolas" panose="020B0609020204030204" pitchFamily="49" charset="0"/>
              </a:rPr>
              <a:t>cout</a:t>
            </a:r>
            <a:r>
              <a:rPr lang="en-US" altLang="zh-CN" sz="1600" b="0" dirty="0">
                <a:solidFill>
                  <a:srgbClr val="000000"/>
                </a:solidFill>
                <a:effectLst/>
                <a:latin typeface="Consolas" panose="020B0609020204030204" pitchFamily="49" charset="0"/>
              </a:rPr>
              <a:t> &lt;&lt; f1(</a:t>
            </a:r>
            <a:r>
              <a:rPr lang="en-US" altLang="zh-CN" sz="1600" b="0" dirty="0">
                <a:solidFill>
                  <a:srgbClr val="098658"/>
                </a:solidFill>
                <a:effectLst/>
                <a:latin typeface="Consolas" panose="020B0609020204030204" pitchFamily="49" charset="0"/>
              </a:rPr>
              <a:t>9</a:t>
            </a:r>
            <a:r>
              <a:rPr lang="en-US" altLang="zh-CN" sz="1600" b="0" dirty="0">
                <a:solidFill>
                  <a:srgbClr val="000000"/>
                </a:solidFill>
                <a:effectLst/>
                <a:latin typeface="Consolas" panose="020B0609020204030204" pitchFamily="49" charset="0"/>
              </a:rPr>
              <a:t>, </a:t>
            </a:r>
            <a:r>
              <a:rPr lang="en-US" altLang="zh-CN" sz="1600" b="0" dirty="0">
                <a:solidFill>
                  <a:srgbClr val="098658"/>
                </a:solidFill>
                <a:effectLst/>
                <a:latin typeface="Consolas" panose="020B0609020204030204" pitchFamily="49" charset="0"/>
              </a:rPr>
              <a:t>6</a:t>
            </a:r>
            <a:r>
              <a:rPr lang="en-US" altLang="zh-CN" sz="1600" b="0" dirty="0">
                <a:solidFill>
                  <a:srgbClr val="000000"/>
                </a:solidFill>
                <a:effectLst/>
                <a:latin typeface="Consolas" panose="020B0609020204030204" pitchFamily="49" charset="0"/>
              </a:rPr>
              <a:t>) &lt;&lt; std::</a:t>
            </a:r>
            <a:r>
              <a:rPr lang="en-US" altLang="zh-CN" sz="1600" b="0" dirty="0" err="1">
                <a:solidFill>
                  <a:srgbClr val="000000"/>
                </a:solidFill>
                <a:effectLst/>
                <a:latin typeface="Consolas" panose="020B0609020204030204" pitchFamily="49" charset="0"/>
              </a:rPr>
              <a:t>endl</a:t>
            </a:r>
            <a:r>
              <a:rPr lang="en-US" altLang="zh-CN" sz="1600" b="0" dirty="0">
                <a:solidFill>
                  <a:srgbClr val="000000"/>
                </a:solidFill>
                <a:effectLst/>
                <a:latin typeface="Consolas" panose="020B0609020204030204" pitchFamily="49" charset="0"/>
              </a:rPr>
              <a:t>;</a:t>
            </a:r>
            <a:r>
              <a:rPr lang="en-US" altLang="zh-CN" sz="1600" b="0" dirty="0">
                <a:solidFill>
                  <a:srgbClr val="008000"/>
                </a:solidFill>
                <a:effectLst/>
                <a:latin typeface="Consolas" panose="020B0609020204030204" pitchFamily="49" charset="0"/>
              </a:rPr>
              <a:t> // 15</a:t>
            </a:r>
            <a:endParaRPr lang="en-US" altLang="zh-CN" sz="1600" b="0" dirty="0">
              <a:solidFill>
                <a:srgbClr val="000000"/>
              </a:solidFill>
              <a:effectLst/>
              <a:latin typeface="Consolas" panose="020B0609020204030204" pitchFamily="49" charset="0"/>
            </a:endParaRPr>
          </a:p>
          <a:p>
            <a:pPr marL="0" indent="0">
              <a:buNone/>
            </a:pPr>
            <a:r>
              <a:rPr lang="en-US" altLang="zh-CN" sz="1600" b="0" dirty="0">
                <a:solidFill>
                  <a:srgbClr val="000000"/>
                </a:solidFill>
                <a:effectLst/>
                <a:latin typeface="Consolas" panose="020B0609020204030204" pitchFamily="49" charset="0"/>
              </a:rPr>
              <a:t>    std::</a:t>
            </a:r>
            <a:r>
              <a:rPr lang="en-US" altLang="zh-CN" sz="1600" b="0" dirty="0" err="1">
                <a:solidFill>
                  <a:srgbClr val="000000"/>
                </a:solidFill>
                <a:effectLst/>
                <a:latin typeface="Consolas" panose="020B0609020204030204" pitchFamily="49" charset="0"/>
              </a:rPr>
              <a:t>cout</a:t>
            </a:r>
            <a:r>
              <a:rPr lang="en-US" altLang="zh-CN" sz="1600" b="0" dirty="0">
                <a:solidFill>
                  <a:srgbClr val="000000"/>
                </a:solidFill>
                <a:effectLst/>
                <a:latin typeface="Consolas" panose="020B0609020204030204" pitchFamily="49" charset="0"/>
              </a:rPr>
              <a:t> &lt;&lt; f2(</a:t>
            </a:r>
            <a:r>
              <a:rPr lang="en-US" altLang="zh-CN" sz="1600" b="0" dirty="0">
                <a:solidFill>
                  <a:srgbClr val="098658"/>
                </a:solidFill>
                <a:effectLst/>
                <a:latin typeface="Consolas" panose="020B0609020204030204" pitchFamily="49" charset="0"/>
              </a:rPr>
              <a:t>9</a:t>
            </a:r>
            <a:r>
              <a:rPr lang="en-US" altLang="zh-CN" sz="1600" b="0" dirty="0">
                <a:solidFill>
                  <a:srgbClr val="000000"/>
                </a:solidFill>
                <a:effectLst/>
                <a:latin typeface="Consolas" panose="020B0609020204030204" pitchFamily="49" charset="0"/>
              </a:rPr>
              <a:t>, </a:t>
            </a:r>
            <a:r>
              <a:rPr lang="en-US" altLang="zh-CN" sz="1600" b="0" dirty="0">
                <a:solidFill>
                  <a:srgbClr val="098658"/>
                </a:solidFill>
                <a:effectLst/>
                <a:latin typeface="Consolas" panose="020B0609020204030204" pitchFamily="49" charset="0"/>
              </a:rPr>
              <a:t>6</a:t>
            </a:r>
            <a:r>
              <a:rPr lang="en-US" altLang="zh-CN" sz="1600" b="0" dirty="0">
                <a:solidFill>
                  <a:srgbClr val="000000"/>
                </a:solidFill>
                <a:effectLst/>
                <a:latin typeface="Consolas" panose="020B0609020204030204" pitchFamily="49" charset="0"/>
              </a:rPr>
              <a:t>) &lt;&lt; std::</a:t>
            </a:r>
            <a:r>
              <a:rPr lang="en-US" altLang="zh-CN" sz="1600" b="0" dirty="0" err="1">
                <a:solidFill>
                  <a:srgbClr val="000000"/>
                </a:solidFill>
                <a:effectLst/>
                <a:latin typeface="Consolas" panose="020B0609020204030204" pitchFamily="49" charset="0"/>
              </a:rPr>
              <a:t>endl</a:t>
            </a:r>
            <a:r>
              <a:rPr lang="en-US" altLang="zh-CN" sz="1600" b="0" dirty="0">
                <a:solidFill>
                  <a:srgbClr val="000000"/>
                </a:solidFill>
                <a:effectLst/>
                <a:latin typeface="Consolas" panose="020B0609020204030204" pitchFamily="49" charset="0"/>
              </a:rPr>
              <a:t>;</a:t>
            </a:r>
            <a:r>
              <a:rPr lang="en-US" altLang="zh-CN" sz="1600" b="0" dirty="0">
                <a:solidFill>
                  <a:srgbClr val="008000"/>
                </a:solidFill>
                <a:effectLst/>
                <a:latin typeface="Consolas" panose="020B0609020204030204" pitchFamily="49" charset="0"/>
              </a:rPr>
              <a:t> // 3</a:t>
            </a:r>
            <a:endParaRPr lang="en-US" altLang="zh-CN" sz="1600" b="0" dirty="0">
              <a:solidFill>
                <a:srgbClr val="000000"/>
              </a:solidFill>
              <a:effectLst/>
              <a:latin typeface="Consolas" panose="020B0609020204030204" pitchFamily="49" charset="0"/>
            </a:endParaRPr>
          </a:p>
          <a:p>
            <a:pPr marL="0" indent="0">
              <a:buNone/>
            </a:pPr>
            <a:r>
              <a:rPr lang="en-US" altLang="zh-CN" sz="1600" b="0" dirty="0">
                <a:solidFill>
                  <a:srgbClr val="000000"/>
                </a:solidFill>
                <a:effectLst/>
                <a:latin typeface="Consolas" panose="020B0609020204030204" pitchFamily="49" charset="0"/>
              </a:rPr>
              <a:t>    Function&lt;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)&gt; f3 = f2(_, </a:t>
            </a:r>
            <a:r>
              <a:rPr lang="en-US" altLang="zh-CN" sz="1600" b="0" dirty="0">
                <a:solidFill>
                  <a:srgbClr val="098658"/>
                </a:solidFill>
                <a:effectLst/>
                <a:latin typeface="Consolas" panose="020B0609020204030204" pitchFamily="49" charset="0"/>
              </a:rPr>
              <a:t>3</a:t>
            </a:r>
            <a:r>
              <a:rPr lang="en-US" altLang="zh-CN" sz="1600" b="0" dirty="0">
                <a:solidFill>
                  <a:srgbClr val="000000"/>
                </a:solidFill>
                <a:effectLst/>
                <a:latin typeface="Consolas" panose="020B0609020204030204" pitchFamily="49" charset="0"/>
              </a:rPr>
              <a:t>);</a:t>
            </a:r>
          </a:p>
          <a:p>
            <a:pPr marL="0" indent="0">
              <a:buNone/>
            </a:pPr>
            <a:r>
              <a:rPr lang="en-US" altLang="zh-CN" sz="1600" b="0" dirty="0">
                <a:solidFill>
                  <a:srgbClr val="000000"/>
                </a:solidFill>
                <a:effectLst/>
                <a:latin typeface="Consolas" panose="020B0609020204030204" pitchFamily="49" charset="0"/>
              </a:rPr>
              <a:t>    std::</a:t>
            </a:r>
            <a:r>
              <a:rPr lang="en-US" altLang="zh-CN" sz="1600" b="0" dirty="0" err="1">
                <a:solidFill>
                  <a:srgbClr val="000000"/>
                </a:solidFill>
                <a:effectLst/>
                <a:latin typeface="Consolas" panose="020B0609020204030204" pitchFamily="49" charset="0"/>
              </a:rPr>
              <a:t>cout</a:t>
            </a:r>
            <a:r>
              <a:rPr lang="en-US" altLang="zh-CN" sz="1600" b="0" dirty="0">
                <a:solidFill>
                  <a:srgbClr val="000000"/>
                </a:solidFill>
                <a:effectLst/>
                <a:latin typeface="Consolas" panose="020B0609020204030204" pitchFamily="49" charset="0"/>
              </a:rPr>
              <a:t> &lt;&lt; f3(</a:t>
            </a:r>
            <a:r>
              <a:rPr lang="en-US" altLang="zh-CN" sz="1600" b="0" dirty="0">
                <a:solidFill>
                  <a:srgbClr val="098658"/>
                </a:solidFill>
                <a:effectLst/>
                <a:latin typeface="Consolas" panose="020B0609020204030204" pitchFamily="49" charset="0"/>
              </a:rPr>
              <a:t>9</a:t>
            </a:r>
            <a:r>
              <a:rPr lang="en-US" altLang="zh-CN" sz="1600" b="0" dirty="0">
                <a:solidFill>
                  <a:srgbClr val="000000"/>
                </a:solidFill>
                <a:effectLst/>
                <a:latin typeface="Consolas" panose="020B0609020204030204" pitchFamily="49" charset="0"/>
              </a:rPr>
              <a:t>) &lt;&lt; std::</a:t>
            </a:r>
            <a:r>
              <a:rPr lang="en-US" altLang="zh-CN" sz="1600" b="0" dirty="0" err="1">
                <a:solidFill>
                  <a:srgbClr val="000000"/>
                </a:solidFill>
                <a:effectLst/>
                <a:latin typeface="Consolas" panose="020B0609020204030204" pitchFamily="49" charset="0"/>
              </a:rPr>
              <a:t>endl</a:t>
            </a:r>
            <a:r>
              <a:rPr lang="en-US" altLang="zh-CN" sz="1600" b="0" dirty="0">
                <a:solidFill>
                  <a:srgbClr val="000000"/>
                </a:solidFill>
                <a:effectLst/>
                <a:latin typeface="Consolas" panose="020B0609020204030204" pitchFamily="49" charset="0"/>
              </a:rPr>
              <a:t>;</a:t>
            </a:r>
            <a:r>
              <a:rPr lang="en-US" altLang="zh-CN" sz="1600" b="0" dirty="0">
                <a:solidFill>
                  <a:srgbClr val="008000"/>
                </a:solidFill>
                <a:effectLst/>
                <a:latin typeface="Consolas" panose="020B0609020204030204" pitchFamily="49" charset="0"/>
              </a:rPr>
              <a:t> // 6</a:t>
            </a:r>
            <a:endParaRPr lang="en-US" altLang="zh-CN" sz="1600" b="0" dirty="0">
              <a:solidFill>
                <a:srgbClr val="000000"/>
              </a:solidFill>
              <a:effectLst/>
              <a:latin typeface="Consolas" panose="020B0609020204030204" pitchFamily="49" charset="0"/>
            </a:endParaRPr>
          </a:p>
          <a:p>
            <a:pPr marL="0" indent="0">
              <a:buNone/>
            </a:pPr>
            <a:r>
              <a:rPr lang="en-US" altLang="zh-CN" sz="1600" b="0" dirty="0">
                <a:solidFill>
                  <a:srgbClr val="000000"/>
                </a:solidFill>
                <a:effectLst/>
                <a:latin typeface="Consolas" panose="020B0609020204030204" pitchFamily="49" charset="0"/>
              </a:rPr>
              <a:t>    Function&lt;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)&gt; f4 = f3(f1);</a:t>
            </a:r>
          </a:p>
          <a:p>
            <a:pPr marL="0" indent="0">
              <a:buNone/>
            </a:pPr>
            <a:r>
              <a:rPr lang="en-US" altLang="zh-CN" sz="1600" b="0" dirty="0">
                <a:solidFill>
                  <a:srgbClr val="000000"/>
                </a:solidFill>
                <a:effectLst/>
                <a:latin typeface="Consolas" panose="020B0609020204030204" pitchFamily="49" charset="0"/>
              </a:rPr>
              <a:t>    std::</a:t>
            </a:r>
            <a:r>
              <a:rPr lang="en-US" altLang="zh-CN" sz="1600" b="0" dirty="0" err="1">
                <a:solidFill>
                  <a:srgbClr val="000000"/>
                </a:solidFill>
                <a:effectLst/>
                <a:latin typeface="Consolas" panose="020B0609020204030204" pitchFamily="49" charset="0"/>
              </a:rPr>
              <a:t>cout</a:t>
            </a:r>
            <a:r>
              <a:rPr lang="en-US" altLang="zh-CN" sz="1600" b="0" dirty="0">
                <a:solidFill>
                  <a:srgbClr val="000000"/>
                </a:solidFill>
                <a:effectLst/>
                <a:latin typeface="Consolas" panose="020B0609020204030204" pitchFamily="49" charset="0"/>
              </a:rPr>
              <a:t> &lt;&lt; f4(</a:t>
            </a:r>
            <a:r>
              <a:rPr lang="en-US" altLang="zh-CN" sz="1600" b="0" dirty="0">
                <a:solidFill>
                  <a:srgbClr val="098658"/>
                </a:solidFill>
                <a:effectLst/>
                <a:latin typeface="Consolas" panose="020B0609020204030204" pitchFamily="49" charset="0"/>
              </a:rPr>
              <a:t>9</a:t>
            </a:r>
            <a:r>
              <a:rPr lang="en-US" altLang="zh-CN" sz="1600" b="0" dirty="0">
                <a:solidFill>
                  <a:srgbClr val="000000"/>
                </a:solidFill>
                <a:effectLst/>
                <a:latin typeface="Consolas" panose="020B0609020204030204" pitchFamily="49" charset="0"/>
              </a:rPr>
              <a:t>, </a:t>
            </a:r>
            <a:r>
              <a:rPr lang="en-US" altLang="zh-CN" sz="1600" b="0" dirty="0">
                <a:solidFill>
                  <a:srgbClr val="098658"/>
                </a:solidFill>
                <a:effectLst/>
                <a:latin typeface="Consolas" panose="020B0609020204030204" pitchFamily="49" charset="0"/>
              </a:rPr>
              <a:t>6</a:t>
            </a:r>
            <a:r>
              <a:rPr lang="en-US" altLang="zh-CN" sz="1600" b="0" dirty="0">
                <a:solidFill>
                  <a:srgbClr val="000000"/>
                </a:solidFill>
                <a:effectLst/>
                <a:latin typeface="Consolas" panose="020B0609020204030204" pitchFamily="49" charset="0"/>
              </a:rPr>
              <a:t>) &lt;&lt; std::</a:t>
            </a:r>
            <a:r>
              <a:rPr lang="en-US" altLang="zh-CN" sz="1600" b="0" dirty="0" err="1">
                <a:solidFill>
                  <a:srgbClr val="000000"/>
                </a:solidFill>
                <a:effectLst/>
                <a:latin typeface="Consolas" panose="020B0609020204030204" pitchFamily="49" charset="0"/>
              </a:rPr>
              <a:t>endl</a:t>
            </a:r>
            <a:r>
              <a:rPr lang="en-US" altLang="zh-CN" sz="1600" b="0" dirty="0">
                <a:solidFill>
                  <a:srgbClr val="000000"/>
                </a:solidFill>
                <a:effectLst/>
                <a:latin typeface="Consolas" panose="020B0609020204030204" pitchFamily="49" charset="0"/>
              </a:rPr>
              <a:t>;</a:t>
            </a:r>
            <a:r>
              <a:rPr lang="en-US" altLang="zh-CN" sz="1600" b="0" dirty="0">
                <a:solidFill>
                  <a:srgbClr val="008000"/>
                </a:solidFill>
                <a:effectLst/>
                <a:latin typeface="Consolas" panose="020B0609020204030204" pitchFamily="49" charset="0"/>
              </a:rPr>
              <a:t> // 12</a:t>
            </a:r>
            <a:endParaRPr lang="en-US" altLang="zh-CN" sz="1600" b="0" dirty="0">
              <a:solidFill>
                <a:srgbClr val="000000"/>
              </a:solidFill>
              <a:effectLst/>
              <a:latin typeface="Consolas" panose="020B0609020204030204" pitchFamily="49" charset="0"/>
            </a:endParaRPr>
          </a:p>
          <a:p>
            <a:pPr marL="0" indent="0">
              <a:buNone/>
            </a:pPr>
            <a:r>
              <a:rPr lang="en-US" altLang="zh-CN" sz="1600"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45</a:t>
            </a:fld>
            <a:endParaRPr lang="zh-CN" altLang="en-US"/>
          </a:p>
        </p:txBody>
      </p:sp>
    </p:spTree>
    <p:extLst>
      <p:ext uri="{BB962C8B-B14F-4D97-AF65-F5344CB8AC3E}">
        <p14:creationId xmlns:p14="http://schemas.microsoft.com/office/powerpoint/2010/main" val="258796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4. </a:t>
            </a:r>
            <a:r>
              <a:rPr lang="zh-CN" altLang="en-US" dirty="0"/>
              <a:t>函数对象化</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b="0" dirty="0">
                <a:solidFill>
                  <a:srgbClr val="000000"/>
                </a:solidFill>
                <a:effectLst/>
                <a:latin typeface="Consolas" panose="020B0609020204030204" pitchFamily="49" charset="0"/>
              </a:rPr>
              <a:t>如何实现复合？联系学过的</a:t>
            </a:r>
            <a:r>
              <a:rPr lang="en-US" altLang="zh-CN" b="0" dirty="0">
                <a:solidFill>
                  <a:srgbClr val="000000"/>
                </a:solidFill>
                <a:effectLst/>
                <a:latin typeface="Consolas" panose="020B0609020204030204" pitchFamily="49" charset="0"/>
              </a:rPr>
              <a:t>Unary</a:t>
            </a:r>
            <a:r>
              <a:rPr lang="zh-CN" altLang="en-US" b="0" dirty="0">
                <a:solidFill>
                  <a:srgbClr val="000000"/>
                </a:solidFill>
                <a:effectLst/>
                <a:latin typeface="Consolas" panose="020B0609020204030204" pitchFamily="49" charset="0"/>
              </a:rPr>
              <a:t>的实现</a:t>
            </a:r>
            <a:endParaRPr lang="en-US" altLang="zh-CN" sz="1600" dirty="0">
              <a:solidFill>
                <a:srgbClr val="000000"/>
              </a:solidFill>
              <a:latin typeface="Consolas" panose="020B0609020204030204" pitchFamily="49" charset="0"/>
            </a:endParaRPr>
          </a:p>
          <a:p>
            <a:pPr marL="0" indent="0">
              <a:buNone/>
            </a:pP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main() {</a:t>
            </a: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f1 =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b){ </a:t>
            </a:r>
            <a:r>
              <a:rPr lang="en-US" altLang="zh-CN" sz="2000" b="0" dirty="0">
                <a:solidFill>
                  <a:srgbClr val="0000FF"/>
                </a:solidFill>
                <a:effectLst/>
                <a:latin typeface="Consolas" panose="020B0609020204030204" pitchFamily="49" charset="0"/>
              </a:rPr>
              <a:t>return</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a+b</a:t>
            </a:r>
            <a:r>
              <a:rPr lang="en-US" altLang="zh-CN" sz="2000" b="0" dirty="0">
                <a:solidFill>
                  <a:srgbClr val="000000"/>
                </a:solidFill>
                <a:effectLst/>
                <a:latin typeface="Consolas" panose="020B0609020204030204" pitchFamily="49" charset="0"/>
              </a:rPr>
              <a:t>; };</a:t>
            </a: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f2 = sub;</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f1(</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15</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f2(</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3</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f3 = f2(_, </a:t>
            </a:r>
            <a:r>
              <a:rPr lang="en-US" altLang="zh-CN" sz="2000" b="0" dirty="0">
                <a:solidFill>
                  <a:srgbClr val="098658"/>
                </a:solidFill>
                <a:effectLst/>
                <a:latin typeface="Consolas" panose="020B0609020204030204" pitchFamily="49" charset="0"/>
              </a:rPr>
              <a:t>3</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f3(</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6</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f4 = f3(f1);</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f4(</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12</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46</a:t>
            </a:fld>
            <a:endParaRPr lang="zh-CN" altLang="en-US"/>
          </a:p>
        </p:txBody>
      </p:sp>
    </p:spTree>
    <p:extLst>
      <p:ext uri="{BB962C8B-B14F-4D97-AF65-F5344CB8AC3E}">
        <p14:creationId xmlns:p14="http://schemas.microsoft.com/office/powerpoint/2010/main" val="19962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4. </a:t>
            </a:r>
            <a:r>
              <a:rPr lang="zh-CN" altLang="en-US" dirty="0"/>
              <a:t>函数对象化</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b="0" dirty="0">
                <a:solidFill>
                  <a:srgbClr val="000000"/>
                </a:solidFill>
                <a:effectLst/>
                <a:latin typeface="Consolas" panose="020B0609020204030204" pitchFamily="49" charset="0"/>
              </a:rPr>
              <a:t>如何实现复合？让</a:t>
            </a:r>
            <a:r>
              <a:rPr lang="en-US" altLang="zh-CN" b="0" dirty="0">
                <a:solidFill>
                  <a:srgbClr val="000000"/>
                </a:solidFill>
                <a:effectLst/>
                <a:latin typeface="Consolas" panose="020B0609020204030204" pitchFamily="49" charset="0"/>
              </a:rPr>
              <a:t>Unary</a:t>
            </a:r>
            <a:r>
              <a:rPr lang="zh-CN" altLang="en-US"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CombinedUnary</a:t>
            </a:r>
            <a:r>
              <a:rPr lang="zh-CN" altLang="en-US" b="0" dirty="0">
                <a:solidFill>
                  <a:srgbClr val="000000"/>
                </a:solidFill>
                <a:effectLst/>
                <a:latin typeface="Consolas" panose="020B0609020204030204" pitchFamily="49" charset="0"/>
              </a:rPr>
              <a:t>都继承</a:t>
            </a:r>
            <a:r>
              <a:rPr lang="en-US" altLang="zh-CN" b="0" dirty="0" err="1">
                <a:solidFill>
                  <a:srgbClr val="000000"/>
                </a:solidFill>
                <a:effectLst/>
                <a:latin typeface="Consolas" panose="020B0609020204030204" pitchFamily="49" charset="0"/>
              </a:rPr>
              <a:t>IUnary</a:t>
            </a:r>
            <a:endParaRPr lang="en-US" altLang="zh-CN" sz="1600" dirty="0">
              <a:solidFill>
                <a:srgbClr val="000000"/>
              </a:solidFill>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F&gt;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Function;</a:t>
            </a:r>
          </a:p>
          <a:p>
            <a:pPr marL="0" indent="0">
              <a:buNone/>
            </a:pPr>
            <a:br>
              <a:rPr lang="en-US" altLang="zh-CN" sz="1800" b="0" dirty="0">
                <a:solidFill>
                  <a:srgbClr val="000000"/>
                </a:solidFill>
                <a:effectLst/>
                <a:latin typeface="Consolas" panose="020B0609020204030204" pitchFamily="49" charset="0"/>
              </a:rPr>
            </a:b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Ret, </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Para1&gt;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Function&lt;Ret(Para1)&gt; {</a:t>
            </a:r>
          </a:p>
          <a:p>
            <a:pPr marL="0" indent="0">
              <a:buNone/>
            </a:pP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IUnary</a:t>
            </a:r>
            <a:r>
              <a:rPr lang="en-US" altLang="zh-CN" sz="1800" b="0" dirty="0">
                <a:solidFill>
                  <a:srgbClr val="000000"/>
                </a:solidFill>
                <a:effectLst/>
                <a:latin typeface="Consolas" panose="020B0609020204030204" pitchFamily="49" charset="0"/>
              </a:rPr>
              <a:t>&lt;Ret, Para1&gt; </a:t>
            </a:r>
            <a:r>
              <a:rPr lang="en-US" altLang="zh-CN" sz="1800" b="0" dirty="0" err="1">
                <a:solidFill>
                  <a:srgbClr val="000000"/>
                </a:solidFill>
                <a:effectLst/>
                <a:latin typeface="Consolas" panose="020B0609020204030204" pitchFamily="49" charset="0"/>
              </a:rPr>
              <a:t>func</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a:t>
            </a:r>
          </a:p>
          <a:p>
            <a:pPr marL="0" indent="0">
              <a:buNone/>
            </a:pPr>
            <a:br>
              <a:rPr lang="en-US" altLang="zh-CN" sz="1800" b="0" dirty="0">
                <a:solidFill>
                  <a:srgbClr val="000000"/>
                </a:solidFill>
                <a:effectLst/>
                <a:latin typeface="Consolas" panose="020B0609020204030204" pitchFamily="49" charset="0"/>
              </a:rPr>
            </a:b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Ret, </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Para1, </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Para2&gt;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Function&lt;Ret(Para1, Para2)&gt; {</a:t>
            </a:r>
          </a:p>
          <a:p>
            <a:pPr marL="0" indent="0">
              <a:buNone/>
            </a:pP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IBinary</a:t>
            </a:r>
            <a:r>
              <a:rPr lang="en-US" altLang="zh-CN" sz="1800" b="0" dirty="0">
                <a:solidFill>
                  <a:srgbClr val="000000"/>
                </a:solidFill>
                <a:effectLst/>
                <a:latin typeface="Consolas" panose="020B0609020204030204" pitchFamily="49" charset="0"/>
              </a:rPr>
              <a:t>&lt;Ret, Para1, Para2&gt; </a:t>
            </a:r>
            <a:r>
              <a:rPr lang="en-US" altLang="zh-CN" sz="1800" b="0" dirty="0" err="1">
                <a:solidFill>
                  <a:srgbClr val="000000"/>
                </a:solidFill>
                <a:effectLst/>
                <a:latin typeface="Consolas" panose="020B0609020204030204" pitchFamily="49" charset="0"/>
              </a:rPr>
              <a:t>func</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47</a:t>
            </a:fld>
            <a:endParaRPr lang="zh-CN" altLang="en-US"/>
          </a:p>
        </p:txBody>
      </p:sp>
    </p:spTree>
    <p:extLst>
      <p:ext uri="{BB962C8B-B14F-4D97-AF65-F5344CB8AC3E}">
        <p14:creationId xmlns:p14="http://schemas.microsoft.com/office/powerpoint/2010/main" val="10686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4. </a:t>
            </a:r>
            <a:r>
              <a:rPr lang="zh-CN" altLang="en-US" dirty="0"/>
              <a:t>函数对象化</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b="0" dirty="0">
                <a:solidFill>
                  <a:srgbClr val="000000"/>
                </a:solidFill>
                <a:effectLst/>
                <a:latin typeface="Consolas" panose="020B0609020204030204" pitchFamily="49" charset="0"/>
              </a:rPr>
              <a:t>（对</a:t>
            </a:r>
            <a:r>
              <a:rPr lang="en-US" altLang="zh-CN" b="0" dirty="0">
                <a:solidFill>
                  <a:srgbClr val="000000"/>
                </a:solidFill>
                <a:effectLst/>
                <a:latin typeface="Consolas" panose="020B0609020204030204" pitchFamily="49" charset="0"/>
              </a:rPr>
              <a:t>lambda</a:t>
            </a:r>
            <a:r>
              <a:rPr lang="zh-CN" altLang="en-US" b="0" dirty="0">
                <a:solidFill>
                  <a:srgbClr val="000000"/>
                </a:solidFill>
                <a:effectLst/>
                <a:latin typeface="Consolas" panose="020B0609020204030204" pitchFamily="49" charset="0"/>
              </a:rPr>
              <a:t>函数，也实现一个派生类，继承</a:t>
            </a:r>
            <a:r>
              <a:rPr lang="en-US" altLang="zh-CN" b="0" dirty="0" err="1">
                <a:solidFill>
                  <a:srgbClr val="000000"/>
                </a:solidFill>
                <a:effectLst/>
                <a:latin typeface="Consolas" panose="020B0609020204030204" pitchFamily="49" charset="0"/>
              </a:rPr>
              <a:t>IUnary</a:t>
            </a:r>
            <a:r>
              <a:rPr lang="zh-CN" altLang="en-US" b="0" dirty="0">
                <a:solidFill>
                  <a:srgbClr val="000000"/>
                </a:solidFill>
                <a:effectLst/>
                <a:latin typeface="Consolas" panose="020B0609020204030204" pitchFamily="49" charset="0"/>
              </a:rPr>
              <a:t>）</a:t>
            </a:r>
            <a:endParaRPr lang="en-US" altLang="zh-CN" sz="1600" dirty="0">
              <a:solidFill>
                <a:srgbClr val="000000"/>
              </a:solidFill>
              <a:latin typeface="Consolas" panose="020B0609020204030204" pitchFamily="49" charset="0"/>
            </a:endParaRPr>
          </a:p>
          <a:p>
            <a:pPr marL="0" indent="0">
              <a:buNone/>
            </a:pP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F&gt;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Function;</a:t>
            </a:r>
          </a:p>
          <a:p>
            <a:pPr marL="0" indent="0">
              <a:buNone/>
            </a:pPr>
            <a:br>
              <a:rPr lang="en-US" altLang="zh-CN" sz="1800" b="0" dirty="0">
                <a:solidFill>
                  <a:srgbClr val="000000"/>
                </a:solidFill>
                <a:effectLst/>
                <a:latin typeface="Consolas" panose="020B0609020204030204" pitchFamily="49" charset="0"/>
              </a:rPr>
            </a:b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Ret, </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Para1&gt;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Function&lt;Ret(Para1)&gt; {</a:t>
            </a:r>
          </a:p>
          <a:p>
            <a:pPr marL="0" indent="0">
              <a:buNone/>
            </a:pP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IUnary</a:t>
            </a:r>
            <a:r>
              <a:rPr lang="en-US" altLang="zh-CN" sz="1800" b="0" dirty="0">
                <a:solidFill>
                  <a:srgbClr val="000000"/>
                </a:solidFill>
                <a:effectLst/>
                <a:latin typeface="Consolas" panose="020B0609020204030204" pitchFamily="49" charset="0"/>
              </a:rPr>
              <a:t>&lt;Ret, Para1&gt; </a:t>
            </a:r>
            <a:r>
              <a:rPr lang="en-US" altLang="zh-CN" sz="1800" b="0" dirty="0" err="1">
                <a:solidFill>
                  <a:srgbClr val="000000"/>
                </a:solidFill>
                <a:effectLst/>
                <a:latin typeface="Consolas" panose="020B0609020204030204" pitchFamily="49" charset="0"/>
              </a:rPr>
              <a:t>func</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a:t>
            </a:r>
          </a:p>
          <a:p>
            <a:pPr marL="0" indent="0">
              <a:buNone/>
            </a:pPr>
            <a:br>
              <a:rPr lang="en-US" altLang="zh-CN" sz="1800" b="0" dirty="0">
                <a:solidFill>
                  <a:srgbClr val="000000"/>
                </a:solidFill>
                <a:effectLst/>
                <a:latin typeface="Consolas" panose="020B0609020204030204" pitchFamily="49" charset="0"/>
              </a:rPr>
            </a:br>
            <a:r>
              <a:rPr lang="en-US" altLang="zh-CN" sz="1800" b="0" dirty="0">
                <a:solidFill>
                  <a:srgbClr val="0000FF"/>
                </a:solidFill>
                <a:effectLst/>
                <a:latin typeface="Consolas" panose="020B0609020204030204" pitchFamily="49" charset="0"/>
              </a:rPr>
              <a:t>template</a:t>
            </a:r>
            <a:r>
              <a:rPr lang="en-US" altLang="zh-CN" sz="1800" b="0" dirty="0">
                <a:solidFill>
                  <a:srgbClr val="000000"/>
                </a:solidFill>
                <a:effectLst/>
                <a:latin typeface="Consolas" panose="020B0609020204030204" pitchFamily="49" charset="0"/>
              </a:rPr>
              <a:t>&lt;</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Ret, </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Para1, </a:t>
            </a:r>
            <a:r>
              <a:rPr lang="en-US" altLang="zh-CN" sz="1800" b="0" dirty="0" err="1">
                <a:solidFill>
                  <a:srgbClr val="0000FF"/>
                </a:solidFill>
                <a:effectLst/>
                <a:latin typeface="Consolas" panose="020B0609020204030204" pitchFamily="49" charset="0"/>
              </a:rPr>
              <a:t>typename</a:t>
            </a:r>
            <a:r>
              <a:rPr lang="en-US" altLang="zh-CN" sz="1800" b="0" dirty="0">
                <a:solidFill>
                  <a:srgbClr val="000000"/>
                </a:solidFill>
                <a:effectLst/>
                <a:latin typeface="Consolas" panose="020B0609020204030204" pitchFamily="49" charset="0"/>
              </a:rPr>
              <a:t> Para2&gt;</a:t>
            </a:r>
          </a:p>
          <a:p>
            <a:pPr marL="0" indent="0">
              <a:buNone/>
            </a:pPr>
            <a:r>
              <a:rPr lang="en-US" altLang="zh-CN" sz="1800" b="0" dirty="0">
                <a:solidFill>
                  <a:srgbClr val="0000FF"/>
                </a:solidFill>
                <a:effectLst/>
                <a:latin typeface="Consolas" panose="020B0609020204030204" pitchFamily="49" charset="0"/>
              </a:rPr>
              <a:t>struct</a:t>
            </a:r>
            <a:r>
              <a:rPr lang="en-US" altLang="zh-CN" sz="1800" b="0" dirty="0">
                <a:solidFill>
                  <a:srgbClr val="000000"/>
                </a:solidFill>
                <a:effectLst/>
                <a:latin typeface="Consolas" panose="020B0609020204030204" pitchFamily="49" charset="0"/>
              </a:rPr>
              <a:t> Function&lt;Ret(Para1, Para2)&gt; {</a:t>
            </a:r>
          </a:p>
          <a:p>
            <a:pPr marL="0" indent="0">
              <a:buNone/>
            </a:pPr>
            <a:r>
              <a:rPr lang="en-US" altLang="zh-CN" sz="1800" b="0" dirty="0">
                <a:solidFill>
                  <a:srgbClr val="000000"/>
                </a:solidFill>
                <a:effectLst/>
                <a:latin typeface="Consolas" panose="020B0609020204030204" pitchFamily="49" charset="0"/>
              </a:rPr>
              <a:t>    </a:t>
            </a:r>
            <a:r>
              <a:rPr lang="en-US" altLang="zh-CN" sz="1800" b="0" dirty="0" err="1">
                <a:solidFill>
                  <a:srgbClr val="000000"/>
                </a:solidFill>
                <a:effectLst/>
                <a:latin typeface="Consolas" panose="020B0609020204030204" pitchFamily="49" charset="0"/>
              </a:rPr>
              <a:t>IBinary</a:t>
            </a:r>
            <a:r>
              <a:rPr lang="en-US" altLang="zh-CN" sz="1800" b="0" dirty="0">
                <a:solidFill>
                  <a:srgbClr val="000000"/>
                </a:solidFill>
                <a:effectLst/>
                <a:latin typeface="Consolas" panose="020B0609020204030204" pitchFamily="49" charset="0"/>
              </a:rPr>
              <a:t>&lt;Ret, Para1, Para2&gt; </a:t>
            </a:r>
            <a:r>
              <a:rPr lang="en-US" altLang="zh-CN" sz="1800" b="0" dirty="0" err="1">
                <a:solidFill>
                  <a:srgbClr val="000000"/>
                </a:solidFill>
                <a:effectLst/>
                <a:latin typeface="Consolas" panose="020B0609020204030204" pitchFamily="49" charset="0"/>
              </a:rPr>
              <a:t>func</a:t>
            </a:r>
            <a:r>
              <a:rPr lang="en-US" altLang="zh-CN" sz="1800" b="0" dirty="0">
                <a:solidFill>
                  <a:srgbClr val="000000"/>
                </a:solidFill>
                <a:effectLst/>
                <a:latin typeface="Consolas" panose="020B0609020204030204" pitchFamily="49" charset="0"/>
              </a:rPr>
              <a:t>;</a:t>
            </a:r>
          </a:p>
          <a:p>
            <a:pPr marL="0" indent="0">
              <a:buNone/>
            </a:pPr>
            <a:r>
              <a:rPr lang="en-US" altLang="zh-CN" sz="1800"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48</a:t>
            </a:fld>
            <a:endParaRPr lang="zh-CN" altLang="en-US"/>
          </a:p>
        </p:txBody>
      </p:sp>
    </p:spTree>
    <p:extLst>
      <p:ext uri="{BB962C8B-B14F-4D97-AF65-F5344CB8AC3E}">
        <p14:creationId xmlns:p14="http://schemas.microsoft.com/office/powerpoint/2010/main" val="226023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4. </a:t>
            </a:r>
            <a:r>
              <a:rPr lang="zh-CN" altLang="en-US" dirty="0"/>
              <a:t>函数对象化</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b="0" dirty="0">
                <a:solidFill>
                  <a:srgbClr val="000000"/>
                </a:solidFill>
                <a:effectLst/>
                <a:latin typeface="Consolas" panose="020B0609020204030204" pitchFamily="49" charset="0"/>
              </a:rPr>
              <a:t>如何实现绑定？让</a:t>
            </a:r>
            <a:r>
              <a:rPr lang="en-US" altLang="zh-CN" b="0" dirty="0">
                <a:solidFill>
                  <a:srgbClr val="000000"/>
                </a:solidFill>
                <a:effectLst/>
                <a:latin typeface="Consolas" panose="020B0609020204030204" pitchFamily="49" charset="0"/>
              </a:rPr>
              <a:t>_</a:t>
            </a:r>
            <a:r>
              <a:rPr lang="zh-CN" altLang="en-US" b="0" dirty="0">
                <a:solidFill>
                  <a:srgbClr val="000000"/>
                </a:solidFill>
                <a:effectLst/>
                <a:latin typeface="Consolas" panose="020B0609020204030204" pitchFamily="49" charset="0"/>
              </a:rPr>
              <a:t>是一个具有特殊类型的全局变量</a:t>
            </a:r>
            <a:endParaRPr lang="en-US" altLang="zh-CN" sz="1600" dirty="0">
              <a:solidFill>
                <a:srgbClr val="000000"/>
              </a:solidFill>
              <a:latin typeface="Consolas" panose="020B0609020204030204" pitchFamily="49" charset="0"/>
            </a:endParaRPr>
          </a:p>
          <a:p>
            <a:pPr marL="0" indent="0">
              <a:buNone/>
            </a:pP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main() {</a:t>
            </a: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f1 =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b){ </a:t>
            </a:r>
            <a:r>
              <a:rPr lang="en-US" altLang="zh-CN" sz="2000" b="0" dirty="0">
                <a:solidFill>
                  <a:srgbClr val="0000FF"/>
                </a:solidFill>
                <a:effectLst/>
                <a:latin typeface="Consolas" panose="020B0609020204030204" pitchFamily="49" charset="0"/>
              </a:rPr>
              <a:t>return</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a+b</a:t>
            </a:r>
            <a:r>
              <a:rPr lang="en-US" altLang="zh-CN" sz="2000" b="0" dirty="0">
                <a:solidFill>
                  <a:srgbClr val="000000"/>
                </a:solidFill>
                <a:effectLst/>
                <a:latin typeface="Consolas" panose="020B0609020204030204" pitchFamily="49" charset="0"/>
              </a:rPr>
              <a:t>; };</a:t>
            </a: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f2 = sub;</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f1(</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15</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f2(</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3</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a:t>
            </a:r>
            <a:r>
              <a:rPr lang="en-US" altLang="zh-CN" sz="2000" b="1" dirty="0">
                <a:solidFill>
                  <a:srgbClr val="000000"/>
                </a:solidFill>
                <a:effectLst/>
                <a:latin typeface="Consolas" panose="020B0609020204030204" pitchFamily="49" charset="0"/>
              </a:rPr>
              <a:t>Function&lt;</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)&gt; f3 = f2(_, </a:t>
            </a:r>
            <a:r>
              <a:rPr lang="en-US" altLang="zh-CN" sz="2000" b="1" dirty="0">
                <a:solidFill>
                  <a:srgbClr val="098658"/>
                </a:solidFill>
                <a:effectLst/>
                <a:latin typeface="Consolas" panose="020B0609020204030204" pitchFamily="49" charset="0"/>
              </a:rPr>
              <a:t>3</a:t>
            </a:r>
            <a:r>
              <a:rPr lang="en-US" altLang="zh-CN" sz="2000" b="1"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f3(</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6</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f4 = f3(f1);</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f4(</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12</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49</a:t>
            </a:fld>
            <a:endParaRPr lang="zh-CN" altLang="en-US"/>
          </a:p>
        </p:txBody>
      </p:sp>
    </p:spTree>
    <p:extLst>
      <p:ext uri="{BB962C8B-B14F-4D97-AF65-F5344CB8AC3E}">
        <p14:creationId xmlns:p14="http://schemas.microsoft.com/office/powerpoint/2010/main" val="28826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zh-CN" altLang="en-US" dirty="0"/>
              <a:t>大作业选题</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latin typeface="Palatino Linotype" panose="02040502050505030304" pitchFamily="18" charset="0"/>
              </a:rPr>
              <a:t>说明</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确认选题后在共享文档中登记</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可以独立完成或两人组队</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两人组队会有更多要求</a:t>
            </a:r>
            <a:endParaRPr lang="en-US" altLang="zh-CN" dirty="0">
              <a:latin typeface="Palatino Linotype" panose="02040502050505030304" pitchFamily="18" charset="0"/>
            </a:endParaRPr>
          </a:p>
          <a:p>
            <a:pPr lvl="1"/>
            <a:r>
              <a:rPr lang="en-US" altLang="zh-CN" dirty="0">
                <a:latin typeface="Palatino Linotype" panose="02040502050505030304" pitchFamily="18" charset="0"/>
              </a:rPr>
              <a:t>11</a:t>
            </a:r>
            <a:r>
              <a:rPr lang="zh-CN" altLang="en-US" dirty="0">
                <a:latin typeface="Palatino Linotype" panose="02040502050505030304" pitchFamily="18" charset="0"/>
              </a:rPr>
              <a:t>月</a:t>
            </a:r>
            <a:r>
              <a:rPr lang="en-US" altLang="zh-CN" dirty="0">
                <a:latin typeface="Palatino Linotype" panose="02040502050505030304" pitchFamily="18" charset="0"/>
              </a:rPr>
              <a:t>30</a:t>
            </a:r>
            <a:r>
              <a:rPr lang="zh-CN" altLang="en-US" dirty="0">
                <a:latin typeface="Palatino Linotype" panose="02040502050505030304" pitchFamily="18" charset="0"/>
              </a:rPr>
              <a:t>日和</a:t>
            </a:r>
            <a:r>
              <a:rPr lang="en-US" altLang="zh-CN" dirty="0">
                <a:latin typeface="Palatino Linotype" panose="02040502050505030304" pitchFamily="18" charset="0"/>
              </a:rPr>
              <a:t>12</a:t>
            </a:r>
            <a:r>
              <a:rPr lang="zh-CN" altLang="en-US" dirty="0">
                <a:latin typeface="Palatino Linotype" panose="02040502050505030304" pitchFamily="18" charset="0"/>
              </a:rPr>
              <a:t>月</a:t>
            </a:r>
            <a:r>
              <a:rPr lang="en-US" altLang="zh-CN" dirty="0">
                <a:latin typeface="Palatino Linotype" panose="02040502050505030304" pitchFamily="18" charset="0"/>
              </a:rPr>
              <a:t>7</a:t>
            </a:r>
            <a:r>
              <a:rPr lang="zh-CN" altLang="en-US" dirty="0">
                <a:latin typeface="Palatino Linotype" panose="02040502050505030304" pitchFamily="18" charset="0"/>
              </a:rPr>
              <a:t>日（第十三、四周）进行课堂展示</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期末考试之前教学网提交最终代码和报告（</a:t>
            </a:r>
            <a:r>
              <a:rPr lang="en-US" altLang="zh-CN" dirty="0">
                <a:latin typeface="Palatino Linotype" panose="02040502050505030304" pitchFamily="18" charset="0"/>
              </a:rPr>
              <a:t>12</a:t>
            </a:r>
            <a:r>
              <a:rPr lang="zh-CN" altLang="en-US" dirty="0">
                <a:latin typeface="Palatino Linotype" panose="02040502050505030304" pitchFamily="18" charset="0"/>
              </a:rPr>
              <a:t>月</a:t>
            </a:r>
            <a:r>
              <a:rPr lang="en-US" altLang="zh-CN" dirty="0">
                <a:latin typeface="Palatino Linotype" panose="02040502050505030304" pitchFamily="18" charset="0"/>
              </a:rPr>
              <a:t>13</a:t>
            </a:r>
            <a:r>
              <a:rPr lang="zh-CN" altLang="en-US" dirty="0">
                <a:latin typeface="Palatino Linotype" panose="02040502050505030304" pitchFamily="18" charset="0"/>
              </a:rPr>
              <a:t>日晚</a:t>
            </a:r>
            <a:r>
              <a:rPr lang="en-US" altLang="zh-CN" dirty="0">
                <a:latin typeface="Palatino Linotype" panose="02040502050505030304" pitchFamily="18" charset="0"/>
              </a:rPr>
              <a:t>23:59</a:t>
            </a:r>
            <a:r>
              <a:rPr lang="zh-CN" altLang="en-US" dirty="0">
                <a:latin typeface="Palatino Linotype" panose="02040502050505030304" pitchFamily="18" charset="0"/>
              </a:rPr>
              <a:t>前）</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代码：在</a:t>
            </a:r>
            <a:r>
              <a:rPr lang="en-US" altLang="zh-CN" dirty="0">
                <a:latin typeface="Palatino Linotype" panose="02040502050505030304" pitchFamily="18" charset="0"/>
              </a:rPr>
              <a:t>main</a:t>
            </a:r>
            <a:r>
              <a:rPr lang="zh-CN" altLang="en-US" dirty="0">
                <a:latin typeface="Palatino Linotype" panose="02040502050505030304" pitchFamily="18" charset="0"/>
              </a:rPr>
              <a:t>函数里简要演示功能</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报告：</a:t>
            </a:r>
            <a:r>
              <a:rPr lang="en-US" altLang="zh-CN" dirty="0">
                <a:latin typeface="Palatino Linotype" panose="02040502050505030304" pitchFamily="18" charset="0"/>
              </a:rPr>
              <a:t>pdf</a:t>
            </a:r>
            <a:r>
              <a:rPr lang="zh-CN" altLang="en-US" dirty="0">
                <a:latin typeface="Palatino Linotype" panose="02040502050505030304" pitchFamily="18" charset="0"/>
              </a:rPr>
              <a:t>或</a:t>
            </a:r>
            <a:r>
              <a:rPr lang="en-US" altLang="zh-CN" dirty="0">
                <a:latin typeface="Palatino Linotype" panose="02040502050505030304" pitchFamily="18" charset="0"/>
              </a:rPr>
              <a:t>word</a:t>
            </a:r>
            <a:r>
              <a:rPr lang="zh-CN" altLang="en-US" dirty="0">
                <a:latin typeface="Palatino Linotype" panose="02040502050505030304" pitchFamily="18" charset="0"/>
              </a:rPr>
              <a:t>格式，简要介绍你实现的功能，不超过两页</a:t>
            </a:r>
            <a:endParaRPr lang="en-US" altLang="zh-CN" dirty="0">
              <a:latin typeface="Palatino Linotype" panose="02040502050505030304" pitchFamily="18" charset="0"/>
            </a:endParaRPr>
          </a:p>
          <a:p>
            <a:pPr lvl="1"/>
            <a:endParaRPr lang="zh-CN" altLang="en-US"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a:t>
            </a:fld>
            <a:endParaRPr lang="zh-CN" altLang="en-US"/>
          </a:p>
        </p:txBody>
      </p:sp>
    </p:spTree>
    <p:extLst>
      <p:ext uri="{BB962C8B-B14F-4D97-AF65-F5344CB8AC3E}">
        <p14:creationId xmlns:p14="http://schemas.microsoft.com/office/powerpoint/2010/main" val="55338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4. </a:t>
            </a:r>
            <a:r>
              <a:rPr lang="zh-CN" altLang="en-US" dirty="0"/>
              <a:t>函数对象化</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b="0" dirty="0">
                <a:solidFill>
                  <a:srgbClr val="000000"/>
                </a:solidFill>
                <a:effectLst/>
                <a:latin typeface="Consolas" panose="020B0609020204030204" pitchFamily="49" charset="0"/>
              </a:rPr>
              <a:t>如何实现绑定？然后重载括号运算符</a:t>
            </a:r>
            <a:endParaRPr lang="en-US" altLang="zh-CN" sz="1600" dirty="0">
              <a:solidFill>
                <a:srgbClr val="000000"/>
              </a:solidFill>
              <a:latin typeface="Consolas" panose="020B0609020204030204" pitchFamily="49" charset="0"/>
            </a:endParaRPr>
          </a:p>
          <a:p>
            <a:pPr marL="0" indent="0">
              <a:buNone/>
            </a:pP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main() {</a:t>
            </a: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f1 =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b){ </a:t>
            </a:r>
            <a:r>
              <a:rPr lang="en-US" altLang="zh-CN" sz="2000" b="0" dirty="0">
                <a:solidFill>
                  <a:srgbClr val="0000FF"/>
                </a:solidFill>
                <a:effectLst/>
                <a:latin typeface="Consolas" panose="020B0609020204030204" pitchFamily="49" charset="0"/>
              </a:rPr>
              <a:t>return</a:t>
            </a:r>
            <a:r>
              <a:rPr lang="en-US" altLang="zh-CN" sz="2000" b="0" dirty="0">
                <a:solidFill>
                  <a:srgbClr val="000000"/>
                </a:solidFill>
                <a:effectLst/>
                <a:latin typeface="Consolas" panose="020B0609020204030204" pitchFamily="49" charset="0"/>
              </a:rPr>
              <a:t> </a:t>
            </a:r>
            <a:r>
              <a:rPr lang="en-US" altLang="zh-CN" sz="2000" b="0" dirty="0" err="1">
                <a:solidFill>
                  <a:srgbClr val="000000"/>
                </a:solidFill>
                <a:effectLst/>
                <a:latin typeface="Consolas" panose="020B0609020204030204" pitchFamily="49" charset="0"/>
              </a:rPr>
              <a:t>a+b</a:t>
            </a:r>
            <a:r>
              <a:rPr lang="en-US" altLang="zh-CN" sz="2000" b="0" dirty="0">
                <a:solidFill>
                  <a:srgbClr val="000000"/>
                </a:solidFill>
                <a:effectLst/>
                <a:latin typeface="Consolas" panose="020B0609020204030204" pitchFamily="49" charset="0"/>
              </a:rPr>
              <a:t>; };</a:t>
            </a: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f2 = sub;</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f1(</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15</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f2(</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3</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a:t>
            </a:r>
            <a:r>
              <a:rPr lang="en-US" altLang="zh-CN" sz="2000" b="1" dirty="0">
                <a:solidFill>
                  <a:srgbClr val="000000"/>
                </a:solidFill>
                <a:effectLst/>
                <a:latin typeface="Consolas" panose="020B0609020204030204" pitchFamily="49" charset="0"/>
              </a:rPr>
              <a:t>Function&lt;</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)&gt; f3 = f2(_, </a:t>
            </a:r>
            <a:r>
              <a:rPr lang="en-US" altLang="zh-CN" sz="2000" b="1" dirty="0">
                <a:solidFill>
                  <a:srgbClr val="098658"/>
                </a:solidFill>
                <a:effectLst/>
                <a:latin typeface="Consolas" panose="020B0609020204030204" pitchFamily="49" charset="0"/>
              </a:rPr>
              <a:t>3</a:t>
            </a:r>
            <a:r>
              <a:rPr lang="en-US" altLang="zh-CN" sz="2000" b="1"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f3(</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6</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Function&lt;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a:t>
            </a: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)&gt; f4 = f3(f1);</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f4(</a:t>
            </a:r>
            <a:r>
              <a:rPr lang="en-US" altLang="zh-CN" sz="2000" b="0" dirty="0">
                <a:solidFill>
                  <a:srgbClr val="098658"/>
                </a:solidFill>
                <a:effectLst/>
                <a:latin typeface="Consolas" panose="020B0609020204030204" pitchFamily="49" charset="0"/>
              </a:rPr>
              <a:t>9</a:t>
            </a:r>
            <a:r>
              <a:rPr lang="en-US" altLang="zh-CN" sz="2000" b="0" dirty="0">
                <a:solidFill>
                  <a:srgbClr val="000000"/>
                </a:solidFill>
                <a:effectLst/>
                <a:latin typeface="Consolas" panose="020B0609020204030204" pitchFamily="49" charset="0"/>
              </a:rPr>
              <a:t>, </a:t>
            </a:r>
            <a:r>
              <a:rPr lang="en-US" altLang="zh-CN" sz="2000" b="0" dirty="0">
                <a:solidFill>
                  <a:srgbClr val="098658"/>
                </a:solidFill>
                <a:effectLst/>
                <a:latin typeface="Consolas" panose="020B0609020204030204" pitchFamily="49" charset="0"/>
              </a:rPr>
              <a:t>6</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12</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pPr marL="0" indent="0">
              <a:buNone/>
            </a:pPr>
            <a:br>
              <a:rPr lang="en-US" altLang="zh-CN" sz="2800" b="0" dirty="0">
                <a:solidFill>
                  <a:srgbClr val="000000"/>
                </a:solidFill>
                <a:effectLst/>
                <a:latin typeface="Consolas" panose="020B0609020204030204" pitchFamily="49" charset="0"/>
              </a:rPr>
            </a:br>
            <a:endParaRPr lang="en-US" altLang="zh-CN" sz="2800" b="0" dirty="0">
              <a:solidFill>
                <a:srgbClr val="000000"/>
              </a:solidFill>
              <a:effectLst/>
              <a:latin typeface="Consolas" panose="020B0609020204030204" pitchFamily="49"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50</a:t>
            </a:fld>
            <a:endParaRPr lang="zh-CN" altLang="en-US"/>
          </a:p>
        </p:txBody>
      </p:sp>
    </p:spTree>
    <p:extLst>
      <p:ext uri="{BB962C8B-B14F-4D97-AF65-F5344CB8AC3E}">
        <p14:creationId xmlns:p14="http://schemas.microsoft.com/office/powerpoint/2010/main" val="17859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4. </a:t>
            </a:r>
            <a:r>
              <a:rPr lang="zh-CN" altLang="en-US" dirty="0"/>
              <a:t>函数对象化</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评分标准（单人）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80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40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a:t>
            </a:r>
            <a:r>
              <a:rPr lang="en-US" altLang="zh-CN" sz="2000" dirty="0">
                <a:latin typeface="Palatino Linotype" panose="02040502050505030304" pitchFamily="18" charset="0"/>
              </a:rPr>
              <a:t>0/1/2</a:t>
            </a:r>
            <a:r>
              <a:rPr lang="zh-CN" altLang="en-US" sz="2000" dirty="0">
                <a:latin typeface="Palatino Linotype" panose="02040502050505030304" pitchFamily="18" charset="0"/>
              </a:rPr>
              <a:t>参数函数的初始化（从普通函数初始化）和调用（</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正确实现一元函数的复合（</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a:t>
            </a:r>
            <a:r>
              <a:rPr lang="en-US" altLang="zh-CN" sz="2000" dirty="0">
                <a:latin typeface="Palatino Linotype" panose="02040502050505030304" pitchFamily="18" charset="0"/>
              </a:rPr>
              <a:t>0/1</a:t>
            </a:r>
            <a:r>
              <a:rPr lang="zh-CN" altLang="en-US" sz="2000" dirty="0">
                <a:latin typeface="Palatino Linotype" panose="02040502050505030304" pitchFamily="18" charset="0"/>
              </a:rPr>
              <a:t>参数函数的绑定（</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20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正确实现二元函数的复合、绑定（</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r>
              <a:rPr lang="en-US" altLang="zh-CN" sz="2000" dirty="0">
                <a:latin typeface="Palatino Linotype" panose="02040502050505030304" pitchFamily="18" charset="0"/>
              </a:rPr>
              <a:t>/</a:t>
            </a:r>
            <a:r>
              <a:rPr lang="zh-CN" altLang="en-US" sz="2000" dirty="0">
                <a:latin typeface="Palatino Linotype" panose="02040502050505030304" pitchFamily="18" charset="0"/>
              </a:rPr>
              <a:t>个）</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a:t>
            </a:r>
            <a:r>
              <a:rPr lang="en-US" altLang="zh-CN" sz="2000" dirty="0">
                <a:latin typeface="Palatino Linotype" panose="02040502050505030304" pitchFamily="18" charset="0"/>
              </a:rPr>
              <a:t>0/1/2</a:t>
            </a:r>
            <a:r>
              <a:rPr lang="zh-CN" altLang="en-US" sz="2000" dirty="0">
                <a:latin typeface="Palatino Linotype" panose="02040502050505030304" pitchFamily="18" charset="0"/>
              </a:rPr>
              <a:t>参数函数的初始化（从</a:t>
            </a:r>
            <a:r>
              <a:rPr lang="en-US" altLang="zh-CN" sz="2000" dirty="0">
                <a:latin typeface="Palatino Linotype" panose="02040502050505030304" pitchFamily="18" charset="0"/>
              </a:rPr>
              <a:t>lambda</a:t>
            </a:r>
            <a:r>
              <a:rPr lang="zh-CN" altLang="en-US" sz="2000" dirty="0">
                <a:latin typeface="Palatino Linotype" panose="02040502050505030304" pitchFamily="18" charset="0"/>
              </a:rPr>
              <a:t>函数初始化）（</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在语法上进行创新，使得更易用（</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实现任意数量参数的函数的初始化（从普通函数初始化）和调用（</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51</a:t>
            </a:fld>
            <a:endParaRPr lang="zh-CN" altLang="en-US"/>
          </a:p>
        </p:txBody>
      </p:sp>
    </p:spTree>
    <p:extLst>
      <p:ext uri="{BB962C8B-B14F-4D97-AF65-F5344CB8AC3E}">
        <p14:creationId xmlns:p14="http://schemas.microsoft.com/office/powerpoint/2010/main" val="10165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4. </a:t>
            </a:r>
            <a:r>
              <a:rPr lang="zh-CN" altLang="en-US" dirty="0"/>
              <a:t>函数对象化</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评分标准（双人）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85</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a:t>
            </a:r>
            <a:r>
              <a:rPr lang="en-US" altLang="zh-CN" sz="2000" dirty="0">
                <a:latin typeface="Palatino Linotype" panose="02040502050505030304" pitchFamily="18" charset="0"/>
              </a:rPr>
              <a:t>0/1/2</a:t>
            </a:r>
            <a:r>
              <a:rPr lang="zh-CN" altLang="en-US" sz="2000" dirty="0">
                <a:latin typeface="Palatino Linotype" panose="02040502050505030304" pitchFamily="18" charset="0"/>
              </a:rPr>
              <a:t>参数函数的初始化（从普通函数初始化）和调用（</a:t>
            </a:r>
            <a:r>
              <a:rPr lang="en-US" altLang="zh-CN" sz="2000" dirty="0">
                <a:latin typeface="Palatino Linotype" panose="02040502050505030304" pitchFamily="18" charset="0"/>
              </a:rPr>
              <a:t>25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a:t>
            </a:r>
            <a:r>
              <a:rPr lang="en-US" altLang="zh-CN" sz="2000" dirty="0">
                <a:latin typeface="Palatino Linotype" panose="02040502050505030304" pitchFamily="18" charset="0"/>
              </a:rPr>
              <a:t>0/1/2</a:t>
            </a:r>
            <a:r>
              <a:rPr lang="zh-CN" altLang="en-US" sz="2000" dirty="0">
                <a:latin typeface="Palatino Linotype" panose="02040502050505030304" pitchFamily="18" charset="0"/>
              </a:rPr>
              <a:t>参数函数的复合（</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正确实现</a:t>
            </a:r>
            <a:r>
              <a:rPr lang="en-US" altLang="zh-CN" sz="2000" dirty="0">
                <a:latin typeface="Palatino Linotype" panose="02040502050505030304" pitchFamily="18" charset="0"/>
              </a:rPr>
              <a:t>0/1/2</a:t>
            </a:r>
            <a:r>
              <a:rPr lang="zh-CN" altLang="en-US" sz="2000" dirty="0">
                <a:latin typeface="Palatino Linotype" panose="02040502050505030304" pitchFamily="18" charset="0"/>
              </a:rPr>
              <a:t>参数函数的绑定（</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15</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正确实现</a:t>
            </a:r>
            <a:r>
              <a:rPr lang="en-US" altLang="zh-CN" sz="2000" dirty="0">
                <a:latin typeface="Palatino Linotype" panose="02040502050505030304" pitchFamily="18" charset="0"/>
              </a:rPr>
              <a:t>0/1/2</a:t>
            </a:r>
            <a:r>
              <a:rPr lang="zh-CN" altLang="en-US" sz="2000" dirty="0">
                <a:latin typeface="Palatino Linotype" panose="02040502050505030304" pitchFamily="18" charset="0"/>
              </a:rPr>
              <a:t>参数函数的初始化（从</a:t>
            </a:r>
            <a:r>
              <a:rPr lang="en-US" altLang="zh-CN" sz="2000" dirty="0">
                <a:latin typeface="Palatino Linotype" panose="02040502050505030304" pitchFamily="18" charset="0"/>
              </a:rPr>
              <a:t>lambda</a:t>
            </a:r>
            <a:r>
              <a:rPr lang="zh-CN" altLang="en-US" sz="2000" dirty="0">
                <a:latin typeface="Palatino Linotype" panose="02040502050505030304" pitchFamily="18" charset="0"/>
              </a:rPr>
              <a:t>函数初始化）（</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在语法上进行创新，使得更易用（</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实现任意数量参数的函数的初始化（从普通函数初始化）和调用（</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52</a:t>
            </a:fld>
            <a:endParaRPr lang="zh-CN" altLang="en-US"/>
          </a:p>
        </p:txBody>
      </p:sp>
    </p:spTree>
    <p:extLst>
      <p:ext uri="{BB962C8B-B14F-4D97-AF65-F5344CB8AC3E}">
        <p14:creationId xmlns:p14="http://schemas.microsoft.com/office/powerpoint/2010/main" val="34894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5. </a:t>
            </a:r>
            <a:r>
              <a:rPr lang="zh-CN" altLang="en-US" dirty="0"/>
              <a:t>字符串实现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实现一个自己的字符串类，支持</a:t>
            </a:r>
            <a:r>
              <a:rPr lang="en-US" altLang="zh-CN" dirty="0">
                <a:latin typeface="Palatino Linotype" panose="02040502050505030304" pitchFamily="18" charset="0"/>
              </a:rPr>
              <a:t>std::string</a:t>
            </a:r>
            <a:r>
              <a:rPr lang="zh-CN" altLang="en-US" dirty="0">
                <a:latin typeface="Palatino Linotype" panose="02040502050505030304" pitchFamily="18" charset="0"/>
              </a:rPr>
              <a:t>的基本功能</a:t>
            </a:r>
            <a:endParaRPr lang="en-US" altLang="zh-CN" dirty="0">
              <a:latin typeface="Palatino Linotype" panose="02040502050505030304" pitchFamily="18" charset="0"/>
            </a:endParaRPr>
          </a:p>
          <a:p>
            <a:r>
              <a:rPr lang="zh-CN" altLang="en-US" dirty="0">
                <a:latin typeface="Palatino Linotype" panose="02040502050505030304" pitchFamily="18" charset="0"/>
              </a:rPr>
              <a:t>在此基础上进行扩展</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功能可以参考</a:t>
            </a:r>
            <a:r>
              <a:rPr lang="en-US" altLang="zh-CN" dirty="0">
                <a:latin typeface="Palatino Linotype" panose="02040502050505030304" pitchFamily="18" charset="0"/>
              </a:rPr>
              <a:t>Python</a:t>
            </a:r>
            <a:r>
              <a:rPr lang="zh-CN" altLang="en-US" dirty="0">
                <a:latin typeface="Palatino Linotype" panose="02040502050505030304" pitchFamily="18" charset="0"/>
              </a:rPr>
              <a:t>中的字符串</a:t>
            </a:r>
            <a:endParaRPr lang="en-US" altLang="zh-CN" dirty="0">
              <a:latin typeface="Palatino Linotype" panose="02040502050505030304" pitchFamily="18" charset="0"/>
            </a:endParaRPr>
          </a:p>
          <a:p>
            <a:pPr lvl="1"/>
            <a:r>
              <a:rPr lang="en-US" altLang="zh-CN" dirty="0">
                <a:latin typeface="Palatino Linotype" panose="02040502050505030304" pitchFamily="18" charset="0"/>
              </a:rPr>
              <a:t>split</a:t>
            </a:r>
          </a:p>
          <a:p>
            <a:pPr lvl="1"/>
            <a:r>
              <a:rPr lang="en-US" altLang="zh-CN" dirty="0">
                <a:latin typeface="Palatino Linotype" panose="02040502050505030304" pitchFamily="18" charset="0"/>
              </a:rPr>
              <a:t>join</a:t>
            </a:r>
          </a:p>
          <a:p>
            <a:pPr lvl="1"/>
            <a:r>
              <a:rPr lang="en-US" altLang="zh-CN" dirty="0" err="1">
                <a:latin typeface="Palatino Linotype" panose="02040502050505030304" pitchFamily="18" charset="0"/>
              </a:rPr>
              <a:t>beginswith</a:t>
            </a:r>
            <a:r>
              <a:rPr lang="en-US" altLang="zh-CN" dirty="0">
                <a:latin typeface="Palatino Linotype" panose="02040502050505030304" pitchFamily="18" charset="0"/>
              </a:rPr>
              <a:t>/</a:t>
            </a:r>
            <a:r>
              <a:rPr lang="en-US" altLang="zh-CN" dirty="0" err="1">
                <a:latin typeface="Palatino Linotype" panose="02040502050505030304" pitchFamily="18" charset="0"/>
              </a:rPr>
              <a:t>endswith</a:t>
            </a:r>
            <a:endParaRPr lang="en-US" altLang="zh-CN" dirty="0">
              <a:latin typeface="Palatino Linotype" panose="02040502050505030304" pitchFamily="18" charset="0"/>
            </a:endParaRPr>
          </a:p>
          <a:p>
            <a:pPr lvl="1"/>
            <a:r>
              <a:rPr lang="en-US" altLang="zh-CN" dirty="0">
                <a:latin typeface="Palatino Linotype" panose="02040502050505030304" pitchFamily="18" charset="0"/>
              </a:rPr>
              <a:t>format</a:t>
            </a:r>
          </a:p>
          <a:p>
            <a:pPr lvl="1"/>
            <a:endParaRPr lang="en-US" altLang="zh-CN" dirty="0">
              <a:latin typeface="Palatino Linotype" panose="02040502050505030304" pitchFamily="18" charset="0"/>
            </a:endParaRP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53</a:t>
            </a:fld>
            <a:endParaRPr lang="zh-CN" altLang="en-US"/>
          </a:p>
        </p:txBody>
      </p:sp>
    </p:spTree>
    <p:extLst>
      <p:ext uri="{BB962C8B-B14F-4D97-AF65-F5344CB8AC3E}">
        <p14:creationId xmlns:p14="http://schemas.microsoft.com/office/powerpoint/2010/main" val="40994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5. </a:t>
            </a:r>
            <a:r>
              <a:rPr lang="zh-CN" altLang="en-US" dirty="0"/>
              <a:t>字符串实现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评分标准（单人）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40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a:latin typeface="Palatino Linotype" panose="02040502050505030304" pitchFamily="18" charset="0"/>
              </a:rPr>
              <a:t>new</a:t>
            </a:r>
            <a:r>
              <a:rPr lang="zh-CN" altLang="en-US" sz="2000" dirty="0">
                <a:latin typeface="Palatino Linotype" panose="02040502050505030304" pitchFamily="18" charset="0"/>
              </a:rPr>
              <a:t>分配的空间被正确回收（</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60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实现对编码的处理（像</a:t>
            </a:r>
            <a:r>
              <a:rPr lang="en-US" altLang="zh-CN" sz="2000" dirty="0">
                <a:latin typeface="Palatino Linotype" panose="02040502050505030304" pitchFamily="18" charset="0"/>
              </a:rPr>
              <a:t>Python</a:t>
            </a:r>
            <a:r>
              <a:rPr lang="zh-CN" altLang="en-US" sz="2000" dirty="0">
                <a:latin typeface="Palatino Linotype" panose="02040502050505030304" pitchFamily="18" charset="0"/>
              </a:rPr>
              <a:t>那样编码解码）（</a:t>
            </a:r>
            <a:r>
              <a:rPr lang="en-US" altLang="zh-CN" sz="2000" dirty="0">
                <a:latin typeface="Palatino Linotype" panose="02040502050505030304" pitchFamily="18" charset="0"/>
              </a:rPr>
              <a:t>+60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a:t>
            </a:r>
            <a:r>
              <a:rPr lang="en-US" altLang="zh-CN" sz="2000" dirty="0">
                <a:latin typeface="Palatino Linotype" panose="02040502050505030304" pitchFamily="18" charset="0"/>
              </a:rPr>
              <a:t>std::string</a:t>
            </a:r>
            <a:r>
              <a:rPr lang="zh-CN" altLang="en-US" sz="2000" dirty="0">
                <a:latin typeface="Palatino Linotype" panose="02040502050505030304" pitchFamily="18" charset="0"/>
              </a:rPr>
              <a:t>的常用功能（</a:t>
            </a:r>
            <a:r>
              <a:rPr lang="en-US" altLang="zh-CN" sz="2000" dirty="0">
                <a:latin typeface="Palatino Linotype" panose="02040502050505030304" pitchFamily="18" charset="0"/>
              </a:rPr>
              <a:t>+30</a:t>
            </a:r>
            <a:r>
              <a:rPr lang="zh-CN" altLang="en-US" sz="2000" dirty="0">
                <a:latin typeface="Palatino Linotype" panose="02040502050505030304" pitchFamily="18" charset="0"/>
              </a:rPr>
              <a:t>分），实现</a:t>
            </a:r>
            <a:r>
              <a:rPr lang="en-US" altLang="zh-CN" sz="2000" dirty="0">
                <a:latin typeface="Palatino Linotype" panose="02040502050505030304" pitchFamily="18" charset="0"/>
              </a:rPr>
              <a:t>split</a:t>
            </a:r>
            <a:r>
              <a:rPr lang="zh-CN" altLang="en-US" sz="2000" dirty="0">
                <a:latin typeface="Palatino Linotype" panose="02040502050505030304" pitchFamily="18" charset="0"/>
              </a:rPr>
              <a:t>（</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a:t>
            </a:r>
            <a:r>
              <a:rPr lang="en-US" altLang="zh-CN" sz="2000" dirty="0">
                <a:latin typeface="Palatino Linotype" panose="02040502050505030304" pitchFamily="18" charset="0"/>
              </a:rPr>
              <a:t>format</a:t>
            </a:r>
            <a:r>
              <a:rPr lang="zh-CN" altLang="en-US" sz="2000" dirty="0">
                <a:latin typeface="Palatino Linotype" panose="02040502050505030304" pitchFamily="18" charset="0"/>
              </a:rPr>
              <a:t>（</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分），使用参数包来支持任意个参数（</a:t>
            </a:r>
            <a:r>
              <a:rPr lang="en-US" altLang="zh-CN" sz="2000" dirty="0">
                <a:latin typeface="Palatino Linotype" panose="02040502050505030304" pitchFamily="18" charset="0"/>
              </a:rPr>
              <a:t>+25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a:t>
            </a:r>
            <a:r>
              <a:rPr lang="en-US" altLang="zh-CN" sz="2000" dirty="0">
                <a:latin typeface="Palatino Linotype" panose="02040502050505030304" pitchFamily="18" charset="0"/>
              </a:rPr>
              <a:t>join</a:t>
            </a:r>
            <a:r>
              <a:rPr lang="zh-CN" altLang="en-US" sz="2000" dirty="0">
                <a:latin typeface="Palatino Linotype" panose="02040502050505030304" pitchFamily="18" charset="0"/>
              </a:rPr>
              <a:t>（</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分），使用参数包来支持任意个参数（</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实现视图功能（类似</a:t>
            </a:r>
            <a:r>
              <a:rPr lang="en-US" altLang="zh-CN" sz="2000" dirty="0">
                <a:latin typeface="Palatino Linotype" panose="02040502050505030304" pitchFamily="18" charset="0"/>
              </a:rPr>
              <a:t>std::</a:t>
            </a:r>
            <a:r>
              <a:rPr lang="en-US" altLang="zh-CN" sz="2000" dirty="0" err="1">
                <a:latin typeface="Palatino Linotype" panose="02040502050505030304" pitchFamily="18" charset="0"/>
              </a:rPr>
              <a:t>string_view</a:t>
            </a:r>
            <a:r>
              <a:rPr lang="zh-CN" altLang="en-US" sz="2000" dirty="0">
                <a:latin typeface="Palatino Linotype" panose="02040502050505030304" pitchFamily="18" charset="0"/>
              </a:rPr>
              <a:t>）（</a:t>
            </a:r>
            <a:r>
              <a:rPr lang="en-US" altLang="zh-CN" sz="2000" dirty="0">
                <a:latin typeface="Palatino Linotype" panose="02040502050505030304" pitchFamily="18" charset="0"/>
              </a:rPr>
              <a:t>+40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其他实用的功能（</a:t>
            </a:r>
            <a:r>
              <a:rPr lang="en-US" altLang="zh-CN" sz="2000" dirty="0">
                <a:latin typeface="Palatino Linotype" panose="02040502050505030304" pitchFamily="18" charset="0"/>
              </a:rPr>
              <a:t>+15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54</a:t>
            </a:fld>
            <a:endParaRPr lang="zh-CN" altLang="en-US"/>
          </a:p>
        </p:txBody>
      </p:sp>
    </p:spTree>
    <p:extLst>
      <p:ext uri="{BB962C8B-B14F-4D97-AF65-F5344CB8AC3E}">
        <p14:creationId xmlns:p14="http://schemas.microsoft.com/office/powerpoint/2010/main" val="257543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5. </a:t>
            </a:r>
            <a:r>
              <a:rPr lang="zh-CN" altLang="en-US" dirty="0"/>
              <a:t>字符串实现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评分标准（双人）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50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en-US" altLang="zh-CN" sz="2000" dirty="0">
                <a:latin typeface="Palatino Linotype" panose="02040502050505030304" pitchFamily="18" charset="0"/>
              </a:rPr>
              <a:t>new</a:t>
            </a:r>
            <a:r>
              <a:rPr lang="zh-CN" altLang="en-US" sz="2000" dirty="0">
                <a:latin typeface="Palatino Linotype" panose="02040502050505030304" pitchFamily="18" charset="0"/>
              </a:rPr>
              <a:t>分配的空间被正确回收（</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a:t>
            </a:r>
            <a:r>
              <a:rPr lang="en-US" altLang="zh-CN" sz="2000" dirty="0">
                <a:latin typeface="Palatino Linotype" panose="02040502050505030304" pitchFamily="18" charset="0"/>
              </a:rPr>
              <a:t>std::string</a:t>
            </a:r>
            <a:r>
              <a:rPr lang="zh-CN" altLang="en-US" sz="2000" dirty="0">
                <a:latin typeface="Palatino Linotype" panose="02040502050505030304" pitchFamily="18" charset="0"/>
              </a:rPr>
              <a:t>的常用功能，实现</a:t>
            </a:r>
            <a:r>
              <a:rPr lang="en-US" altLang="zh-CN" sz="2000" dirty="0">
                <a:latin typeface="Palatino Linotype" panose="02040502050505030304" pitchFamily="18" charset="0"/>
              </a:rPr>
              <a:t>split</a:t>
            </a:r>
            <a:r>
              <a:rPr lang="zh-CN" altLang="en-US" sz="2000" dirty="0">
                <a:latin typeface="Palatino Linotype" panose="02040502050505030304" pitchFamily="18" charset="0"/>
              </a:rPr>
              <a:t>（</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50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实现对编码的处理（像</a:t>
            </a:r>
            <a:r>
              <a:rPr lang="en-US" altLang="zh-CN" sz="2000" dirty="0">
                <a:latin typeface="Palatino Linotype" panose="02040502050505030304" pitchFamily="18" charset="0"/>
              </a:rPr>
              <a:t>Python</a:t>
            </a:r>
            <a:r>
              <a:rPr lang="zh-CN" altLang="en-US" sz="2000" dirty="0">
                <a:latin typeface="Palatino Linotype" panose="02040502050505030304" pitchFamily="18" charset="0"/>
              </a:rPr>
              <a:t>那样编码解码）（</a:t>
            </a:r>
            <a:r>
              <a:rPr lang="en-US" altLang="zh-CN" sz="2000" dirty="0">
                <a:latin typeface="Palatino Linotype" panose="02040502050505030304" pitchFamily="18" charset="0"/>
              </a:rPr>
              <a:t>+40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a:t>
            </a:r>
            <a:r>
              <a:rPr lang="en-US" altLang="zh-CN" sz="2000" dirty="0">
                <a:latin typeface="Palatino Linotype" panose="02040502050505030304" pitchFamily="18" charset="0"/>
              </a:rPr>
              <a:t>format</a:t>
            </a:r>
            <a:r>
              <a:rPr lang="zh-CN" altLang="en-US" sz="2000" dirty="0">
                <a:latin typeface="Palatino Linotype" panose="02040502050505030304" pitchFamily="18" charset="0"/>
              </a:rPr>
              <a:t>（</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分），使用参数包来支持任意个参数（</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a:t>
            </a:r>
            <a:r>
              <a:rPr lang="en-US" altLang="zh-CN" sz="2000" dirty="0">
                <a:latin typeface="Palatino Linotype" panose="02040502050505030304" pitchFamily="18" charset="0"/>
              </a:rPr>
              <a:t>join</a:t>
            </a:r>
            <a:r>
              <a:rPr lang="zh-CN" altLang="en-US" sz="2000" dirty="0">
                <a:latin typeface="Palatino Linotype" panose="02040502050505030304" pitchFamily="18" charset="0"/>
              </a:rPr>
              <a:t>（</a:t>
            </a:r>
            <a:r>
              <a:rPr lang="en-US" altLang="zh-CN" sz="2000" dirty="0">
                <a:latin typeface="Palatino Linotype" panose="02040502050505030304" pitchFamily="18" charset="0"/>
              </a:rPr>
              <a:t>+5</a:t>
            </a:r>
            <a:r>
              <a:rPr lang="zh-CN" altLang="en-US" sz="2000" dirty="0">
                <a:latin typeface="Palatino Linotype" panose="02040502050505030304" pitchFamily="18" charset="0"/>
              </a:rPr>
              <a:t>分），使用参数包来支持任意个参数（</a:t>
            </a:r>
            <a:r>
              <a:rPr lang="en-US" altLang="zh-CN" sz="2000" dirty="0">
                <a:latin typeface="Palatino Linotype" panose="02040502050505030304" pitchFamily="18" charset="0"/>
              </a:rPr>
              <a:t>+5</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实现视图功能（类似</a:t>
            </a:r>
            <a:r>
              <a:rPr lang="en-US" altLang="zh-CN" sz="2000" dirty="0">
                <a:latin typeface="Palatino Linotype" panose="02040502050505030304" pitchFamily="18" charset="0"/>
              </a:rPr>
              <a:t>std::</a:t>
            </a:r>
            <a:r>
              <a:rPr lang="en-US" altLang="zh-CN" sz="2000" dirty="0" err="1">
                <a:latin typeface="Palatino Linotype" panose="02040502050505030304" pitchFamily="18" charset="0"/>
              </a:rPr>
              <a:t>string_view</a:t>
            </a:r>
            <a:r>
              <a:rPr lang="zh-CN" altLang="en-US" sz="2000" dirty="0">
                <a:latin typeface="Palatino Linotype" panose="02040502050505030304" pitchFamily="18" charset="0"/>
              </a:rPr>
              <a:t>）（</a:t>
            </a:r>
            <a:r>
              <a:rPr lang="en-US" altLang="zh-CN" sz="2000" dirty="0">
                <a:latin typeface="Palatino Linotype" panose="02040502050505030304" pitchFamily="18" charset="0"/>
              </a:rPr>
              <a:t>+30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其他实用的功能（</a:t>
            </a:r>
            <a:r>
              <a:rPr lang="en-US" altLang="zh-CN" sz="2000" dirty="0">
                <a:latin typeface="Palatino Linotype" panose="02040502050505030304" pitchFamily="18" charset="0"/>
              </a:rPr>
              <a:t>+10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55</a:t>
            </a:fld>
            <a:endParaRPr lang="zh-CN" altLang="en-US"/>
          </a:p>
        </p:txBody>
      </p:sp>
    </p:spTree>
    <p:extLst>
      <p:ext uri="{BB962C8B-B14F-4D97-AF65-F5344CB8AC3E}">
        <p14:creationId xmlns:p14="http://schemas.microsoft.com/office/powerpoint/2010/main" val="199834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6. </a:t>
            </a:r>
            <a:r>
              <a:rPr lang="zh-CN" altLang="en-US" dirty="0"/>
              <a:t>元组实现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实现一个自己的</a:t>
            </a:r>
            <a:r>
              <a:rPr lang="en-US" altLang="zh-CN" dirty="0">
                <a:latin typeface="Palatino Linotype" panose="02040502050505030304" pitchFamily="18" charset="0"/>
              </a:rPr>
              <a:t>tuple</a:t>
            </a:r>
            <a:r>
              <a:rPr lang="zh-CN" altLang="en-US" dirty="0">
                <a:latin typeface="Palatino Linotype" panose="02040502050505030304" pitchFamily="18" charset="0"/>
              </a:rPr>
              <a:t>类，类似</a:t>
            </a:r>
            <a:r>
              <a:rPr lang="en-US" altLang="zh-CN" dirty="0">
                <a:latin typeface="Palatino Linotype" panose="02040502050505030304" pitchFamily="18" charset="0"/>
              </a:rPr>
              <a:t>std::tuple</a:t>
            </a:r>
          </a:p>
          <a:p>
            <a:r>
              <a:rPr lang="zh-CN" altLang="en-US" dirty="0">
                <a:latin typeface="Palatino Linotype" panose="02040502050505030304" pitchFamily="18" charset="0"/>
              </a:rPr>
              <a:t>原则上应该支持任意数量的模板参数</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如何实现？</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使用</a:t>
            </a:r>
            <a:r>
              <a:rPr lang="en-US" altLang="zh-CN" dirty="0">
                <a:latin typeface="Palatino Linotype" panose="02040502050505030304" pitchFamily="18" charset="0"/>
              </a:rPr>
              <a:t>private</a:t>
            </a:r>
            <a:r>
              <a:rPr lang="zh-CN" altLang="en-US" dirty="0">
                <a:latin typeface="Palatino Linotype" panose="02040502050505030304" pitchFamily="18" charset="0"/>
              </a:rPr>
              <a:t>继承和参数包展开</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可以参考</a:t>
            </a:r>
            <a:r>
              <a:rPr lang="en-US" altLang="zh-CN" dirty="0">
                <a:latin typeface="Palatino Linotype" panose="02040502050505030304" pitchFamily="18" charset="0"/>
              </a:rPr>
              <a:t>std::tuple</a:t>
            </a:r>
            <a:r>
              <a:rPr lang="zh-CN" altLang="en-US" dirty="0">
                <a:latin typeface="Palatino Linotype" panose="02040502050505030304" pitchFamily="18" charset="0"/>
              </a:rPr>
              <a:t>的实现</a:t>
            </a:r>
            <a:endParaRPr lang="en-US" altLang="zh-CN" dirty="0">
              <a:latin typeface="Palatino Linotype" panose="02040502050505030304" pitchFamily="18" charset="0"/>
            </a:endParaRPr>
          </a:p>
          <a:p>
            <a:r>
              <a:rPr lang="zh-CN" altLang="en-US" dirty="0">
                <a:latin typeface="Palatino Linotype" panose="02040502050505030304" pitchFamily="18" charset="0"/>
              </a:rPr>
              <a:t>额外支持</a:t>
            </a:r>
            <a:r>
              <a:rPr lang="en-US" altLang="zh-CN" dirty="0">
                <a:latin typeface="Palatino Linotype" panose="02040502050505030304" pitchFamily="18" charset="0"/>
              </a:rPr>
              <a:t>tuple</a:t>
            </a:r>
            <a:r>
              <a:rPr lang="zh-CN" altLang="en-US" dirty="0">
                <a:latin typeface="Palatino Linotype" panose="02040502050505030304" pitchFamily="18" charset="0"/>
              </a:rPr>
              <a:t>转换成</a:t>
            </a:r>
            <a:r>
              <a:rPr lang="en-US" altLang="zh-CN" dirty="0">
                <a:latin typeface="Palatino Linotype" panose="02040502050505030304" pitchFamily="18" charset="0"/>
              </a:rPr>
              <a:t>std::array</a:t>
            </a:r>
            <a:r>
              <a:rPr lang="zh-CN" altLang="en-US" dirty="0">
                <a:latin typeface="Palatino Linotype" panose="02040502050505030304" pitchFamily="18" charset="0"/>
              </a:rPr>
              <a:t>的操作</a:t>
            </a:r>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56</a:t>
            </a:fld>
            <a:endParaRPr lang="zh-CN" altLang="en-US"/>
          </a:p>
        </p:txBody>
      </p:sp>
    </p:spTree>
    <p:extLst>
      <p:ext uri="{BB962C8B-B14F-4D97-AF65-F5344CB8AC3E}">
        <p14:creationId xmlns:p14="http://schemas.microsoft.com/office/powerpoint/2010/main" val="105175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6. </a:t>
            </a:r>
            <a:r>
              <a:rPr lang="zh-CN" altLang="en-US" dirty="0"/>
              <a:t>元组实现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额外支持</a:t>
            </a:r>
            <a:r>
              <a:rPr lang="en-US" altLang="zh-CN" dirty="0">
                <a:latin typeface="Palatino Linotype" panose="02040502050505030304" pitchFamily="18" charset="0"/>
              </a:rPr>
              <a:t>tuple</a:t>
            </a:r>
            <a:r>
              <a:rPr lang="zh-CN" altLang="en-US" dirty="0">
                <a:latin typeface="Palatino Linotype" panose="02040502050505030304" pitchFamily="18" charset="0"/>
              </a:rPr>
              <a:t>转换成</a:t>
            </a:r>
            <a:r>
              <a:rPr lang="en-US" altLang="zh-CN" dirty="0">
                <a:latin typeface="Palatino Linotype" panose="02040502050505030304" pitchFamily="18" charset="0"/>
              </a:rPr>
              <a:t>std::array</a:t>
            </a:r>
            <a:r>
              <a:rPr lang="zh-CN" altLang="en-US" dirty="0">
                <a:latin typeface="Palatino Linotype" panose="02040502050505030304" pitchFamily="18" charset="0"/>
              </a:rPr>
              <a:t>的操作</a:t>
            </a:r>
            <a:endParaRPr lang="en-US" altLang="zh-CN" dirty="0">
              <a:latin typeface="Palatino Linotype" panose="02040502050505030304" pitchFamily="18" charset="0"/>
            </a:endParaRPr>
          </a:p>
          <a:p>
            <a:pPr marL="0" indent="0">
              <a:buNone/>
            </a:pPr>
            <a:r>
              <a:rPr lang="en-US" altLang="zh-CN" sz="1600" b="0" dirty="0">
                <a:solidFill>
                  <a:srgbClr val="0000FF"/>
                </a:solidFill>
                <a:effectLst/>
                <a:latin typeface="Consolas" panose="020B0609020204030204" pitchFamily="49" charset="0"/>
              </a:rPr>
              <a:t>template</a:t>
            </a:r>
            <a:r>
              <a:rPr lang="en-US" altLang="zh-CN" sz="1600" b="0" dirty="0">
                <a:solidFill>
                  <a:srgbClr val="000000"/>
                </a:solidFill>
                <a:effectLst/>
                <a:latin typeface="Consolas" panose="020B0609020204030204" pitchFamily="49" charset="0"/>
              </a:rPr>
              <a:t>&lt;</a:t>
            </a:r>
            <a:r>
              <a:rPr lang="en-US" altLang="zh-CN" sz="1600" b="0" dirty="0" err="1">
                <a:solidFill>
                  <a:srgbClr val="0000FF"/>
                </a:solidFill>
                <a:effectLst/>
                <a:latin typeface="Consolas" panose="020B0609020204030204" pitchFamily="49" charset="0"/>
              </a:rPr>
              <a:t>typename</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OriginalType</a:t>
            </a:r>
            <a:r>
              <a:rPr lang="en-US" altLang="zh-CN" sz="1600" b="0" dirty="0">
                <a:solidFill>
                  <a:srgbClr val="000000"/>
                </a:solidFill>
                <a:effectLst/>
                <a:latin typeface="Consolas" panose="020B0609020204030204" pitchFamily="49" charset="0"/>
              </a:rPr>
              <a:t>&gt; </a:t>
            </a: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ConvertFunctor</a:t>
            </a:r>
            <a:r>
              <a:rPr lang="en-US" altLang="zh-CN" sz="1600" b="0" dirty="0">
                <a:solidFill>
                  <a:srgbClr val="000000"/>
                </a:solidFill>
                <a:effectLst/>
                <a:latin typeface="Consolas" panose="020B0609020204030204" pitchFamily="49" charset="0"/>
              </a:rPr>
              <a:t>;</a:t>
            </a: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template</a:t>
            </a:r>
            <a:r>
              <a:rPr lang="en-US" altLang="zh-CN" sz="1600" b="0" dirty="0">
                <a:solidFill>
                  <a:srgbClr val="000000"/>
                </a:solidFill>
                <a:effectLst/>
                <a:latin typeface="Consolas" panose="020B0609020204030204" pitchFamily="49" charset="0"/>
              </a:rPr>
              <a:t>&lt;&gt; </a:t>
            </a: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ConvertFunctor</a:t>
            </a:r>
            <a:r>
              <a:rPr lang="en-US" altLang="zh-CN" sz="1600" b="0" dirty="0">
                <a:solidFill>
                  <a:srgbClr val="000000"/>
                </a:solidFill>
                <a:effectLst/>
                <a:latin typeface="Consolas" panose="020B0609020204030204" pitchFamily="49" charset="0"/>
              </a:rPr>
              <a:t>&lt;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&gt; {</a:t>
            </a:r>
          </a:p>
          <a:p>
            <a:pPr marL="0" indent="0">
              <a:buNone/>
            </a:pPr>
            <a:r>
              <a:rPr lang="en-US" altLang="zh-CN" sz="1600" b="0" dirty="0">
                <a:solidFill>
                  <a:srgbClr val="000000"/>
                </a:solidFill>
                <a:effectLst/>
                <a:latin typeface="Consolas" panose="020B0609020204030204" pitchFamily="49" charset="0"/>
              </a:rPr>
              <a:t>    std::string </a:t>
            </a:r>
            <a:r>
              <a:rPr lang="en-US" altLang="zh-CN" sz="1600" b="0" dirty="0">
                <a:solidFill>
                  <a:srgbClr val="0000FF"/>
                </a:solidFill>
                <a:effectLst/>
                <a:latin typeface="Consolas" panose="020B0609020204030204" pitchFamily="49" charset="0"/>
              </a:rPr>
              <a:t>operator</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x) { </a:t>
            </a:r>
            <a:r>
              <a:rPr lang="en-US" altLang="zh-CN" sz="1600" b="0" dirty="0">
                <a:solidFill>
                  <a:srgbClr val="0000FF"/>
                </a:solidFill>
                <a:effectLst/>
                <a:latin typeface="Consolas" panose="020B0609020204030204" pitchFamily="49" charset="0"/>
              </a:rPr>
              <a:t>return</a:t>
            </a:r>
            <a:r>
              <a:rPr lang="en-US" altLang="zh-CN" sz="1600" b="0" dirty="0">
                <a:solidFill>
                  <a:srgbClr val="000000"/>
                </a:solidFill>
                <a:effectLst/>
                <a:latin typeface="Consolas" panose="020B0609020204030204" pitchFamily="49" charset="0"/>
              </a:rPr>
              <a:t> std::</a:t>
            </a:r>
            <a:r>
              <a:rPr lang="en-US" altLang="zh-CN" sz="1600" b="0" dirty="0" err="1">
                <a:solidFill>
                  <a:srgbClr val="000000"/>
                </a:solidFill>
                <a:effectLst/>
                <a:latin typeface="Consolas" panose="020B0609020204030204" pitchFamily="49" charset="0"/>
              </a:rPr>
              <a:t>to_string</a:t>
            </a:r>
            <a:r>
              <a:rPr lang="en-US" altLang="zh-CN" sz="1600" b="0" dirty="0">
                <a:solidFill>
                  <a:srgbClr val="000000"/>
                </a:solidFill>
                <a:effectLst/>
                <a:latin typeface="Consolas" panose="020B0609020204030204" pitchFamily="49" charset="0"/>
              </a:rPr>
              <a:t>(x); }</a:t>
            </a:r>
          </a:p>
          <a:p>
            <a:pPr marL="0" indent="0">
              <a:buNone/>
            </a:pPr>
            <a:r>
              <a:rPr lang="en-US" altLang="zh-CN" sz="1600" b="0" dirty="0">
                <a:solidFill>
                  <a:srgbClr val="000000"/>
                </a:solidFill>
                <a:effectLst/>
                <a:latin typeface="Consolas" panose="020B0609020204030204" pitchFamily="49" charset="0"/>
              </a:rPr>
              <a:t>};</a:t>
            </a: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template</a:t>
            </a:r>
            <a:r>
              <a:rPr lang="en-US" altLang="zh-CN" sz="1600" b="0" dirty="0">
                <a:solidFill>
                  <a:srgbClr val="000000"/>
                </a:solidFill>
                <a:effectLst/>
                <a:latin typeface="Consolas" panose="020B0609020204030204" pitchFamily="49" charset="0"/>
              </a:rPr>
              <a:t>&lt;&gt; </a:t>
            </a: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ConvertFunctor</a:t>
            </a:r>
            <a:r>
              <a:rPr lang="en-US" altLang="zh-CN" sz="1600" b="0" dirty="0">
                <a:solidFill>
                  <a:srgbClr val="000000"/>
                </a:solidFill>
                <a:effectLst/>
                <a:latin typeface="Consolas" panose="020B0609020204030204" pitchFamily="49" charset="0"/>
              </a:rPr>
              <a:t>&lt;</a:t>
            </a:r>
            <a:r>
              <a:rPr lang="en-US" altLang="zh-CN" sz="1600" b="0" dirty="0">
                <a:solidFill>
                  <a:srgbClr val="0000FF"/>
                </a:solidFill>
                <a:effectLst/>
                <a:latin typeface="Consolas" panose="020B0609020204030204" pitchFamily="49" charset="0"/>
              </a:rPr>
              <a:t>double</a:t>
            </a:r>
            <a:r>
              <a:rPr lang="en-US" altLang="zh-CN" sz="1600" b="0" dirty="0">
                <a:solidFill>
                  <a:srgbClr val="000000"/>
                </a:solidFill>
                <a:effectLst/>
                <a:latin typeface="Consolas" panose="020B0609020204030204" pitchFamily="49" charset="0"/>
              </a:rPr>
              <a:t>&gt; {</a:t>
            </a:r>
          </a:p>
          <a:p>
            <a:pPr marL="0" indent="0">
              <a:buNone/>
            </a:pPr>
            <a:r>
              <a:rPr lang="en-US" altLang="zh-CN" sz="1600" b="0" dirty="0">
                <a:solidFill>
                  <a:srgbClr val="000000"/>
                </a:solidFill>
                <a:effectLst/>
                <a:latin typeface="Consolas" panose="020B0609020204030204" pitchFamily="49" charset="0"/>
              </a:rPr>
              <a:t>    std::string </a:t>
            </a:r>
            <a:r>
              <a:rPr lang="en-US" altLang="zh-CN" sz="1600" b="0" dirty="0">
                <a:solidFill>
                  <a:srgbClr val="0000FF"/>
                </a:solidFill>
                <a:effectLst/>
                <a:latin typeface="Consolas" panose="020B0609020204030204" pitchFamily="49" charset="0"/>
              </a:rPr>
              <a:t>operator</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double</a:t>
            </a:r>
            <a:r>
              <a:rPr lang="en-US" altLang="zh-CN" sz="1600" b="0" dirty="0">
                <a:solidFill>
                  <a:srgbClr val="000000"/>
                </a:solidFill>
                <a:effectLst/>
                <a:latin typeface="Consolas" panose="020B0609020204030204" pitchFamily="49" charset="0"/>
              </a:rPr>
              <a:t> x) { </a:t>
            </a:r>
            <a:r>
              <a:rPr lang="en-US" altLang="zh-CN" sz="1600" b="0" dirty="0">
                <a:solidFill>
                  <a:srgbClr val="0000FF"/>
                </a:solidFill>
                <a:effectLst/>
                <a:latin typeface="Consolas" panose="020B0609020204030204" pitchFamily="49" charset="0"/>
              </a:rPr>
              <a:t>return</a:t>
            </a:r>
            <a:r>
              <a:rPr lang="en-US" altLang="zh-CN" sz="1600" b="0" dirty="0">
                <a:solidFill>
                  <a:srgbClr val="000000"/>
                </a:solidFill>
                <a:effectLst/>
                <a:latin typeface="Consolas" panose="020B0609020204030204" pitchFamily="49" charset="0"/>
              </a:rPr>
              <a:t> std::</a:t>
            </a:r>
            <a:r>
              <a:rPr lang="en-US" altLang="zh-CN" sz="1600" b="0" dirty="0" err="1">
                <a:solidFill>
                  <a:srgbClr val="000000"/>
                </a:solidFill>
                <a:effectLst/>
                <a:latin typeface="Consolas" panose="020B0609020204030204" pitchFamily="49" charset="0"/>
              </a:rPr>
              <a:t>to_string</a:t>
            </a:r>
            <a:r>
              <a:rPr lang="en-US" altLang="zh-CN" sz="1600" b="0" dirty="0">
                <a:solidFill>
                  <a:srgbClr val="000000"/>
                </a:solidFill>
                <a:effectLst/>
                <a:latin typeface="Consolas" panose="020B0609020204030204" pitchFamily="49" charset="0"/>
              </a:rPr>
              <a:t>(x); }</a:t>
            </a:r>
          </a:p>
          <a:p>
            <a:pPr marL="0" indent="0">
              <a:buNone/>
            </a:pPr>
            <a:r>
              <a:rPr lang="en-US" altLang="zh-CN" sz="1600" b="0" dirty="0">
                <a:solidFill>
                  <a:srgbClr val="000000"/>
                </a:solidFill>
                <a:effectLst/>
                <a:latin typeface="Consolas" panose="020B0609020204030204" pitchFamily="49" charset="0"/>
              </a:rPr>
              <a:t>};</a:t>
            </a: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template</a:t>
            </a:r>
            <a:r>
              <a:rPr lang="en-US" altLang="zh-CN" sz="1600" b="0" dirty="0">
                <a:solidFill>
                  <a:srgbClr val="000000"/>
                </a:solidFill>
                <a:effectLst/>
                <a:latin typeface="Consolas" panose="020B0609020204030204" pitchFamily="49" charset="0"/>
              </a:rPr>
              <a:t>&lt;&gt; </a:t>
            </a:r>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ConvertFunctor</a:t>
            </a:r>
            <a:r>
              <a:rPr lang="en-US" altLang="zh-CN" sz="1600" b="0" dirty="0">
                <a:solidFill>
                  <a:srgbClr val="000000"/>
                </a:solidFill>
                <a:effectLst/>
                <a:latin typeface="Consolas" panose="020B0609020204030204" pitchFamily="49" charset="0"/>
              </a:rPr>
              <a:t>&lt;std::string&gt; {</a:t>
            </a:r>
          </a:p>
          <a:p>
            <a:pPr marL="0" indent="0">
              <a:buNone/>
            </a:pPr>
            <a:r>
              <a:rPr lang="en-US" altLang="zh-CN" sz="1600" b="0" dirty="0">
                <a:solidFill>
                  <a:srgbClr val="000000"/>
                </a:solidFill>
                <a:effectLst/>
                <a:latin typeface="Consolas" panose="020B0609020204030204" pitchFamily="49" charset="0"/>
              </a:rPr>
              <a:t>    std::string </a:t>
            </a:r>
            <a:r>
              <a:rPr lang="en-US" altLang="zh-CN" sz="1600" b="0" dirty="0">
                <a:solidFill>
                  <a:srgbClr val="0000FF"/>
                </a:solidFill>
                <a:effectLst/>
                <a:latin typeface="Consolas" panose="020B0609020204030204" pitchFamily="49" charset="0"/>
              </a:rPr>
              <a:t>operator</a:t>
            </a:r>
            <a:r>
              <a:rPr lang="en-US" altLang="zh-CN" sz="1600" b="0" dirty="0">
                <a:solidFill>
                  <a:srgbClr val="000000"/>
                </a:solidFill>
                <a:effectLst/>
                <a:latin typeface="Consolas" panose="020B0609020204030204" pitchFamily="49" charset="0"/>
              </a:rPr>
              <a:t>()(std::string x) { </a:t>
            </a:r>
            <a:r>
              <a:rPr lang="en-US" altLang="zh-CN" sz="1600" b="0" dirty="0">
                <a:solidFill>
                  <a:srgbClr val="0000FF"/>
                </a:solidFill>
                <a:effectLst/>
                <a:latin typeface="Consolas" panose="020B0609020204030204" pitchFamily="49" charset="0"/>
              </a:rPr>
              <a:t>return</a:t>
            </a:r>
            <a:r>
              <a:rPr lang="en-US" altLang="zh-CN" sz="1600" b="0" dirty="0">
                <a:solidFill>
                  <a:srgbClr val="000000"/>
                </a:solidFill>
                <a:effectLst/>
                <a:latin typeface="Consolas" panose="020B0609020204030204" pitchFamily="49" charset="0"/>
              </a:rPr>
              <a:t> x; }</a:t>
            </a:r>
          </a:p>
          <a:p>
            <a:pPr marL="0" indent="0">
              <a:buNone/>
            </a:pPr>
            <a:r>
              <a:rPr lang="en-US" altLang="zh-CN" sz="1600" b="0" dirty="0">
                <a:solidFill>
                  <a:srgbClr val="000000"/>
                </a:solidFill>
                <a:effectLst/>
                <a:latin typeface="Consolas" panose="020B0609020204030204" pitchFamily="49" charset="0"/>
              </a:rPr>
              <a:t>};</a:t>
            </a:r>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main() {</a:t>
            </a:r>
          </a:p>
          <a:p>
            <a:pPr marL="0" indent="0">
              <a:buNone/>
            </a:pPr>
            <a:r>
              <a:rPr lang="en-US" altLang="zh-CN" sz="1600" b="0" dirty="0">
                <a:solidFill>
                  <a:srgbClr val="000000"/>
                </a:solidFill>
                <a:effectLst/>
                <a:latin typeface="Consolas" panose="020B0609020204030204" pitchFamily="49" charset="0"/>
              </a:rPr>
              <a:t>    Tuple&lt;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std::string, </a:t>
            </a:r>
            <a:r>
              <a:rPr lang="en-US" altLang="zh-CN" sz="1600" b="0" dirty="0">
                <a:solidFill>
                  <a:srgbClr val="0000FF"/>
                </a:solidFill>
                <a:effectLst/>
                <a:latin typeface="Consolas" panose="020B0609020204030204" pitchFamily="49" charset="0"/>
              </a:rPr>
              <a:t>double</a:t>
            </a:r>
            <a:r>
              <a:rPr lang="en-US" altLang="zh-CN" sz="1600" b="0" dirty="0">
                <a:solidFill>
                  <a:srgbClr val="000000"/>
                </a:solidFill>
                <a:effectLst/>
                <a:latin typeface="Consolas" panose="020B0609020204030204" pitchFamily="49" charset="0"/>
              </a:rPr>
              <a:t>&gt; </a:t>
            </a:r>
            <a:r>
              <a:rPr lang="en-US" altLang="zh-CN" sz="1600" b="0" dirty="0" err="1">
                <a:solidFill>
                  <a:srgbClr val="000000"/>
                </a:solidFill>
                <a:effectLst/>
                <a:latin typeface="Consolas" panose="020B0609020204030204" pitchFamily="49" charset="0"/>
              </a:rPr>
              <a:t>tpl</a:t>
            </a:r>
            <a:r>
              <a:rPr lang="en-US" altLang="zh-CN" sz="1600" b="0" dirty="0">
                <a:solidFill>
                  <a:srgbClr val="000000"/>
                </a:solidFill>
                <a:effectLst/>
                <a:latin typeface="Consolas" panose="020B0609020204030204" pitchFamily="49" charset="0"/>
              </a:rPr>
              <a:t> { </a:t>
            </a:r>
            <a:r>
              <a:rPr lang="en-US" altLang="zh-CN" sz="1600" b="0" dirty="0">
                <a:solidFill>
                  <a:srgbClr val="098658"/>
                </a:solidFill>
                <a:effectLst/>
                <a:latin typeface="Consolas" panose="020B0609020204030204" pitchFamily="49" charset="0"/>
              </a:rPr>
              <a:t>1</a:t>
            </a:r>
            <a:r>
              <a:rPr lang="en-US" altLang="zh-CN" sz="1600" b="0" dirty="0">
                <a:solidFill>
                  <a:srgbClr val="000000"/>
                </a:solidFill>
                <a:effectLst/>
                <a:latin typeface="Consolas" panose="020B0609020204030204" pitchFamily="49" charset="0"/>
              </a:rPr>
              <a:t>, </a:t>
            </a:r>
            <a:r>
              <a:rPr lang="en-US" altLang="zh-CN" sz="1600" b="0" dirty="0">
                <a:solidFill>
                  <a:srgbClr val="A31515"/>
                </a:solidFill>
                <a:effectLst/>
                <a:latin typeface="Consolas" panose="020B0609020204030204" pitchFamily="49" charset="0"/>
              </a:rPr>
              <a:t>"2"</a:t>
            </a:r>
            <a:r>
              <a:rPr lang="en-US" altLang="zh-CN" sz="1600" b="0" dirty="0">
                <a:solidFill>
                  <a:srgbClr val="000000"/>
                </a:solidFill>
                <a:effectLst/>
                <a:latin typeface="Consolas" panose="020B0609020204030204" pitchFamily="49" charset="0"/>
              </a:rPr>
              <a:t>, </a:t>
            </a:r>
            <a:r>
              <a:rPr lang="en-US" altLang="zh-CN" sz="1600" b="0" dirty="0">
                <a:solidFill>
                  <a:srgbClr val="098658"/>
                </a:solidFill>
                <a:effectLst/>
                <a:latin typeface="Consolas" panose="020B0609020204030204" pitchFamily="49" charset="0"/>
              </a:rPr>
              <a:t>3.0</a:t>
            </a:r>
            <a:r>
              <a:rPr lang="en-US" altLang="zh-CN" sz="1600" b="0" dirty="0">
                <a:solidFill>
                  <a:srgbClr val="000000"/>
                </a:solidFill>
                <a:effectLst/>
                <a:latin typeface="Consolas" panose="020B0609020204030204" pitchFamily="49" charset="0"/>
              </a:rPr>
              <a:t> };</a:t>
            </a:r>
          </a:p>
          <a:p>
            <a:pPr marL="0" indent="0">
              <a:buNone/>
            </a:pP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auto</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lst</a:t>
            </a:r>
            <a:r>
              <a:rPr lang="en-US" altLang="zh-CN" sz="1600" b="0" dirty="0">
                <a:solidFill>
                  <a:srgbClr val="000000"/>
                </a:solidFill>
                <a:effectLst/>
                <a:latin typeface="Consolas" panose="020B0609020204030204" pitchFamily="49" charset="0"/>
              </a:rPr>
              <a:t> = </a:t>
            </a:r>
            <a:r>
              <a:rPr lang="en-US" altLang="zh-CN" sz="1600" b="0" dirty="0" err="1">
                <a:solidFill>
                  <a:srgbClr val="000000"/>
                </a:solidFill>
                <a:effectLst/>
                <a:latin typeface="Consolas" panose="020B0609020204030204" pitchFamily="49" charset="0"/>
              </a:rPr>
              <a:t>tpl.ConvertToArray</a:t>
            </a:r>
            <a:r>
              <a:rPr lang="en-US" altLang="zh-CN" sz="1600" b="0" dirty="0">
                <a:solidFill>
                  <a:srgbClr val="000000"/>
                </a:solidFill>
                <a:effectLst/>
                <a:latin typeface="Consolas" panose="020B0609020204030204" pitchFamily="49" charset="0"/>
              </a:rPr>
              <a:t>&lt;</a:t>
            </a:r>
            <a:r>
              <a:rPr lang="en-US" altLang="zh-CN" sz="1600" b="0" dirty="0" err="1">
                <a:solidFill>
                  <a:srgbClr val="000000"/>
                </a:solidFill>
                <a:effectLst/>
                <a:latin typeface="Consolas" panose="020B0609020204030204" pitchFamily="49" charset="0"/>
              </a:rPr>
              <a:t>ConvertFunctor</a:t>
            </a:r>
            <a:r>
              <a:rPr lang="en-US" altLang="zh-CN" sz="1600" b="0" dirty="0">
                <a:solidFill>
                  <a:srgbClr val="000000"/>
                </a:solidFill>
                <a:effectLst/>
                <a:latin typeface="Consolas" panose="020B0609020204030204" pitchFamily="49" charset="0"/>
              </a:rPr>
              <a:t>&gt;();</a:t>
            </a:r>
            <a:r>
              <a:rPr lang="en-US" altLang="zh-CN" sz="1600" b="0" dirty="0">
                <a:solidFill>
                  <a:srgbClr val="008000"/>
                </a:solidFill>
                <a:effectLst/>
                <a:latin typeface="Consolas" panose="020B0609020204030204" pitchFamily="49" charset="0"/>
              </a:rPr>
              <a:t> // std::array&lt;std::string, 3&gt;</a:t>
            </a:r>
            <a:endParaRPr lang="en-US" altLang="zh-CN" sz="1600" b="0" dirty="0">
              <a:solidFill>
                <a:srgbClr val="000000"/>
              </a:solidFill>
              <a:effectLst/>
              <a:latin typeface="Consolas" panose="020B0609020204030204" pitchFamily="49" charset="0"/>
            </a:endParaRPr>
          </a:p>
          <a:p>
            <a:pPr marL="0" indent="0">
              <a:buNone/>
            </a:pPr>
            <a:r>
              <a:rPr lang="en-US" altLang="zh-CN" sz="16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57</a:t>
            </a:fld>
            <a:endParaRPr lang="zh-CN" altLang="en-US"/>
          </a:p>
        </p:txBody>
      </p:sp>
    </p:spTree>
    <p:extLst>
      <p:ext uri="{BB962C8B-B14F-4D97-AF65-F5344CB8AC3E}">
        <p14:creationId xmlns:p14="http://schemas.microsoft.com/office/powerpoint/2010/main" val="246948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6. </a:t>
            </a:r>
            <a:r>
              <a:rPr lang="zh-CN" altLang="en-US" dirty="0"/>
              <a:t>元组实现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评分标准（单人）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50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50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50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支持任意数量的模板参数（</a:t>
            </a:r>
            <a:r>
              <a:rPr lang="en-US" altLang="zh-CN" sz="2000" dirty="0">
                <a:latin typeface="Palatino Linotype" panose="02040502050505030304" pitchFamily="18" charset="0"/>
              </a:rPr>
              <a:t>+30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支持访问第</a:t>
            </a:r>
            <a:r>
              <a:rPr lang="en-US" altLang="zh-CN" sz="2000" dirty="0">
                <a:latin typeface="Palatino Linotype" panose="02040502050505030304" pitchFamily="18" charset="0"/>
              </a:rPr>
              <a:t>n</a:t>
            </a:r>
            <a:r>
              <a:rPr lang="zh-CN" altLang="en-US" sz="2000" dirty="0">
                <a:latin typeface="Palatino Linotype" panose="02040502050505030304" pitchFamily="18" charset="0"/>
              </a:rPr>
              <a:t>个元素（可以参考</a:t>
            </a:r>
            <a:r>
              <a:rPr lang="en-US" altLang="zh-CN" sz="2000" dirty="0">
                <a:latin typeface="Palatino Linotype" panose="02040502050505030304" pitchFamily="18" charset="0"/>
              </a:rPr>
              <a:t>std::get</a:t>
            </a:r>
            <a:r>
              <a:rPr lang="zh-CN" altLang="en-US" sz="2000" dirty="0">
                <a:latin typeface="Palatino Linotype" panose="02040502050505030304" pitchFamily="18" charset="0"/>
              </a:rPr>
              <a:t>）（</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支持元组的连接（</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支持元组到数组的转换（</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58</a:t>
            </a:fld>
            <a:endParaRPr lang="zh-CN" altLang="en-US"/>
          </a:p>
        </p:txBody>
      </p:sp>
    </p:spTree>
    <p:extLst>
      <p:ext uri="{BB962C8B-B14F-4D97-AF65-F5344CB8AC3E}">
        <p14:creationId xmlns:p14="http://schemas.microsoft.com/office/powerpoint/2010/main" val="4461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6. </a:t>
            </a:r>
            <a:r>
              <a:rPr lang="zh-CN" altLang="en-US" dirty="0"/>
              <a:t>元组实现</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a:xfrm>
            <a:off x="755650" y="1752600"/>
            <a:ext cx="10826749" cy="4267200"/>
          </a:xfrm>
        </p:spPr>
        <p:txBody>
          <a:bodyPr/>
          <a:lstStyle/>
          <a:p>
            <a:r>
              <a:rPr lang="zh-CN" altLang="en-US" dirty="0">
                <a:latin typeface="Palatino Linotype" panose="02040502050505030304" pitchFamily="18" charset="0"/>
              </a:rPr>
              <a:t>评分标准（双人）</a:t>
            </a:r>
            <a:endParaRPr lang="en-US" altLang="zh-CN" dirty="0">
              <a:latin typeface="Palatino Linotype" panose="02040502050505030304" pitchFamily="18" charset="0"/>
            </a:endParaRPr>
          </a:p>
          <a:p>
            <a:pPr lvl="1"/>
            <a:r>
              <a:rPr lang="zh-CN" altLang="en-US" sz="2400" dirty="0">
                <a:latin typeface="Palatino Linotype" panose="02040502050505030304" pitchFamily="18" charset="0"/>
              </a:rPr>
              <a:t>基本分（</a:t>
            </a:r>
            <a:r>
              <a:rPr lang="en-US" altLang="zh-CN" sz="2400" dirty="0">
                <a:latin typeface="Palatino Linotype" panose="02040502050505030304" pitchFamily="18" charset="0"/>
              </a:rPr>
              <a:t>80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正常编译，无运行错误（</a:t>
            </a:r>
            <a:r>
              <a:rPr lang="en-US" altLang="zh-CN" sz="2000" dirty="0">
                <a:latin typeface="Palatino Linotype" panose="02040502050505030304" pitchFamily="18" charset="0"/>
              </a:rPr>
              <a:t>30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支持任意数量的模板参数（</a:t>
            </a:r>
            <a:r>
              <a:rPr lang="en-US" altLang="zh-CN" sz="2000" dirty="0">
                <a:latin typeface="Palatino Linotype" panose="02040502050505030304" pitchFamily="18" charset="0"/>
              </a:rPr>
              <a:t>30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支持访问第</a:t>
            </a:r>
            <a:r>
              <a:rPr lang="en-US" altLang="zh-CN" sz="2000" dirty="0">
                <a:latin typeface="Palatino Linotype" panose="02040502050505030304" pitchFamily="18" charset="0"/>
              </a:rPr>
              <a:t>n</a:t>
            </a:r>
            <a:r>
              <a:rPr lang="zh-CN" altLang="en-US" sz="2000" dirty="0">
                <a:latin typeface="Palatino Linotype" panose="02040502050505030304" pitchFamily="18" charset="0"/>
              </a:rPr>
              <a:t>个元素（可以参考</a:t>
            </a:r>
            <a:r>
              <a:rPr lang="en-US" altLang="zh-CN" sz="2000" dirty="0">
                <a:latin typeface="Palatino Linotype" panose="02040502050505030304" pitchFamily="18" charset="0"/>
              </a:rPr>
              <a:t>std::get</a:t>
            </a:r>
            <a:r>
              <a:rPr lang="zh-CN" altLang="en-US" sz="2000" dirty="0">
                <a:latin typeface="Palatino Linotype" panose="02040502050505030304" pitchFamily="18" charset="0"/>
              </a:rPr>
              <a:t>）（</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1"/>
            <a:r>
              <a:rPr lang="zh-CN" altLang="en-US" sz="2400" dirty="0">
                <a:latin typeface="Palatino Linotype" panose="02040502050505030304" pitchFamily="18" charset="0"/>
              </a:rPr>
              <a:t>附加分（上限</a:t>
            </a:r>
            <a:r>
              <a:rPr lang="en-US" altLang="zh-CN" sz="2400" dirty="0">
                <a:latin typeface="Palatino Linotype" panose="02040502050505030304" pitchFamily="18" charset="0"/>
              </a:rPr>
              <a:t>20</a:t>
            </a:r>
            <a:r>
              <a:rPr lang="zh-CN" altLang="en-US" sz="2400" dirty="0">
                <a:latin typeface="Palatino Linotype" panose="02040502050505030304" pitchFamily="18" charset="0"/>
              </a:rPr>
              <a:t>分）</a:t>
            </a:r>
            <a:endParaRPr lang="en-US" altLang="zh-CN" sz="2400" dirty="0">
              <a:latin typeface="Palatino Linotype" panose="02040502050505030304" pitchFamily="18" charset="0"/>
            </a:endParaRPr>
          </a:p>
          <a:p>
            <a:pPr lvl="2"/>
            <a:r>
              <a:rPr lang="zh-CN" altLang="en-US" sz="2000" dirty="0">
                <a:latin typeface="Palatino Linotype" panose="02040502050505030304" pitchFamily="18" charset="0"/>
              </a:rPr>
              <a:t>支持元组的连接（</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a:p>
            <a:pPr lvl="2"/>
            <a:r>
              <a:rPr lang="zh-CN" altLang="en-US" sz="2000" dirty="0">
                <a:latin typeface="Palatino Linotype" panose="02040502050505030304" pitchFamily="18" charset="0"/>
              </a:rPr>
              <a:t>支持元组到数组的转换（</a:t>
            </a:r>
            <a:r>
              <a:rPr lang="en-US" altLang="zh-CN" sz="2000" dirty="0">
                <a:latin typeface="Palatino Linotype" panose="02040502050505030304" pitchFamily="18" charset="0"/>
              </a:rPr>
              <a:t>+20</a:t>
            </a:r>
            <a:r>
              <a:rPr lang="zh-CN" altLang="en-US" sz="2000" dirty="0">
                <a:latin typeface="Palatino Linotype" panose="02040502050505030304" pitchFamily="18" charset="0"/>
              </a:rPr>
              <a:t>分）</a:t>
            </a:r>
            <a:endParaRPr lang="en-US" altLang="zh-CN" sz="2000"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dirty="0"/>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59</a:t>
            </a:fld>
            <a:endParaRPr lang="zh-CN" altLang="en-US"/>
          </a:p>
        </p:txBody>
      </p:sp>
    </p:spTree>
    <p:extLst>
      <p:ext uri="{BB962C8B-B14F-4D97-AF65-F5344CB8AC3E}">
        <p14:creationId xmlns:p14="http://schemas.microsoft.com/office/powerpoint/2010/main" val="215401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zh-CN" altLang="en-US" dirty="0"/>
              <a:t>大作业选题</a:t>
            </a:r>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latin typeface="Palatino Linotype" panose="02040502050505030304" pitchFamily="18" charset="0"/>
              </a:rPr>
              <a:t>说明</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以下部分将介绍每个大作业题目</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示例代码仅供参考</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具体的实现、具体的功能、具体的语法不作强制限制</a:t>
            </a:r>
            <a:endParaRPr lang="en-US" altLang="zh-CN" dirty="0">
              <a:latin typeface="Palatino Linotype" panose="02040502050505030304" pitchFamily="18" charset="0"/>
            </a:endParaRPr>
          </a:p>
          <a:p>
            <a:pPr lvl="1"/>
            <a:r>
              <a:rPr lang="zh-CN" altLang="en-US" dirty="0">
                <a:latin typeface="Palatino Linotype" panose="02040502050505030304" pitchFamily="18" charset="0"/>
              </a:rPr>
              <a:t>评分细则包含了基本要求</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提供正确的功能和使用某个功能的方法即可</a:t>
            </a:r>
            <a:endParaRPr lang="en-US" altLang="zh-CN" dirty="0">
              <a:latin typeface="Palatino Linotype" panose="02040502050505030304" pitchFamily="18" charset="0"/>
            </a:endParaRPr>
          </a:p>
          <a:p>
            <a:pPr lvl="2"/>
            <a:r>
              <a:rPr lang="zh-CN" altLang="en-US" dirty="0">
                <a:latin typeface="Palatino Linotype" panose="02040502050505030304" pitchFamily="18" charset="0"/>
              </a:rPr>
              <a:t>方法本身不作限制</a:t>
            </a: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6</a:t>
            </a:fld>
            <a:endParaRPr lang="zh-CN" altLang="en-US"/>
          </a:p>
        </p:txBody>
      </p:sp>
    </p:spTree>
    <p:extLst>
      <p:ext uri="{BB962C8B-B14F-4D97-AF65-F5344CB8AC3E}">
        <p14:creationId xmlns:p14="http://schemas.microsoft.com/office/powerpoint/2010/main" val="355214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pPr marL="0" indent="0">
              <a:buNone/>
            </a:pPr>
            <a:r>
              <a:rPr lang="en-US" altLang="zh-CN" sz="2400" b="0" dirty="0">
                <a:solidFill>
                  <a:srgbClr val="0000FF"/>
                </a:solidFill>
                <a:effectLst/>
                <a:latin typeface="Consolas" panose="020B0609020204030204" pitchFamily="49" charset="0"/>
              </a:rPr>
              <a:t>int</a:t>
            </a:r>
            <a:r>
              <a:rPr lang="en-US" altLang="zh-CN" sz="2400" b="0" dirty="0">
                <a:solidFill>
                  <a:srgbClr val="000000"/>
                </a:solidFill>
                <a:effectLst/>
                <a:latin typeface="Consolas" panose="020B0609020204030204" pitchFamily="49" charset="0"/>
              </a:rPr>
              <a:t> main() {</a:t>
            </a:r>
          </a:p>
          <a:p>
            <a:pPr marL="0" indent="0">
              <a:buNone/>
            </a:pPr>
            <a:r>
              <a:rPr lang="en-US" altLang="zh-CN" sz="2400" b="0" dirty="0">
                <a:solidFill>
                  <a:srgbClr val="000000"/>
                </a:solidFill>
                <a:effectLst/>
                <a:latin typeface="Consolas" panose="020B0609020204030204" pitchFamily="49" charset="0"/>
              </a:rPr>
              <a:t>    Variable a, b, c, d;</a:t>
            </a:r>
          </a:p>
          <a:p>
            <a:pPr marL="0" indent="0">
              <a:buNone/>
            </a:pPr>
            <a:r>
              <a:rPr lang="en-US" altLang="zh-CN" sz="2400" b="0" dirty="0">
                <a:solidFill>
                  <a:srgbClr val="000000"/>
                </a:solidFill>
                <a:effectLst/>
                <a:latin typeface="Consolas" panose="020B0609020204030204" pitchFamily="49" charset="0"/>
              </a:rPr>
              <a:t>    Expression f = (a + b) / c + d;</a:t>
            </a:r>
          </a:p>
          <a:p>
            <a:pPr marL="0" indent="0">
              <a:buNone/>
            </a:pPr>
            <a:r>
              <a:rPr lang="en-US" altLang="zh-CN" sz="2400" b="0" dirty="0">
                <a:solidFill>
                  <a:srgbClr val="000000"/>
                </a:solidFill>
                <a:effectLst/>
                <a:latin typeface="Consolas" panose="020B0609020204030204" pitchFamily="49" charset="0"/>
              </a:rPr>
              <a:t>    a = </a:t>
            </a:r>
            <a:r>
              <a:rPr lang="en-US" altLang="zh-CN" sz="2400" b="0" dirty="0">
                <a:solidFill>
                  <a:srgbClr val="098658"/>
                </a:solidFill>
                <a:effectLst/>
                <a:latin typeface="Consolas" panose="020B0609020204030204" pitchFamily="49" charset="0"/>
              </a:rPr>
              <a:t>3</a:t>
            </a:r>
            <a:r>
              <a:rPr lang="en-US" altLang="zh-CN" sz="2400" b="0" dirty="0">
                <a:solidFill>
                  <a:srgbClr val="000000"/>
                </a:solidFill>
                <a:effectLst/>
                <a:latin typeface="Consolas" panose="020B0609020204030204" pitchFamily="49" charset="0"/>
              </a:rPr>
              <a:t>;</a:t>
            </a:r>
          </a:p>
          <a:p>
            <a:pPr marL="0" indent="0">
              <a:buNone/>
            </a:pPr>
            <a:r>
              <a:rPr lang="en-US" altLang="zh-CN" sz="2400" b="0" dirty="0">
                <a:solidFill>
                  <a:srgbClr val="000000"/>
                </a:solidFill>
                <a:effectLst/>
                <a:latin typeface="Consolas" panose="020B0609020204030204" pitchFamily="49" charset="0"/>
              </a:rPr>
              <a:t>    b = </a:t>
            </a:r>
            <a:r>
              <a:rPr lang="en-US" altLang="zh-CN" sz="2400" b="0" dirty="0">
                <a:solidFill>
                  <a:srgbClr val="098658"/>
                </a:solidFill>
                <a:effectLst/>
                <a:latin typeface="Consolas" panose="020B0609020204030204" pitchFamily="49" charset="0"/>
              </a:rPr>
              <a:t>5</a:t>
            </a:r>
            <a:r>
              <a:rPr lang="en-US" altLang="zh-CN" sz="2400" b="0" dirty="0">
                <a:solidFill>
                  <a:srgbClr val="000000"/>
                </a:solidFill>
                <a:effectLst/>
                <a:latin typeface="Consolas" panose="020B0609020204030204" pitchFamily="49" charset="0"/>
              </a:rPr>
              <a:t>;</a:t>
            </a:r>
          </a:p>
          <a:p>
            <a:pPr marL="0" indent="0">
              <a:buNone/>
            </a:pPr>
            <a:r>
              <a:rPr lang="en-US" altLang="zh-CN" sz="2400" b="0" dirty="0">
                <a:solidFill>
                  <a:srgbClr val="000000"/>
                </a:solidFill>
                <a:effectLst/>
                <a:latin typeface="Consolas" panose="020B0609020204030204" pitchFamily="49" charset="0"/>
              </a:rPr>
              <a:t>    c = </a:t>
            </a:r>
            <a:r>
              <a:rPr lang="en-US" altLang="zh-CN" sz="2400" b="0" dirty="0">
                <a:solidFill>
                  <a:srgbClr val="098658"/>
                </a:solidFill>
                <a:effectLst/>
                <a:latin typeface="Consolas" panose="020B0609020204030204" pitchFamily="49" charset="0"/>
              </a:rPr>
              <a:t>4</a:t>
            </a:r>
            <a:r>
              <a:rPr lang="en-US" altLang="zh-CN" sz="2400" b="0" dirty="0">
                <a:solidFill>
                  <a:srgbClr val="000000"/>
                </a:solidFill>
                <a:effectLst/>
                <a:latin typeface="Consolas" panose="020B0609020204030204" pitchFamily="49" charset="0"/>
              </a:rPr>
              <a:t>;</a:t>
            </a:r>
          </a:p>
          <a:p>
            <a:pPr marL="0" indent="0">
              <a:buNone/>
            </a:pPr>
            <a:r>
              <a:rPr lang="en-US" altLang="zh-CN" sz="2400" b="0" dirty="0">
                <a:solidFill>
                  <a:srgbClr val="000000"/>
                </a:solidFill>
                <a:effectLst/>
                <a:latin typeface="Consolas" panose="020B0609020204030204" pitchFamily="49" charset="0"/>
              </a:rPr>
              <a:t>    d = </a:t>
            </a:r>
            <a:r>
              <a:rPr lang="en-US" altLang="zh-CN" sz="2400" b="0" dirty="0">
                <a:solidFill>
                  <a:srgbClr val="098658"/>
                </a:solidFill>
                <a:effectLst/>
                <a:latin typeface="Consolas" panose="020B0609020204030204" pitchFamily="49" charset="0"/>
              </a:rPr>
              <a:t>7</a:t>
            </a:r>
            <a:r>
              <a:rPr lang="en-US" altLang="zh-CN" sz="2400" b="0" dirty="0">
                <a:solidFill>
                  <a:srgbClr val="000000"/>
                </a:solidFill>
                <a:effectLst/>
                <a:latin typeface="Consolas" panose="020B0609020204030204" pitchFamily="49" charset="0"/>
              </a:rPr>
              <a:t>;</a:t>
            </a:r>
          </a:p>
          <a:p>
            <a:pPr marL="0" indent="0">
              <a:buNone/>
            </a:pPr>
            <a:r>
              <a:rPr lang="en-US" altLang="zh-CN" sz="2400" b="0" dirty="0">
                <a:solidFill>
                  <a:srgbClr val="000000"/>
                </a:solidFill>
                <a:effectLst/>
                <a:latin typeface="Consolas" panose="020B0609020204030204" pitchFamily="49" charset="0"/>
              </a:rPr>
              <a:t>    std::</a:t>
            </a:r>
            <a:r>
              <a:rPr lang="en-US" altLang="zh-CN" sz="2400" b="0" dirty="0" err="1">
                <a:solidFill>
                  <a:srgbClr val="000000"/>
                </a:solidFill>
                <a:effectLst/>
                <a:latin typeface="Consolas" panose="020B0609020204030204" pitchFamily="49" charset="0"/>
              </a:rPr>
              <a:t>cout</a:t>
            </a:r>
            <a:r>
              <a:rPr lang="en-US" altLang="zh-CN" sz="2400" b="0" dirty="0">
                <a:solidFill>
                  <a:srgbClr val="000000"/>
                </a:solidFill>
                <a:effectLst/>
                <a:latin typeface="Consolas" panose="020B0609020204030204" pitchFamily="49" charset="0"/>
              </a:rPr>
              <a:t> &lt;&lt; </a:t>
            </a:r>
            <a:r>
              <a:rPr lang="en-US" altLang="zh-CN" sz="2400" b="0" dirty="0" err="1">
                <a:solidFill>
                  <a:srgbClr val="000000"/>
                </a:solidFill>
                <a:effectLst/>
                <a:latin typeface="Consolas" panose="020B0609020204030204" pitchFamily="49" charset="0"/>
              </a:rPr>
              <a:t>f.Value</a:t>
            </a:r>
            <a:r>
              <a:rPr lang="en-US" altLang="zh-CN" sz="2400" b="0" dirty="0">
                <a:solidFill>
                  <a:srgbClr val="000000"/>
                </a:solidFill>
                <a:effectLst/>
                <a:latin typeface="Consolas" panose="020B0609020204030204" pitchFamily="49" charset="0"/>
              </a:rPr>
              <a:t>() &lt;&lt; std::</a:t>
            </a:r>
            <a:r>
              <a:rPr lang="en-US" altLang="zh-CN" sz="2400" b="0" dirty="0" err="1">
                <a:solidFill>
                  <a:srgbClr val="000000"/>
                </a:solidFill>
                <a:effectLst/>
                <a:latin typeface="Consolas" panose="020B0609020204030204" pitchFamily="49" charset="0"/>
              </a:rPr>
              <a:t>endl</a:t>
            </a:r>
            <a:r>
              <a:rPr lang="en-US" altLang="zh-CN" sz="2400" b="0" dirty="0">
                <a:solidFill>
                  <a:srgbClr val="000000"/>
                </a:solidFill>
                <a:effectLst/>
                <a:latin typeface="Consolas" panose="020B0609020204030204" pitchFamily="49" charset="0"/>
              </a:rPr>
              <a:t>;</a:t>
            </a:r>
            <a:r>
              <a:rPr lang="en-US" altLang="zh-CN" sz="2400" b="0" dirty="0">
                <a:solidFill>
                  <a:srgbClr val="008000"/>
                </a:solidFill>
                <a:effectLst/>
                <a:latin typeface="Consolas" panose="020B0609020204030204" pitchFamily="49" charset="0"/>
              </a:rPr>
              <a:t> // 9</a:t>
            </a:r>
            <a:endParaRPr lang="en-US" altLang="zh-CN" sz="2400" b="0" dirty="0">
              <a:solidFill>
                <a:srgbClr val="000000"/>
              </a:solidFill>
              <a:effectLst/>
              <a:latin typeface="Consolas" panose="020B0609020204030204" pitchFamily="49" charset="0"/>
            </a:endParaRPr>
          </a:p>
          <a:p>
            <a:pPr marL="0" indent="0">
              <a:buNone/>
            </a:pPr>
            <a:r>
              <a:rPr lang="en-US" altLang="zh-CN" sz="2400" b="0" dirty="0">
                <a:solidFill>
                  <a:srgbClr val="000000"/>
                </a:solidFill>
                <a:effectLst/>
                <a:latin typeface="Consolas" panose="020B0609020204030204" pitchFamily="49" charset="0"/>
              </a:rPr>
              <a:t>    std::</a:t>
            </a:r>
            <a:r>
              <a:rPr lang="en-US" altLang="zh-CN" sz="2400" b="0" dirty="0" err="1">
                <a:solidFill>
                  <a:srgbClr val="000000"/>
                </a:solidFill>
                <a:effectLst/>
                <a:latin typeface="Consolas" panose="020B0609020204030204" pitchFamily="49" charset="0"/>
              </a:rPr>
              <a:t>cout</a:t>
            </a:r>
            <a:r>
              <a:rPr lang="en-US" altLang="zh-CN" sz="2400" b="0" dirty="0">
                <a:solidFill>
                  <a:srgbClr val="000000"/>
                </a:solidFill>
                <a:effectLst/>
                <a:latin typeface="Consolas" panose="020B0609020204030204" pitchFamily="49" charset="0"/>
              </a:rPr>
              <a:t> &lt;&lt; </a:t>
            </a:r>
            <a:r>
              <a:rPr lang="en-US" altLang="zh-CN" sz="2400" b="0" dirty="0" err="1">
                <a:solidFill>
                  <a:srgbClr val="000000"/>
                </a:solidFill>
                <a:effectLst/>
                <a:latin typeface="Consolas" panose="020B0609020204030204" pitchFamily="49" charset="0"/>
              </a:rPr>
              <a:t>f.Derivative</a:t>
            </a:r>
            <a:r>
              <a:rPr lang="en-US" altLang="zh-CN" sz="2400" b="0" dirty="0">
                <a:solidFill>
                  <a:srgbClr val="000000"/>
                </a:solidFill>
                <a:effectLst/>
                <a:latin typeface="Consolas" panose="020B0609020204030204" pitchFamily="49" charset="0"/>
              </a:rPr>
              <a:t>(a) &lt;&lt; std::</a:t>
            </a:r>
            <a:r>
              <a:rPr lang="en-US" altLang="zh-CN" sz="2400" b="0" dirty="0" err="1">
                <a:solidFill>
                  <a:srgbClr val="000000"/>
                </a:solidFill>
                <a:effectLst/>
                <a:latin typeface="Consolas" panose="020B0609020204030204" pitchFamily="49" charset="0"/>
              </a:rPr>
              <a:t>endl</a:t>
            </a:r>
            <a:r>
              <a:rPr lang="en-US" altLang="zh-CN" sz="2400" b="0" dirty="0">
                <a:solidFill>
                  <a:srgbClr val="000000"/>
                </a:solidFill>
                <a:effectLst/>
                <a:latin typeface="Consolas" panose="020B0609020204030204" pitchFamily="49" charset="0"/>
              </a:rPr>
              <a:t>;</a:t>
            </a:r>
            <a:r>
              <a:rPr lang="en-US" altLang="zh-CN" sz="2400" b="0" dirty="0">
                <a:solidFill>
                  <a:srgbClr val="008000"/>
                </a:solidFill>
                <a:effectLst/>
                <a:latin typeface="Consolas" panose="020B0609020204030204" pitchFamily="49" charset="0"/>
              </a:rPr>
              <a:t> // 0.25</a:t>
            </a:r>
            <a:endParaRPr lang="en-US" altLang="zh-CN" sz="2400" b="0" dirty="0">
              <a:solidFill>
                <a:srgbClr val="000000"/>
              </a:solidFill>
              <a:effectLst/>
              <a:latin typeface="Consolas" panose="020B0609020204030204" pitchFamily="49" charset="0"/>
            </a:endParaRPr>
          </a:p>
          <a:p>
            <a:pPr marL="0" indent="0">
              <a:buNone/>
            </a:pPr>
            <a:r>
              <a:rPr lang="en-US" altLang="zh-CN" sz="24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7</a:t>
            </a:fld>
            <a:endParaRPr lang="zh-CN" altLang="en-US"/>
          </a:p>
        </p:txBody>
      </p:sp>
    </p:spTree>
    <p:extLst>
      <p:ext uri="{BB962C8B-B14F-4D97-AF65-F5344CB8AC3E}">
        <p14:creationId xmlns:p14="http://schemas.microsoft.com/office/powerpoint/2010/main" val="241690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b="0" dirty="0">
                <a:solidFill>
                  <a:srgbClr val="000000"/>
                </a:solidFill>
                <a:effectLst/>
                <a:latin typeface="Palatino Linotype" panose="02040502050505030304" pitchFamily="18" charset="0"/>
              </a:rPr>
              <a:t>如何实现？</a:t>
            </a:r>
            <a:endParaRPr lang="en-US" altLang="zh-CN" b="0" dirty="0">
              <a:solidFill>
                <a:srgbClr val="000000"/>
              </a:solidFill>
              <a:effectLst/>
              <a:latin typeface="Consolas" panose="020B0609020204030204" pitchFamily="49" charset="0"/>
            </a:endParaRPr>
          </a:p>
          <a:p>
            <a:pPr marL="0" indent="0">
              <a:buNone/>
            </a:pP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main() {</a:t>
            </a:r>
          </a:p>
          <a:p>
            <a:pPr marL="0" indent="0">
              <a:buNone/>
            </a:pPr>
            <a:r>
              <a:rPr lang="en-US" altLang="zh-CN" sz="2000" b="0" dirty="0">
                <a:solidFill>
                  <a:srgbClr val="000000"/>
                </a:solidFill>
                <a:effectLst/>
                <a:latin typeface="Consolas" panose="020B0609020204030204" pitchFamily="49" charset="0"/>
              </a:rPr>
              <a:t>    Variable a, b, c, d;</a:t>
            </a:r>
          </a:p>
          <a:p>
            <a:pPr marL="0" indent="0">
              <a:buNone/>
            </a:pPr>
            <a:r>
              <a:rPr lang="en-US" altLang="zh-CN" sz="2000" b="0" dirty="0">
                <a:solidFill>
                  <a:srgbClr val="000000"/>
                </a:solidFill>
                <a:effectLst/>
                <a:latin typeface="Consolas" panose="020B0609020204030204" pitchFamily="49" charset="0"/>
              </a:rPr>
              <a:t>    Expression f = (a + b) / c + d;</a:t>
            </a:r>
          </a:p>
          <a:p>
            <a:pPr marL="0" indent="0">
              <a:buNone/>
            </a:pPr>
            <a:r>
              <a:rPr lang="en-US" altLang="zh-CN" sz="2000" b="0" dirty="0">
                <a:solidFill>
                  <a:srgbClr val="000000"/>
                </a:solidFill>
                <a:effectLst/>
                <a:latin typeface="Consolas" panose="020B0609020204030204" pitchFamily="49" charset="0"/>
              </a:rPr>
              <a:t>    a = </a:t>
            </a:r>
            <a:r>
              <a:rPr lang="en-US" altLang="zh-CN" sz="2000" b="0" dirty="0">
                <a:solidFill>
                  <a:srgbClr val="098658"/>
                </a:solidFill>
                <a:effectLst/>
                <a:latin typeface="Consolas" panose="020B0609020204030204" pitchFamily="49" charset="0"/>
              </a:rPr>
              <a:t>3</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b = </a:t>
            </a:r>
            <a:r>
              <a:rPr lang="en-US" altLang="zh-CN" sz="2000" b="0" dirty="0">
                <a:solidFill>
                  <a:srgbClr val="098658"/>
                </a:solidFill>
                <a:effectLst/>
                <a:latin typeface="Consolas" panose="020B0609020204030204" pitchFamily="49" charset="0"/>
              </a:rPr>
              <a:t>5</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c = </a:t>
            </a:r>
            <a:r>
              <a:rPr lang="en-US" altLang="zh-CN" sz="2000" b="0" dirty="0">
                <a:solidFill>
                  <a:srgbClr val="098658"/>
                </a:solidFill>
                <a:effectLst/>
                <a:latin typeface="Consolas" panose="020B0609020204030204" pitchFamily="49" charset="0"/>
              </a:rPr>
              <a:t>4</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d = </a:t>
            </a:r>
            <a:r>
              <a:rPr lang="en-US" altLang="zh-CN" sz="2000" b="0" dirty="0">
                <a:solidFill>
                  <a:srgbClr val="098658"/>
                </a:solidFill>
                <a:effectLst/>
                <a:latin typeface="Consolas" panose="020B0609020204030204" pitchFamily="49" charset="0"/>
              </a:rPr>
              <a:t>7</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a:t>
            </a:r>
            <a:r>
              <a:rPr lang="en-US" altLang="zh-CN" sz="2000" b="0" dirty="0" err="1">
                <a:solidFill>
                  <a:srgbClr val="000000"/>
                </a:solidFill>
                <a:effectLst/>
                <a:latin typeface="Consolas" panose="020B0609020204030204" pitchFamily="49" charset="0"/>
              </a:rPr>
              <a:t>f.Value</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9</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a:t>
            </a:r>
            <a:r>
              <a:rPr lang="en-US" altLang="zh-CN" sz="2000" b="0" dirty="0" err="1">
                <a:solidFill>
                  <a:srgbClr val="000000"/>
                </a:solidFill>
                <a:effectLst/>
                <a:latin typeface="Consolas" panose="020B0609020204030204" pitchFamily="49" charset="0"/>
              </a:rPr>
              <a:t>f.Derivative</a:t>
            </a:r>
            <a:r>
              <a:rPr lang="en-US" altLang="zh-CN" sz="2000" b="0" dirty="0">
                <a:solidFill>
                  <a:srgbClr val="000000"/>
                </a:solidFill>
                <a:effectLst/>
                <a:latin typeface="Consolas" panose="020B0609020204030204" pitchFamily="49" charset="0"/>
              </a:rPr>
              <a:t>(a)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0.25</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8</a:t>
            </a:fld>
            <a:endParaRPr lang="zh-CN" altLang="en-US"/>
          </a:p>
        </p:txBody>
      </p:sp>
    </p:spTree>
    <p:extLst>
      <p:ext uri="{BB962C8B-B14F-4D97-AF65-F5344CB8AC3E}">
        <p14:creationId xmlns:p14="http://schemas.microsoft.com/office/powerpoint/2010/main" val="317423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4AD-C486-17E6-7F6F-8406B8C72E29}"/>
              </a:ext>
            </a:extLst>
          </p:cNvPr>
          <p:cNvSpPr>
            <a:spLocks noGrp="1"/>
          </p:cNvSpPr>
          <p:nvPr>
            <p:ph type="title"/>
          </p:nvPr>
        </p:nvSpPr>
        <p:spPr/>
        <p:txBody>
          <a:bodyPr/>
          <a:lstStyle/>
          <a:p>
            <a:r>
              <a:rPr lang="en-US" altLang="zh-CN" dirty="0"/>
              <a:t>1. </a:t>
            </a:r>
            <a:r>
              <a:rPr lang="zh-CN" altLang="en-US" dirty="0">
                <a:latin typeface="Palatino Linotype" panose="02040502050505030304" pitchFamily="18" charset="0"/>
              </a:rPr>
              <a:t>表达式自动求导</a:t>
            </a:r>
            <a:endParaRPr lang="zh-CN" altLang="en-US" dirty="0"/>
          </a:p>
        </p:txBody>
      </p:sp>
      <p:sp>
        <p:nvSpPr>
          <p:cNvPr id="3" name="内容占位符 2">
            <a:extLst>
              <a:ext uri="{FF2B5EF4-FFF2-40B4-BE49-F238E27FC236}">
                <a16:creationId xmlns:a16="http://schemas.microsoft.com/office/drawing/2014/main" id="{993DA635-793C-027F-E280-E3BABA462550}"/>
              </a:ext>
            </a:extLst>
          </p:cNvPr>
          <p:cNvSpPr>
            <a:spLocks noGrp="1"/>
          </p:cNvSpPr>
          <p:nvPr>
            <p:ph idx="1"/>
          </p:nvPr>
        </p:nvSpPr>
        <p:spPr/>
        <p:txBody>
          <a:bodyPr/>
          <a:lstStyle/>
          <a:p>
            <a:r>
              <a:rPr lang="zh-CN" altLang="en-US" dirty="0">
                <a:solidFill>
                  <a:srgbClr val="000000"/>
                </a:solidFill>
                <a:latin typeface="Palatino Linotype" panose="02040502050505030304" pitchFamily="18" charset="0"/>
              </a:rPr>
              <a:t>构造表达式树</a:t>
            </a:r>
            <a:endParaRPr lang="en-US" altLang="zh-CN" b="0" dirty="0">
              <a:solidFill>
                <a:srgbClr val="000000"/>
              </a:solidFill>
              <a:effectLst/>
              <a:latin typeface="Consolas" panose="020B0609020204030204" pitchFamily="49" charset="0"/>
            </a:endParaRPr>
          </a:p>
          <a:p>
            <a:pPr marL="0" indent="0">
              <a:buNone/>
            </a:pPr>
            <a:r>
              <a:rPr lang="en-US" altLang="zh-CN" sz="2000" b="0" dirty="0">
                <a:solidFill>
                  <a:srgbClr val="0000FF"/>
                </a:solidFill>
                <a:effectLst/>
                <a:latin typeface="Consolas" panose="020B0609020204030204" pitchFamily="49" charset="0"/>
              </a:rPr>
              <a:t>int</a:t>
            </a:r>
            <a:r>
              <a:rPr lang="en-US" altLang="zh-CN" sz="2000" b="0" dirty="0">
                <a:solidFill>
                  <a:srgbClr val="000000"/>
                </a:solidFill>
                <a:effectLst/>
                <a:latin typeface="Consolas" panose="020B0609020204030204" pitchFamily="49" charset="0"/>
              </a:rPr>
              <a:t> main() {</a:t>
            </a:r>
          </a:p>
          <a:p>
            <a:pPr marL="0" indent="0">
              <a:buNone/>
            </a:pPr>
            <a:r>
              <a:rPr lang="en-US" altLang="zh-CN" sz="2000" b="0" dirty="0">
                <a:solidFill>
                  <a:srgbClr val="000000"/>
                </a:solidFill>
                <a:effectLst/>
                <a:latin typeface="Consolas" panose="020B0609020204030204" pitchFamily="49" charset="0"/>
              </a:rPr>
              <a:t>    Variable a, b, c, d;</a:t>
            </a:r>
          </a:p>
          <a:p>
            <a:pPr marL="0" indent="0">
              <a:buNone/>
            </a:pPr>
            <a:r>
              <a:rPr lang="en-US" altLang="zh-CN" sz="2000" b="0" dirty="0">
                <a:solidFill>
                  <a:srgbClr val="000000"/>
                </a:solidFill>
                <a:effectLst/>
                <a:latin typeface="Consolas" panose="020B0609020204030204" pitchFamily="49" charset="0"/>
              </a:rPr>
              <a:t>    Expression f = (a + b) / c + d;</a:t>
            </a:r>
          </a:p>
          <a:p>
            <a:pPr marL="0" indent="0">
              <a:buNone/>
            </a:pPr>
            <a:r>
              <a:rPr lang="en-US" altLang="zh-CN" sz="2000" b="0" dirty="0">
                <a:solidFill>
                  <a:srgbClr val="000000"/>
                </a:solidFill>
                <a:effectLst/>
                <a:latin typeface="Consolas" panose="020B0609020204030204" pitchFamily="49" charset="0"/>
              </a:rPr>
              <a:t>    a = </a:t>
            </a:r>
            <a:r>
              <a:rPr lang="en-US" altLang="zh-CN" sz="2000" b="0" dirty="0">
                <a:solidFill>
                  <a:srgbClr val="098658"/>
                </a:solidFill>
                <a:effectLst/>
                <a:latin typeface="Consolas" panose="020B0609020204030204" pitchFamily="49" charset="0"/>
              </a:rPr>
              <a:t>3</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b = </a:t>
            </a:r>
            <a:r>
              <a:rPr lang="en-US" altLang="zh-CN" sz="2000" b="0" dirty="0">
                <a:solidFill>
                  <a:srgbClr val="098658"/>
                </a:solidFill>
                <a:effectLst/>
                <a:latin typeface="Consolas" panose="020B0609020204030204" pitchFamily="49" charset="0"/>
              </a:rPr>
              <a:t>5</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c = </a:t>
            </a:r>
            <a:r>
              <a:rPr lang="en-US" altLang="zh-CN" sz="2000" b="0" dirty="0">
                <a:solidFill>
                  <a:srgbClr val="098658"/>
                </a:solidFill>
                <a:effectLst/>
                <a:latin typeface="Consolas" panose="020B0609020204030204" pitchFamily="49" charset="0"/>
              </a:rPr>
              <a:t>4</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d = </a:t>
            </a:r>
            <a:r>
              <a:rPr lang="en-US" altLang="zh-CN" sz="2000" b="0" dirty="0">
                <a:solidFill>
                  <a:srgbClr val="098658"/>
                </a:solidFill>
                <a:effectLst/>
                <a:latin typeface="Consolas" panose="020B0609020204030204" pitchFamily="49" charset="0"/>
              </a:rPr>
              <a:t>7</a:t>
            </a:r>
            <a:r>
              <a:rPr lang="en-US" altLang="zh-CN" sz="2000" b="0" dirty="0">
                <a:solidFill>
                  <a:srgbClr val="000000"/>
                </a:solidFill>
                <a:effectLst/>
                <a:latin typeface="Consolas" panose="020B0609020204030204" pitchFamily="49" charset="0"/>
              </a:rPr>
              <a:t>;</a:t>
            </a: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a:t>
            </a:r>
            <a:r>
              <a:rPr lang="en-US" altLang="zh-CN" sz="2000" b="0" dirty="0" err="1">
                <a:solidFill>
                  <a:srgbClr val="000000"/>
                </a:solidFill>
                <a:effectLst/>
                <a:latin typeface="Consolas" panose="020B0609020204030204" pitchFamily="49" charset="0"/>
              </a:rPr>
              <a:t>f.Value</a:t>
            </a:r>
            <a:r>
              <a:rPr lang="en-US" altLang="zh-CN" sz="2000" b="0" dirty="0">
                <a:solidFill>
                  <a:srgbClr val="000000"/>
                </a:solidFill>
                <a:effectLst/>
                <a:latin typeface="Consolas" panose="020B0609020204030204" pitchFamily="49" charset="0"/>
              </a:rPr>
              <a:t>()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9</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    std::</a:t>
            </a:r>
            <a:r>
              <a:rPr lang="en-US" altLang="zh-CN" sz="2000" b="0" dirty="0" err="1">
                <a:solidFill>
                  <a:srgbClr val="000000"/>
                </a:solidFill>
                <a:effectLst/>
                <a:latin typeface="Consolas" panose="020B0609020204030204" pitchFamily="49" charset="0"/>
              </a:rPr>
              <a:t>cout</a:t>
            </a:r>
            <a:r>
              <a:rPr lang="en-US" altLang="zh-CN" sz="2000" b="0" dirty="0">
                <a:solidFill>
                  <a:srgbClr val="000000"/>
                </a:solidFill>
                <a:effectLst/>
                <a:latin typeface="Consolas" panose="020B0609020204030204" pitchFamily="49" charset="0"/>
              </a:rPr>
              <a:t> &lt;&lt; </a:t>
            </a:r>
            <a:r>
              <a:rPr lang="en-US" altLang="zh-CN" sz="2000" b="0" dirty="0" err="1">
                <a:solidFill>
                  <a:srgbClr val="000000"/>
                </a:solidFill>
                <a:effectLst/>
                <a:latin typeface="Consolas" panose="020B0609020204030204" pitchFamily="49" charset="0"/>
              </a:rPr>
              <a:t>f.Derivative</a:t>
            </a:r>
            <a:r>
              <a:rPr lang="en-US" altLang="zh-CN" sz="2000" b="0" dirty="0">
                <a:solidFill>
                  <a:srgbClr val="000000"/>
                </a:solidFill>
                <a:effectLst/>
                <a:latin typeface="Consolas" panose="020B0609020204030204" pitchFamily="49" charset="0"/>
              </a:rPr>
              <a:t>(a) &lt;&lt; std::</a:t>
            </a:r>
            <a:r>
              <a:rPr lang="en-US" altLang="zh-CN" sz="2000" b="0" dirty="0" err="1">
                <a:solidFill>
                  <a:srgbClr val="000000"/>
                </a:solidFill>
                <a:effectLst/>
                <a:latin typeface="Consolas" panose="020B0609020204030204" pitchFamily="49" charset="0"/>
              </a:rPr>
              <a:t>endl</a:t>
            </a:r>
            <a:r>
              <a:rPr lang="en-US" altLang="zh-CN" sz="2000" b="0" dirty="0">
                <a:solidFill>
                  <a:srgbClr val="000000"/>
                </a:solidFill>
                <a:effectLst/>
                <a:latin typeface="Consolas" panose="020B0609020204030204" pitchFamily="49" charset="0"/>
              </a:rPr>
              <a:t>;</a:t>
            </a:r>
            <a:r>
              <a:rPr lang="en-US" altLang="zh-CN" sz="2000" b="0" dirty="0">
                <a:solidFill>
                  <a:srgbClr val="008000"/>
                </a:solidFill>
                <a:effectLst/>
                <a:latin typeface="Consolas" panose="020B0609020204030204" pitchFamily="49" charset="0"/>
              </a:rPr>
              <a:t> // 0.25</a:t>
            </a:r>
            <a:endParaRPr lang="en-US" altLang="zh-CN" sz="2000" b="0" dirty="0">
              <a:solidFill>
                <a:srgbClr val="000000"/>
              </a:solidFill>
              <a:effectLst/>
              <a:latin typeface="Consolas" panose="020B0609020204030204" pitchFamily="49" charset="0"/>
            </a:endParaRPr>
          </a:p>
          <a:p>
            <a:pPr marL="0" indent="0">
              <a:buNone/>
            </a:pPr>
            <a:r>
              <a:rPr lang="en-US" altLang="zh-CN" sz="2000" b="0" dirty="0">
                <a:solidFill>
                  <a:srgbClr val="000000"/>
                </a:solidFill>
                <a:effectLst/>
                <a:latin typeface="Consolas" panose="020B0609020204030204" pitchFamily="49" charset="0"/>
              </a:rPr>
              <a:t>}</a:t>
            </a:r>
          </a:p>
          <a:p>
            <a:endParaRPr lang="en-US" altLang="zh-CN" dirty="0">
              <a:latin typeface="Palatino Linotype" panose="02040502050505030304" pitchFamily="18" charset="0"/>
            </a:endParaRPr>
          </a:p>
        </p:txBody>
      </p:sp>
      <p:sp>
        <p:nvSpPr>
          <p:cNvPr id="4" name="日期占位符 3">
            <a:extLst>
              <a:ext uri="{FF2B5EF4-FFF2-40B4-BE49-F238E27FC236}">
                <a16:creationId xmlns:a16="http://schemas.microsoft.com/office/drawing/2014/main" id="{502517FD-2FCE-233D-2129-68FAB49950BA}"/>
              </a:ext>
            </a:extLst>
          </p:cNvPr>
          <p:cNvSpPr>
            <a:spLocks noGrp="1"/>
          </p:cNvSpPr>
          <p:nvPr>
            <p:ph type="dt" sz="half" idx="10"/>
          </p:nvPr>
        </p:nvSpPr>
        <p:spPr/>
        <p:txBody>
          <a:bodyPr/>
          <a:lstStyle/>
          <a:p>
            <a:pPr>
              <a:defRPr/>
            </a:pPr>
            <a:fld id="{7DB7F19E-E9B4-41F3-A9B0-301DCE559660}" type="datetime1">
              <a:rPr lang="zh-CN" altLang="en-US" smtClean="0"/>
              <a:t>2022/11/9</a:t>
            </a:fld>
            <a:endParaRPr lang="zh-CN" altLang="en-US"/>
          </a:p>
        </p:txBody>
      </p:sp>
      <p:sp>
        <p:nvSpPr>
          <p:cNvPr id="5" name="灯片编号占位符 4">
            <a:extLst>
              <a:ext uri="{FF2B5EF4-FFF2-40B4-BE49-F238E27FC236}">
                <a16:creationId xmlns:a16="http://schemas.microsoft.com/office/drawing/2014/main" id="{04C90087-296B-FC18-9462-3FB6633AE6D6}"/>
              </a:ext>
            </a:extLst>
          </p:cNvPr>
          <p:cNvSpPr>
            <a:spLocks noGrp="1"/>
          </p:cNvSpPr>
          <p:nvPr>
            <p:ph type="sldNum" sz="quarter" idx="12"/>
          </p:nvPr>
        </p:nvSpPr>
        <p:spPr/>
        <p:txBody>
          <a:bodyPr/>
          <a:lstStyle/>
          <a:p>
            <a:fld id="{775476D6-EA04-4431-9D69-B5EF5C796AE3}" type="slidenum">
              <a:rPr lang="zh-CN" altLang="en-US" smtClean="0"/>
              <a:t>9</a:t>
            </a:fld>
            <a:endParaRPr lang="zh-CN" altLang="en-US"/>
          </a:p>
        </p:txBody>
      </p:sp>
      <p:pic>
        <p:nvPicPr>
          <p:cNvPr id="1026" name="Picture 2">
            <a:extLst>
              <a:ext uri="{FF2B5EF4-FFF2-40B4-BE49-F238E27FC236}">
                <a16:creationId xmlns:a16="http://schemas.microsoft.com/office/drawing/2014/main" id="{44D9FC20-7116-22BD-17C5-F4C0851F4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22" y="1895955"/>
            <a:ext cx="4280229" cy="306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6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主题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13806</TotalTime>
  <Words>6062</Words>
  <Application>Microsoft Office PowerPoint</Application>
  <PresentationFormat>宽屏</PresentationFormat>
  <Paragraphs>819</Paragraphs>
  <Slides>59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华文中宋</vt:lpstr>
      <vt:lpstr>Arial</vt:lpstr>
      <vt:lpstr>Calibri</vt:lpstr>
      <vt:lpstr>Cambria Math</vt:lpstr>
      <vt:lpstr>Consolas</vt:lpstr>
      <vt:lpstr>Corbel</vt:lpstr>
      <vt:lpstr>Palatino Linotype</vt:lpstr>
      <vt:lpstr>Segoe UI</vt:lpstr>
      <vt:lpstr>Verdana</vt:lpstr>
      <vt:lpstr>Wingdings</vt:lpstr>
      <vt:lpstr>主题1</vt:lpstr>
      <vt:lpstr>C++语言程序设计大作业</vt:lpstr>
      <vt:lpstr>大作业选题</vt:lpstr>
      <vt:lpstr>大作业选题</vt:lpstr>
      <vt:lpstr>大作业选题</vt:lpstr>
      <vt:lpstr>大作业选题</vt:lpstr>
      <vt:lpstr>大作业选题</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1. 表达式自动求导</vt:lpstr>
      <vt:lpstr>2. 智能指针实现</vt:lpstr>
      <vt:lpstr>2. 智能指针实现</vt:lpstr>
      <vt:lpstr>2. 智能指针实现</vt:lpstr>
      <vt:lpstr>2. 智能指针实现</vt:lpstr>
      <vt:lpstr>2. 智能指针实现</vt:lpstr>
      <vt:lpstr>2. 智能指针实现</vt:lpstr>
      <vt:lpstr>2. 智能指针实现</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3. 命令行参数解析</vt:lpstr>
      <vt:lpstr>4. 函数对象化</vt:lpstr>
      <vt:lpstr>4. 函数对象化</vt:lpstr>
      <vt:lpstr>4. 函数对象化</vt:lpstr>
      <vt:lpstr>4. 函数对象化</vt:lpstr>
      <vt:lpstr>4. 函数对象化</vt:lpstr>
      <vt:lpstr>4. 函数对象化</vt:lpstr>
      <vt:lpstr>4. 函数对象化</vt:lpstr>
      <vt:lpstr>4. 函数对象化</vt:lpstr>
      <vt:lpstr>5. 字符串实现</vt:lpstr>
      <vt:lpstr>5. 字符串实现</vt:lpstr>
      <vt:lpstr>5. 字符串实现</vt:lpstr>
      <vt:lpstr>6. 元组实现</vt:lpstr>
      <vt:lpstr>6. 元组实现</vt:lpstr>
      <vt:lpstr>6. 元组实现</vt:lpstr>
      <vt:lpstr>6. 元组实现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apple</dc:creator>
  <cp:lastModifiedBy>叶 开</cp:lastModifiedBy>
  <cp:revision>1284</cp:revision>
  <dcterms:created xsi:type="dcterms:W3CDTF">2020-11-09T10:15:58Z</dcterms:created>
  <dcterms:modified xsi:type="dcterms:W3CDTF">2022-11-09T10:30:45Z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