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328" r:id="rId3"/>
    <p:sldId id="266" r:id="rId4"/>
    <p:sldId id="309" r:id="rId5"/>
    <p:sldId id="310" r:id="rId6"/>
    <p:sldId id="314" r:id="rId7"/>
    <p:sldId id="311" r:id="rId8"/>
    <p:sldId id="313" r:id="rId9"/>
    <p:sldId id="287" r:id="rId10"/>
    <p:sldId id="288" r:id="rId11"/>
    <p:sldId id="289" r:id="rId12"/>
    <p:sldId id="290" r:id="rId13"/>
    <p:sldId id="301" r:id="rId14"/>
    <p:sldId id="308" r:id="rId15"/>
    <p:sldId id="315" r:id="rId16"/>
    <p:sldId id="306" r:id="rId17"/>
    <p:sldId id="305" r:id="rId18"/>
    <p:sldId id="304" r:id="rId19"/>
    <p:sldId id="303" r:id="rId20"/>
    <p:sldId id="302" r:id="rId21"/>
    <p:sldId id="270" r:id="rId22"/>
    <p:sldId id="324" r:id="rId23"/>
    <p:sldId id="325" r:id="rId24"/>
    <p:sldId id="265" r:id="rId25"/>
    <p:sldId id="323" r:id="rId26"/>
    <p:sldId id="264" r:id="rId27"/>
    <p:sldId id="326" r:id="rId28"/>
    <p:sldId id="271" r:id="rId29"/>
    <p:sldId id="327" r:id="rId30"/>
    <p:sldId id="272" r:id="rId31"/>
    <p:sldId id="274" r:id="rId32"/>
    <p:sldId id="316" r:id="rId33"/>
    <p:sldId id="275" r:id="rId34"/>
    <p:sldId id="273" r:id="rId35"/>
    <p:sldId id="276" r:id="rId36"/>
    <p:sldId id="322" r:id="rId37"/>
    <p:sldId id="317" r:id="rId38"/>
    <p:sldId id="318" r:id="rId39"/>
    <p:sldId id="319" r:id="rId40"/>
    <p:sldId id="320" r:id="rId41"/>
    <p:sldId id="321" r:id="rId42"/>
    <p:sldId id="278" r:id="rId43"/>
    <p:sldId id="284" r:id="rId44"/>
    <p:sldId id="279" r:id="rId45"/>
    <p:sldId id="280" r:id="rId46"/>
    <p:sldId id="281" r:id="rId47"/>
    <p:sldId id="282" r:id="rId48"/>
    <p:sldId id="269" r:id="rId49"/>
    <p:sldId id="283" r:id="rId50"/>
    <p:sldId id="257" r:id="rId51"/>
    <p:sldId id="258" r:id="rId52"/>
    <p:sldId id="259" r:id="rId53"/>
    <p:sldId id="260" r:id="rId54"/>
    <p:sldId id="263" r:id="rId55"/>
    <p:sldId id="267" r:id="rId56"/>
    <p:sldId id="312" r:id="rId57"/>
    <p:sldId id="285" r:id="rId58"/>
    <p:sldId id="27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82" autoAdjust="0"/>
    <p:restoredTop sz="94660"/>
  </p:normalViewPr>
  <p:slideViewPr>
    <p:cSldViewPr snapToGrid="0">
      <p:cViewPr varScale="1">
        <p:scale>
          <a:sx n="115" d="100"/>
          <a:sy n="115"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8/14/2021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8/14/2021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8/14/2021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visualstudio.microsoft.com/downloads/" TargetMode="External"/><Relationship Id="rId2" Type="http://schemas.openxmlformats.org/officeDocument/2006/relationships/hyperlink" Target="https://azure.microsoft.com/en-us/fre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event-driven architecture </a:t>
            </a:r>
            <a:r>
              <a:rPr lang="en-US" sz="6000" dirty="0" err="1" smtClean="0"/>
              <a:t>workshOp</a:t>
            </a:r>
            <a:endParaRPr lang="en-US" sz="6000" dirty="0"/>
          </a:p>
        </p:txBody>
      </p:sp>
      <p:sp>
        <p:nvSpPr>
          <p:cNvPr id="3" name="Subtitle 2"/>
          <p:cNvSpPr>
            <a:spLocks noGrp="1"/>
          </p:cNvSpPr>
          <p:nvPr>
            <p:ph type="subTitle" idx="1"/>
          </p:nvPr>
        </p:nvSpPr>
        <p:spPr/>
        <p:txBody>
          <a:bodyPr/>
          <a:lstStyle/>
          <a:p>
            <a:r>
              <a:rPr lang="en-US" dirty="0" smtClean="0"/>
              <a:t>Three </a:t>
            </a:r>
            <a:r>
              <a:rPr lang="en-US" dirty="0" smtClean="0"/>
              <a:t>Amigo’s </a:t>
            </a:r>
            <a:r>
              <a:rPr lang="en-US" dirty="0" smtClean="0"/>
              <a:t>Health</a:t>
            </a:r>
            <a:endParaRPr lang="en-US" dirty="0"/>
          </a:p>
        </p:txBody>
      </p:sp>
    </p:spTree>
    <p:extLst>
      <p:ext uri="{BB962C8B-B14F-4D97-AF65-F5344CB8AC3E}">
        <p14:creationId xmlns:p14="http://schemas.microsoft.com/office/powerpoint/2010/main" val="339080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a:t>
            </a:r>
            <a:r>
              <a:rPr lang="en-US" dirty="0" smtClean="0"/>
              <a:t>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a:t>I</a:t>
            </a:r>
            <a:r>
              <a:rPr lang="en-US" dirty="0" smtClean="0"/>
              <a:t>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p>
        </p:txBody>
      </p:sp>
    </p:spTree>
    <p:extLst>
      <p:ext uri="{BB962C8B-B14F-4D97-AF65-F5344CB8AC3E}">
        <p14:creationId xmlns:p14="http://schemas.microsoft.com/office/powerpoint/2010/main" val="292979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event-driven system</a:t>
            </a:r>
            <a:endParaRPr lang="en-US" dirty="0"/>
          </a:p>
        </p:txBody>
      </p:sp>
      <p:sp>
        <p:nvSpPr>
          <p:cNvPr id="3" name="Content Placeholder 2"/>
          <p:cNvSpPr>
            <a:spLocks noGrp="1"/>
          </p:cNvSpPr>
          <p:nvPr>
            <p:ph idx="1"/>
          </p:nvPr>
        </p:nvSpPr>
        <p:spPr/>
        <p:txBody>
          <a:bodyPr>
            <a:normAutofit/>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endParaRPr lang="en-US" dirty="0"/>
          </a:p>
          <a:p>
            <a:endParaRPr lang="en-US" dirty="0" smtClean="0"/>
          </a:p>
          <a:p>
            <a:r>
              <a:rPr lang="en-US" dirty="0" smtClean="0"/>
              <a:t>Must be easy to add new features</a:t>
            </a:r>
          </a:p>
          <a:p>
            <a:pPr lvl="1"/>
            <a:r>
              <a:rPr lang="en-US" dirty="0" smtClean="0"/>
              <a:t>Decouple components and teams</a:t>
            </a:r>
          </a:p>
          <a:p>
            <a:pPr lvl="1"/>
            <a:endParaRPr lang="en-US" dirty="0" smtClean="0"/>
          </a:p>
          <a:p>
            <a:endParaRPr lang="en-US" dirty="0"/>
          </a:p>
        </p:txBody>
      </p:sp>
    </p:spTree>
    <p:extLst>
      <p:ext uri="{BB962C8B-B14F-4D97-AF65-F5344CB8AC3E}">
        <p14:creationId xmlns:p14="http://schemas.microsoft.com/office/powerpoint/2010/main" val="236012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Take advantage of cloud platform, such as Azure</a:t>
            </a:r>
          </a:p>
          <a:p>
            <a:pPr lvl="1"/>
            <a:r>
              <a:rPr lang="en-US" dirty="0" smtClean="0"/>
              <a:t>Components can be added/removed dynamically (in minutes)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a:t>Publishers send messages to a message bus</a:t>
            </a:r>
          </a:p>
          <a:p>
            <a:pPr lvl="1"/>
            <a:r>
              <a:rPr lang="en-US" dirty="0"/>
              <a:t>Subscribers receive messages from the event </a:t>
            </a:r>
            <a:r>
              <a:rPr lang="en-US" dirty="0" smtClean="0"/>
              <a:t>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p>
        </p:txBody>
      </p:sp>
    </p:spTree>
    <p:extLst>
      <p:ext uri="{BB962C8B-B14F-4D97-AF65-F5344CB8AC3E}">
        <p14:creationId xmlns:p14="http://schemas.microsoft.com/office/powerpoint/2010/main" val="7381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40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Event / message</a:t>
            </a:r>
          </a:p>
          <a:p>
            <a:pPr marL="285750" indent="-285750">
              <a:buFontTx/>
              <a:buChar char="-"/>
            </a:pPr>
            <a:r>
              <a:rPr lang="en-US" sz="1050" dirty="0" smtClean="0">
                <a:solidFill>
                  <a:schemeClr val="tx1"/>
                </a:solidFill>
              </a:rPr>
              <a:t>Topic / Hub?</a:t>
            </a:r>
          </a:p>
          <a:p>
            <a:pPr marL="285750" indent="-285750">
              <a:buFontTx/>
              <a:buChar char="-"/>
            </a:pPr>
            <a:r>
              <a:rPr lang="en-US" sz="1050" dirty="0" smtClean="0">
                <a:solidFill>
                  <a:schemeClr val="tx1"/>
                </a:solidFill>
              </a:rPr>
              <a:t>Message Broker</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Asynchronous messaging</a:t>
            </a:r>
          </a:p>
          <a:p>
            <a:pPr marL="628650" lvl="1" indent="-171450">
              <a:buFontTx/>
              <a:buChar char="-"/>
            </a:pPr>
            <a:r>
              <a:rPr lang="en-US" sz="1050" dirty="0" smtClean="0">
                <a:solidFill>
                  <a:schemeClr val="tx1"/>
                </a:solidFill>
              </a:rPr>
              <a:t>Near real time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96180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Subscription</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Later</a:t>
            </a:r>
          </a:p>
          <a:p>
            <a:pPr marL="628650" lvl="1" indent="-171450">
              <a:buFontTx/>
              <a:buChar char="-"/>
            </a:pPr>
            <a:r>
              <a:rPr lang="en-US" sz="1050" dirty="0" smtClean="0">
                <a:solidFill>
                  <a:schemeClr val="tx1"/>
                </a:solidFill>
              </a:rPr>
              <a:t>Reliability</a:t>
            </a:r>
          </a:p>
          <a:p>
            <a:pPr marL="628650" lvl="1" indent="-171450">
              <a:buFontTx/>
              <a:buChar char="-"/>
            </a:pPr>
            <a:r>
              <a:rPr lang="en-US" sz="1050" dirty="0" smtClean="0">
                <a:solidFill>
                  <a:schemeClr val="tx1"/>
                </a:solidFill>
              </a:rPr>
              <a:t>Scaling / competing consumers</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74842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1"/>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95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Request / response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4148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84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Prep</a:t>
            </a:r>
            <a:endParaRPr lang="en-US" dirty="0"/>
          </a:p>
        </p:txBody>
      </p:sp>
      <p:sp>
        <p:nvSpPr>
          <p:cNvPr id="7" name="Content Placeholder 6"/>
          <p:cNvSpPr>
            <a:spLocks noGrp="1"/>
          </p:cNvSpPr>
          <p:nvPr>
            <p:ph idx="1"/>
          </p:nvPr>
        </p:nvSpPr>
        <p:spPr/>
        <p:txBody>
          <a:bodyPr>
            <a:normAutofit/>
          </a:bodyPr>
          <a:lstStyle/>
          <a:p>
            <a:r>
              <a:rPr lang="en-US" sz="3200" dirty="0" smtClean="0"/>
              <a:t>Ensure you have an Azure Subscription</a:t>
            </a:r>
          </a:p>
          <a:p>
            <a:pPr lvl="1"/>
            <a:r>
              <a:rPr lang="en-US" sz="3000" dirty="0" smtClean="0"/>
              <a:t>http://portal.azure.com</a:t>
            </a:r>
          </a:p>
          <a:p>
            <a:endParaRPr lang="en-US" sz="3200" dirty="0"/>
          </a:p>
          <a:p>
            <a:r>
              <a:rPr lang="en-US" sz="3200" dirty="0"/>
              <a:t>Clone https://github.com/scottctr/EdaWorkshop</a:t>
            </a:r>
          </a:p>
        </p:txBody>
      </p:sp>
    </p:spTree>
    <p:extLst>
      <p:ext uri="{BB962C8B-B14F-4D97-AF65-F5344CB8AC3E}">
        <p14:creationId xmlns:p14="http://schemas.microsoft.com/office/powerpoint/2010/main" val="237600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68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smtClean="0"/>
              <a:t>GOAL: Publish </a:t>
            </a:r>
            <a:r>
              <a:rPr lang="en-US" dirty="0"/>
              <a:t>incoming requests to </a:t>
            </a:r>
            <a:r>
              <a:rPr lang="en-US" dirty="0" smtClean="0"/>
              <a:t>utilization management platform </a:t>
            </a:r>
            <a:endParaRPr lang="en-US" b="1" dirty="0"/>
          </a:p>
        </p:txBody>
      </p:sp>
    </p:spTree>
    <p:extLst>
      <p:ext uri="{BB962C8B-B14F-4D97-AF65-F5344CB8AC3E}">
        <p14:creationId xmlns:p14="http://schemas.microsoft.com/office/powerpoint/2010/main" val="2052581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story 1</a:t>
            </a:r>
            <a:endParaRPr lang="en-US" dirty="0"/>
          </a:p>
        </p:txBody>
      </p:sp>
      <p:sp>
        <p:nvSpPr>
          <p:cNvPr id="5" name="Content Placeholder 4"/>
          <p:cNvSpPr>
            <a:spLocks noGrp="1"/>
          </p:cNvSpPr>
          <p:nvPr>
            <p:ph idx="1"/>
          </p:nvPr>
        </p:nvSpPr>
        <p:spPr/>
        <p:txBody>
          <a:bodyPr anchor="t">
            <a:normAutofit fontScale="77500" lnSpcReduction="20000"/>
          </a:bodyPr>
          <a:lstStyle/>
          <a:p>
            <a:pPr marL="0" indent="0">
              <a:buNone/>
            </a:pPr>
            <a:r>
              <a:rPr lang="en-US" dirty="0" smtClean="0"/>
              <a:t>As a TAH developer, I need all incoming requests for service to be available to all current and future components of the utilization management platform so that I can implement the features provided by TAH.</a:t>
            </a:r>
          </a:p>
          <a:p>
            <a:pPr marL="0" indent="0">
              <a:buNone/>
            </a:pPr>
            <a:endParaRPr lang="en-US" dirty="0"/>
          </a:p>
          <a:p>
            <a:pPr marL="0" indent="0">
              <a:buNone/>
            </a:pPr>
            <a:r>
              <a:rPr lang="en-US" dirty="0" smtClean="0"/>
              <a:t>Acceptance Criteria</a:t>
            </a:r>
          </a:p>
          <a:p>
            <a:pPr marL="457200" indent="-457200">
              <a:buFont typeface="+mj-lt"/>
              <a:buAutoNum type="arabicPeriod"/>
            </a:pPr>
            <a:r>
              <a:rPr lang="en-US" dirty="0" smtClean="0"/>
              <a:t>Requests are available to current and future services within 10 seconds of arriving on the network</a:t>
            </a:r>
          </a:p>
          <a:p>
            <a:pPr marL="457200" indent="-457200">
              <a:buFont typeface="+mj-lt"/>
              <a:buAutoNum type="arabicPeriod"/>
            </a:pPr>
            <a:r>
              <a:rPr lang="en-US" dirty="0" smtClean="0"/>
              <a:t>Consumers must be able to </a:t>
            </a:r>
            <a:r>
              <a:rPr lang="en-US" dirty="0"/>
              <a:t>receive the requests in the order they were received</a:t>
            </a:r>
          </a:p>
          <a:p>
            <a:pPr marL="457200" indent="-457200">
              <a:buFont typeface="+mj-lt"/>
              <a:buAutoNum type="arabicPeriod"/>
            </a:pPr>
            <a:r>
              <a:rPr lang="en-US" dirty="0" smtClean="0"/>
              <a:t>Consumers should be able to </a:t>
            </a:r>
          </a:p>
          <a:p>
            <a:pPr marL="731520" lvl="1" indent="-457200">
              <a:buFont typeface="+mj-lt"/>
              <a:buAutoNum type="alphaLcPeriod"/>
            </a:pPr>
            <a:r>
              <a:rPr lang="en-US" dirty="0" smtClean="0"/>
              <a:t>receive requests asynchronously</a:t>
            </a:r>
          </a:p>
          <a:p>
            <a:pPr marL="731520" lvl="1" indent="-457200">
              <a:buFont typeface="+mj-lt"/>
              <a:buAutoNum type="alphaLcPeriod"/>
            </a:pPr>
            <a:r>
              <a:rPr lang="en-US" dirty="0" smtClean="0"/>
              <a:t>replay previously received requests</a:t>
            </a:r>
          </a:p>
          <a:p>
            <a:pPr marL="457200" indent="-457200">
              <a:buFont typeface="+mj-lt"/>
              <a:buAutoNum type="arabicPeriod"/>
            </a:pPr>
            <a:r>
              <a:rPr lang="en-US" dirty="0"/>
              <a:t>System must be able to receive up to 10,000 incoming requests per </a:t>
            </a:r>
            <a:r>
              <a:rPr lang="en-US" dirty="0" smtClean="0"/>
              <a:t>minute</a:t>
            </a:r>
          </a:p>
          <a:p>
            <a:pPr marL="0" indent="0">
              <a:buNone/>
            </a:pPr>
            <a:endParaRPr lang="en-US" dirty="0"/>
          </a:p>
          <a:p>
            <a:pPr marL="0" indent="0">
              <a:buNone/>
            </a:pPr>
            <a:r>
              <a:rPr lang="en-US" dirty="0" smtClean="0"/>
              <a:t>Implementation Notes</a:t>
            </a:r>
          </a:p>
          <a:p>
            <a:r>
              <a:rPr lang="en-US" dirty="0" smtClean="0"/>
              <a:t>We’ll simulate receiving requests by generating random requests</a:t>
            </a:r>
            <a:endParaRPr lang="en-US" dirty="0"/>
          </a:p>
        </p:txBody>
      </p:sp>
    </p:spTree>
    <p:extLst>
      <p:ext uri="{BB962C8B-B14F-4D97-AF65-F5344CB8AC3E}">
        <p14:creationId xmlns:p14="http://schemas.microsoft.com/office/powerpoint/2010/main" val="462923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user story 1: design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cxnSp>
        <p:nvCxnSpPr>
          <p:cNvPr id="27" name="Straight Arrow Connector 26"/>
          <p:cNvCxnSpPr/>
          <p:nvPr/>
        </p:nvCxnSpPr>
        <p:spPr>
          <a:xfrm>
            <a:off x="5741819"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Providers</a:t>
            </a:r>
            <a:endParaRPr lang="en-US" dirty="0">
              <a:solidFill>
                <a:schemeClr val="tx1"/>
              </a:solidFill>
            </a:endParaRPr>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42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Azure’s implementation of a real-time, asynchronous message stream</a:t>
            </a:r>
          </a:p>
          <a:p>
            <a:pPr lvl="1"/>
            <a:r>
              <a:rPr lang="en-US" dirty="0" smtClean="0"/>
              <a:t>Similar to Kafka</a:t>
            </a:r>
          </a:p>
          <a:p>
            <a:pPr lvl="1"/>
            <a:endParaRPr lang="en-US" dirty="0"/>
          </a:p>
          <a:p>
            <a:r>
              <a:rPr lang="en-US" dirty="0"/>
              <a:t>Azure has many messaging options</a:t>
            </a:r>
          </a:p>
          <a:p>
            <a:pPr lvl="1"/>
            <a:r>
              <a:rPr lang="en-US" dirty="0" smtClean="0"/>
              <a:t>Using Event Hub because</a:t>
            </a:r>
          </a:p>
          <a:p>
            <a:pPr lvl="2"/>
            <a:r>
              <a:rPr lang="en-US" dirty="0" smtClean="0"/>
              <a:t>Can handle huge volumes – millions of messages per second</a:t>
            </a:r>
          </a:p>
          <a:p>
            <a:pPr lvl="2"/>
            <a:r>
              <a:rPr lang="en-US" dirty="0" smtClean="0"/>
              <a:t>Can add consumers after messages published</a:t>
            </a:r>
          </a:p>
          <a:p>
            <a:pPr lvl="2"/>
            <a:r>
              <a:rPr lang="en-US" dirty="0" smtClean="0"/>
              <a:t>Can replay messages (until removed)</a:t>
            </a:r>
            <a:endParaRPr lang="en-US" dirty="0"/>
          </a:p>
          <a:p>
            <a:pPr lvl="1"/>
            <a:endParaRPr lang="en-US" dirty="0" smtClean="0"/>
          </a:p>
          <a:p>
            <a:r>
              <a:rPr lang="en-US" dirty="0" smtClean="0"/>
              <a:t>Key Terms</a:t>
            </a:r>
          </a:p>
          <a:p>
            <a:pPr lvl="1"/>
            <a:r>
              <a:rPr lang="en-US" dirty="0" smtClean="0"/>
              <a:t>Namespace (i.e. cluster)</a:t>
            </a:r>
          </a:p>
          <a:p>
            <a:pPr lvl="1"/>
            <a:r>
              <a:rPr lang="en-US" dirty="0" smtClean="0"/>
              <a:t>Hub (i.e. topic)</a:t>
            </a:r>
          </a:p>
          <a:p>
            <a:pPr lvl="1"/>
            <a:r>
              <a:rPr lang="en-US" dirty="0" smtClean="0"/>
              <a:t>Publisher</a:t>
            </a:r>
          </a:p>
          <a:p>
            <a:pPr lvl="1"/>
            <a:r>
              <a:rPr lang="en-US" dirty="0" smtClean="0"/>
              <a:t>Consumers / Consumer Groups</a:t>
            </a:r>
          </a:p>
          <a:p>
            <a:pPr lvl="1"/>
            <a:r>
              <a:rPr lang="en-US" dirty="0" smtClean="0"/>
              <a:t>Partition</a:t>
            </a:r>
            <a:endParaRPr lang="en-US" dirty="0"/>
          </a:p>
        </p:txBody>
      </p:sp>
      <p:pic>
        <p:nvPicPr>
          <p:cNvPr id="4" name="Picture 3"/>
          <p:cNvPicPr>
            <a:picLocks noChangeAspect="1"/>
          </p:cNvPicPr>
          <p:nvPr/>
        </p:nvPicPr>
        <p:blipFill>
          <a:blip r:embed="rId2"/>
          <a:stretch>
            <a:fillRect/>
          </a:stretch>
        </p:blipFill>
        <p:spPr>
          <a:xfrm>
            <a:off x="5564778" y="3860593"/>
            <a:ext cx="5800452" cy="2599805"/>
          </a:xfrm>
          <a:prstGeom prst="rect">
            <a:avLst/>
          </a:prstGeom>
        </p:spPr>
      </p:pic>
    </p:spTree>
    <p:extLst>
      <p:ext uri="{BB962C8B-B14F-4D97-AF65-F5344CB8AC3E}">
        <p14:creationId xmlns:p14="http://schemas.microsoft.com/office/powerpoint/2010/main" val="3139103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function</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Azure’s event-driven, </a:t>
            </a:r>
            <a:r>
              <a:rPr lang="en-US" dirty="0" err="1" smtClean="0"/>
              <a:t>serverless</a:t>
            </a:r>
            <a:r>
              <a:rPr lang="en-US" dirty="0" smtClean="0"/>
              <a:t> compute option</a:t>
            </a:r>
          </a:p>
          <a:p>
            <a:endParaRPr lang="en-US" dirty="0" smtClean="0"/>
          </a:p>
          <a:p>
            <a:r>
              <a:rPr lang="en-US" dirty="0"/>
              <a:t>Automatically scales – up to 200 parallel instances</a:t>
            </a:r>
          </a:p>
          <a:p>
            <a:endParaRPr lang="en-US" dirty="0" smtClean="0"/>
          </a:p>
          <a:p>
            <a:r>
              <a:rPr lang="en-US" dirty="0" smtClean="0"/>
              <a:t>Possible triggers</a:t>
            </a:r>
          </a:p>
          <a:p>
            <a:pPr lvl="1"/>
            <a:r>
              <a:rPr lang="en-US" dirty="0" smtClean="0"/>
              <a:t>HTTP call</a:t>
            </a:r>
          </a:p>
          <a:p>
            <a:pPr lvl="1"/>
            <a:r>
              <a:rPr lang="en-US" dirty="0" smtClean="0"/>
              <a:t>Timer</a:t>
            </a:r>
          </a:p>
          <a:p>
            <a:pPr lvl="1"/>
            <a:r>
              <a:rPr lang="en-US" dirty="0" smtClean="0"/>
              <a:t>Message arrived / event occurred</a:t>
            </a:r>
          </a:p>
          <a:p>
            <a:pPr lvl="1"/>
            <a:r>
              <a:rPr lang="en-US" dirty="0" smtClean="0"/>
              <a:t>Database record created, updated, or deleted</a:t>
            </a:r>
          </a:p>
          <a:p>
            <a:pPr lvl="1"/>
            <a:r>
              <a:rPr lang="en-US" dirty="0" smtClean="0"/>
              <a:t>BLOB created, updated, or deleted</a:t>
            </a:r>
          </a:p>
          <a:p>
            <a:endParaRPr lang="en-US" dirty="0"/>
          </a:p>
          <a:p>
            <a:r>
              <a:rPr lang="en-US" dirty="0" smtClean="0"/>
              <a:t>Most </a:t>
            </a:r>
            <a:r>
              <a:rPr lang="en-US" dirty="0"/>
              <a:t>often used in consumption mode – only charged for </a:t>
            </a:r>
            <a:r>
              <a:rPr lang="en-US" dirty="0" smtClean="0"/>
              <a:t>used</a:t>
            </a:r>
          </a:p>
          <a:p>
            <a:pPr lvl="1"/>
            <a:r>
              <a:rPr lang="en-US" dirty="0" smtClean="0"/>
              <a:t>Based on number of executions, execution time, and memory used</a:t>
            </a:r>
            <a:endParaRPr lang="en-US" dirty="0"/>
          </a:p>
          <a:p>
            <a:endParaRPr lang="en-US" dirty="0"/>
          </a:p>
          <a:p>
            <a:r>
              <a:rPr lang="en-US" dirty="0" smtClean="0"/>
              <a:t>Key terms</a:t>
            </a:r>
          </a:p>
        </p:txBody>
      </p:sp>
    </p:spTree>
    <p:extLst>
      <p:ext uri="{BB962C8B-B14F-4D97-AF65-F5344CB8AC3E}">
        <p14:creationId xmlns:p14="http://schemas.microsoft.com/office/powerpoint/2010/main" val="226630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Create azure event hub</a:t>
            </a:r>
            <a:endParaRPr lang="en-US" dirty="0"/>
          </a:p>
        </p:txBody>
      </p:sp>
      <p:sp>
        <p:nvSpPr>
          <p:cNvPr id="3" name="Content Placeholder 2"/>
          <p:cNvSpPr>
            <a:spLocks noGrp="1"/>
          </p:cNvSpPr>
          <p:nvPr>
            <p:ph idx="1"/>
          </p:nvPr>
        </p:nvSpPr>
        <p:spPr/>
        <p:txBody>
          <a:bodyPr>
            <a:normAutofit/>
          </a:bodyPr>
          <a:lstStyle/>
          <a:p>
            <a:r>
              <a:rPr lang="en-US" dirty="0" smtClean="0"/>
              <a:t>Develop in Azure Portal</a:t>
            </a:r>
          </a:p>
          <a:p>
            <a:endParaRPr lang="en-US" dirty="0"/>
          </a:p>
          <a:p>
            <a:r>
              <a:rPr lang="en-US" dirty="0" smtClean="0"/>
              <a:t>Create Azure Hub Namespace</a:t>
            </a:r>
          </a:p>
          <a:p>
            <a:pPr lvl="1"/>
            <a:r>
              <a:rPr lang="en-US" dirty="0" smtClean="0"/>
              <a:t>Name must globally unique (so we can’t all use the same name)</a:t>
            </a:r>
          </a:p>
          <a:p>
            <a:pPr lvl="1"/>
            <a:r>
              <a:rPr lang="en-US" dirty="0" smtClean="0"/>
              <a:t>Pricing tier: Standard so we can multiple </a:t>
            </a:r>
            <a:r>
              <a:rPr lang="en-US" i="1" dirty="0" smtClean="0"/>
              <a:t>consumer groups</a:t>
            </a:r>
          </a:p>
          <a:p>
            <a:endParaRPr lang="en-US" dirty="0" smtClean="0"/>
          </a:p>
          <a:p>
            <a:r>
              <a:rPr lang="en-US" dirty="0" smtClean="0"/>
              <a:t>Create Azure Hub for received requests</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486096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Provider transfer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Simulate incoming requests by generating and sending randomly requests</a:t>
            </a:r>
          </a:p>
          <a:p>
            <a:endParaRPr lang="en-US" dirty="0"/>
          </a:p>
          <a:p>
            <a:r>
              <a:rPr lang="en-US" dirty="0" smtClean="0"/>
              <a:t>Start with ThreeAmigosHealth.sln in Sprint1/Initial</a:t>
            </a:r>
          </a:p>
          <a:p>
            <a:endParaRPr lang="en-US" dirty="0" smtClean="0"/>
          </a:p>
          <a:p>
            <a:r>
              <a:rPr lang="en-US" dirty="0" smtClean="0"/>
              <a:t>Add Azure Functions / </a:t>
            </a:r>
            <a:r>
              <a:rPr lang="en-US" dirty="0" err="1" smtClean="0"/>
              <a:t>c#</a:t>
            </a:r>
            <a:r>
              <a:rPr lang="en-US" dirty="0"/>
              <a:t> </a:t>
            </a:r>
            <a:r>
              <a:rPr lang="en-US" dirty="0" smtClean="0"/>
              <a:t>with Timer Trigger</a:t>
            </a:r>
          </a:p>
          <a:p>
            <a:pPr lvl="1"/>
            <a:r>
              <a:rPr lang="en-US" dirty="0" smtClean="0"/>
              <a:t>Timer will send 1 or more requests each time it fires</a:t>
            </a:r>
          </a:p>
          <a:p>
            <a:pPr lvl="1"/>
            <a:r>
              <a:rPr lang="en-US" dirty="0" smtClean="0"/>
              <a:t>Use </a:t>
            </a:r>
            <a:r>
              <a:rPr lang="en-US" dirty="0" err="1"/>
              <a:t>EventHubProducerClient</a:t>
            </a:r>
            <a:r>
              <a:rPr lang="en-US" dirty="0"/>
              <a:t> from </a:t>
            </a:r>
            <a:r>
              <a:rPr lang="en-US" dirty="0" err="1"/>
              <a:t>Azure.Messaging.EventHubs</a:t>
            </a:r>
            <a:r>
              <a:rPr lang="en-US" dirty="0"/>
              <a:t> nugget package</a:t>
            </a:r>
          </a:p>
          <a:p>
            <a:pPr lvl="2"/>
            <a:r>
              <a:rPr lang="en-US" dirty="0"/>
              <a:t>Requires </a:t>
            </a:r>
            <a:r>
              <a:rPr lang="en-US" i="1" dirty="0"/>
              <a:t>Shared Access Policy </a:t>
            </a:r>
            <a:r>
              <a:rPr lang="en-US" dirty="0"/>
              <a:t>connection string from received request hub</a:t>
            </a:r>
          </a:p>
          <a:p>
            <a:pPr lvl="1"/>
            <a:r>
              <a:rPr lang="en-US" dirty="0" smtClean="0"/>
              <a:t>Business logic in </a:t>
            </a:r>
            <a:r>
              <a:rPr lang="en-US" dirty="0" err="1" smtClean="0"/>
              <a:t>BusinessLogic</a:t>
            </a:r>
            <a:r>
              <a:rPr lang="en-US" dirty="0" smtClean="0"/>
              <a:t> project in solution</a:t>
            </a:r>
          </a:p>
          <a:p>
            <a:endParaRPr lang="en-US" dirty="0" smtClean="0"/>
          </a:p>
          <a:p>
            <a:r>
              <a:rPr lang="en-US" dirty="0" smtClean="0"/>
              <a:t>Publish to Azure</a:t>
            </a:r>
            <a:endParaRPr lang="en-US" dirty="0"/>
          </a:p>
        </p:txBody>
      </p:sp>
    </p:spTree>
    <p:extLst>
      <p:ext uri="{BB962C8B-B14F-4D97-AF65-F5344CB8AC3E}">
        <p14:creationId xmlns:p14="http://schemas.microsoft.com/office/powerpoint/2010/main" val="3884156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transfer service</a:t>
            </a:r>
            <a:endParaRPr lang="en-US" dirty="0"/>
          </a:p>
        </p:txBody>
      </p:sp>
      <p:sp>
        <p:nvSpPr>
          <p:cNvPr id="3" name="Content Placeholder 2"/>
          <p:cNvSpPr>
            <a:spLocks noGrp="1"/>
          </p:cNvSpPr>
          <p:nvPr>
            <p:ph idx="1"/>
          </p:nvPr>
        </p:nvSpPr>
        <p:spPr/>
        <p:txBody>
          <a:bodyPr>
            <a:normAutofit/>
          </a:bodyPr>
          <a:lstStyle/>
          <a:p>
            <a:r>
              <a:rPr lang="en-US" dirty="0" smtClean="0"/>
              <a:t>For this exercise, simulates incoming requests for service from providers</a:t>
            </a:r>
          </a:p>
          <a:p>
            <a:endParaRPr lang="en-US" dirty="0" smtClean="0"/>
          </a:p>
          <a:p>
            <a:r>
              <a:rPr lang="en-US" dirty="0" smtClean="0"/>
              <a:t>Implemented as an ASP.NET Core 5.0 Web Service that generates and sends requests at a specified interval</a:t>
            </a:r>
          </a:p>
          <a:p>
            <a:pPr lvl="1"/>
            <a:r>
              <a:rPr lang="en-US" dirty="0" smtClean="0"/>
              <a:t>Hosted on an Azure App Service</a:t>
            </a:r>
          </a:p>
          <a:p>
            <a:endParaRPr lang="en-US" dirty="0"/>
          </a:p>
          <a:p>
            <a:r>
              <a:rPr lang="en-US" dirty="0" smtClean="0"/>
              <a:t>Requests are sent to a topic on the Azure Event Hub </a:t>
            </a:r>
            <a:r>
              <a:rPr lang="en-US" i="1" dirty="0" err="1" smtClean="0"/>
              <a:t>RequestReceived</a:t>
            </a:r>
            <a:r>
              <a:rPr lang="en-US" dirty="0" smtClean="0"/>
              <a:t> topic where they will be available to other components as an </a:t>
            </a:r>
            <a:r>
              <a:rPr lang="en-US" b="1" i="1" dirty="0" smtClean="0"/>
              <a:t>event stream</a:t>
            </a:r>
          </a:p>
          <a:p>
            <a:pPr marL="0" indent="0">
              <a:buNone/>
            </a:pPr>
            <a:endParaRPr lang="en-US" dirty="0" smtClean="0"/>
          </a:p>
        </p:txBody>
      </p:sp>
      <p:sp>
        <p:nvSpPr>
          <p:cNvPr id="4" name="Rectangle 3"/>
          <p:cNvSpPr/>
          <p:nvPr/>
        </p:nvSpPr>
        <p:spPr>
          <a:xfrm>
            <a:off x="941585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Define request class</a:t>
            </a:r>
          </a:p>
          <a:p>
            <a:pPr marL="285750" indent="-285750">
              <a:buFontTx/>
              <a:buChar char="-"/>
            </a:pPr>
            <a:r>
              <a:rPr lang="en-US" sz="1050" dirty="0" smtClean="0">
                <a:solidFill>
                  <a:schemeClr val="tx1"/>
                </a:solidFill>
              </a:rPr>
              <a:t>Request creator class</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Create timer function in VS</a:t>
            </a:r>
          </a:p>
          <a:p>
            <a:pPr marL="171450" indent="-171450">
              <a:buFontTx/>
              <a:buChar char="-"/>
            </a:pPr>
            <a:r>
              <a:rPr lang="en-US" sz="1050" dirty="0" smtClean="0">
                <a:solidFill>
                  <a:schemeClr val="tx1"/>
                </a:solidFill>
              </a:rPr>
              <a:t>Call request creator</a:t>
            </a:r>
          </a:p>
          <a:p>
            <a:pPr marL="171450" indent="-171450">
              <a:buFontTx/>
              <a:buChar char="-"/>
            </a:pPr>
            <a:r>
              <a:rPr lang="en-US" sz="1050" dirty="0" smtClean="0">
                <a:solidFill>
                  <a:schemeClr val="tx1"/>
                </a:solidFill>
              </a:rPr>
              <a:t>Send event to topic</a:t>
            </a:r>
          </a:p>
          <a:p>
            <a:pPr marL="171450" indent="-171450">
              <a:buFontTx/>
              <a:buChar char="-"/>
            </a:pPr>
            <a:r>
              <a:rPr lang="en-US" sz="1050" dirty="0" smtClean="0">
                <a:solidFill>
                  <a:schemeClr val="tx1"/>
                </a:solidFill>
              </a:rPr>
              <a:t>Call creator???</a:t>
            </a:r>
          </a:p>
          <a:p>
            <a:pPr marL="171450" indent="-171450">
              <a:buFontTx/>
              <a:buChar char="-"/>
            </a:pPr>
            <a:r>
              <a:rPr lang="en-US" sz="1050" dirty="0" smtClean="0">
                <a:solidFill>
                  <a:schemeClr val="tx1"/>
                </a:solidFill>
              </a:rPr>
              <a:t>Call appeal??</a:t>
            </a:r>
          </a:p>
          <a:p>
            <a:pPr marL="171450" indent="-171450">
              <a:buFontTx/>
              <a:buChar char="-"/>
            </a:pPr>
            <a:r>
              <a:rPr lang="en-US" sz="1050" dirty="0" smtClean="0">
                <a:solidFill>
                  <a:schemeClr val="tx1"/>
                </a:solidFill>
              </a:rPr>
              <a:t>Deploy function to Azure</a:t>
            </a:r>
          </a:p>
          <a:p>
            <a:pPr marL="285750" indent="-285750">
              <a:buFontTx/>
              <a:buChar char="-"/>
            </a:pP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7312897" y="5170714"/>
            <a:ext cx="3695700" cy="1219200"/>
          </a:xfrm>
          <a:prstGeom prst="rect">
            <a:avLst/>
          </a:prstGeom>
        </p:spPr>
      </p:pic>
    </p:spTree>
    <p:extLst>
      <p:ext uri="{BB962C8B-B14F-4D97-AF65-F5344CB8AC3E}">
        <p14:creationId xmlns:p14="http://schemas.microsoft.com/office/powerpoint/2010/main" val="362662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idx="1"/>
          </p:nvPr>
        </p:nvSpPr>
        <p:spPr/>
        <p:txBody>
          <a:bodyPr>
            <a:normAutofit/>
          </a:bodyPr>
          <a:lstStyle/>
          <a:p>
            <a:r>
              <a:rPr lang="en-US" dirty="0" smtClean="0"/>
              <a:t>We have the beginning of our utilization management platform</a:t>
            </a:r>
          </a:p>
          <a:p>
            <a:pPr lvl="1"/>
            <a:r>
              <a:rPr lang="en-US" dirty="0"/>
              <a:t>I</a:t>
            </a:r>
            <a:r>
              <a:rPr lang="en-US" dirty="0" smtClean="0"/>
              <a:t>ncoming requests are available to any platform components</a:t>
            </a:r>
          </a:p>
          <a:p>
            <a:endParaRPr lang="en-US" dirty="0" smtClean="0"/>
          </a:p>
          <a:p>
            <a:r>
              <a:rPr lang="en-US" dirty="0" smtClean="0"/>
              <a:t>We are taking advantage of asynchronous messaging</a:t>
            </a:r>
            <a:endParaRPr lang="en-US" dirty="0"/>
          </a:p>
          <a:p>
            <a:pPr lvl="1"/>
            <a:r>
              <a:rPr lang="en-US" dirty="0" smtClean="0"/>
              <a:t>Publishing requests with little concern for who will consume them or how many consumers there will be</a:t>
            </a:r>
            <a:endParaRPr lang="en-US" dirty="0"/>
          </a:p>
          <a:p>
            <a:endParaRPr lang="en-US" dirty="0" smtClean="0"/>
          </a:p>
          <a:p>
            <a:r>
              <a:rPr lang="en-US" dirty="0" smtClean="0"/>
              <a:t>Everything about the platform is scalable</a:t>
            </a:r>
          </a:p>
          <a:p>
            <a:pPr lvl="1"/>
            <a:endParaRPr lang="en-US" dirty="0"/>
          </a:p>
          <a:p>
            <a:r>
              <a:rPr lang="en-US" dirty="0" smtClean="0"/>
              <a:t>Later exercises will demonstrate asynchronous messaging and scalability</a:t>
            </a:r>
          </a:p>
        </p:txBody>
      </p:sp>
    </p:spTree>
    <p:extLst>
      <p:ext uri="{BB962C8B-B14F-4D97-AF65-F5344CB8AC3E}">
        <p14:creationId xmlns:p14="http://schemas.microsoft.com/office/powerpoint/2010/main" val="75428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normAutofit fontScale="92500" lnSpcReduction="20000"/>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291307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t>
            </a:r>
            <a:r>
              <a:rPr lang="en-US" dirty="0"/>
              <a:t>Approval Service</a:t>
            </a:r>
          </a:p>
        </p:txBody>
      </p:sp>
    </p:spTree>
    <p:extLst>
      <p:ext uri="{BB962C8B-B14F-4D97-AF65-F5344CB8AC3E}">
        <p14:creationId xmlns:p14="http://schemas.microsoft.com/office/powerpoint/2010/main" val="3435078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endParaRPr lang="en-US" dirty="0"/>
          </a:p>
          <a:p>
            <a:endParaRPr lang="en-US" dirty="0" smtClean="0"/>
          </a:p>
          <a:p>
            <a:r>
              <a:rPr lang="en-US" dirty="0" smtClean="0"/>
              <a:t>Approved requests sent to </a:t>
            </a:r>
            <a:r>
              <a:rPr lang="en-US" i="1" dirty="0" err="1" smtClean="0"/>
              <a:t>RequestAutoApproved</a:t>
            </a:r>
            <a:r>
              <a:rPr lang="en-US" dirty="0" smtClean="0"/>
              <a:t> topic</a:t>
            </a:r>
          </a:p>
          <a:p>
            <a:endParaRPr lang="en-US" dirty="0"/>
          </a:p>
          <a:p>
            <a:r>
              <a:rPr lang="en-US" dirty="0" smtClean="0"/>
              <a:t>Requests not automatically approved sent to </a:t>
            </a:r>
            <a:r>
              <a:rPr lang="en-US" i="1" dirty="0" err="1" smtClean="0"/>
              <a:t>RequestNotAutoApproved</a:t>
            </a:r>
            <a:r>
              <a:rPr lang="en-US" dirty="0" smtClean="0"/>
              <a:t> topic</a:t>
            </a:r>
            <a:endParaRPr lang="en-US" dirty="0"/>
          </a:p>
          <a:p>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0371010" y="2865691"/>
            <a:ext cx="1514475" cy="2562225"/>
          </a:xfrm>
          <a:prstGeom prst="rect">
            <a:avLst/>
          </a:prstGeom>
        </p:spPr>
      </p:pic>
    </p:spTree>
    <p:extLst>
      <p:ext uri="{BB962C8B-B14F-4D97-AF65-F5344CB8AC3E}">
        <p14:creationId xmlns:p14="http://schemas.microsoft.com/office/powerpoint/2010/main" val="3951318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endParaRPr lang="en-US" dirty="0"/>
          </a:p>
          <a:p>
            <a:pPr lvl="1"/>
            <a:r>
              <a:rPr lang="en-US" dirty="0" smtClean="0"/>
              <a:t>Consumption model: only charged for usage</a:t>
            </a:r>
          </a:p>
          <a:p>
            <a:pPr lvl="1"/>
            <a:r>
              <a:rPr lang="en-US" dirty="0" err="1"/>
              <a:t>Autoscales</a:t>
            </a:r>
            <a:r>
              <a:rPr lang="en-US" dirty="0"/>
              <a:t> to meet demand</a:t>
            </a:r>
          </a:p>
          <a:p>
            <a:pPr lvl="1"/>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890812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Manual </a:t>
            </a:r>
            <a:r>
              <a:rPr lang="en-US" dirty="0"/>
              <a:t>Approval Process</a:t>
            </a:r>
          </a:p>
        </p:txBody>
      </p:sp>
    </p:spTree>
    <p:extLst>
      <p:ext uri="{BB962C8B-B14F-4D97-AF65-F5344CB8AC3E}">
        <p14:creationId xmlns:p14="http://schemas.microsoft.com/office/powerpoint/2010/main" val="2841836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When users request work, this service routes a request to the user based on user’s role, request type, request priority, and request status</a:t>
            </a:r>
          </a:p>
          <a:p>
            <a:endParaRPr lang="en-US" dirty="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t>
            </a:r>
            <a:r>
              <a:rPr lang="en-US" dirty="0"/>
              <a:t>as an </a:t>
            </a:r>
            <a:r>
              <a:rPr lang="en-US" dirty="0" err="1"/>
              <a:t>Asp.Net</a:t>
            </a:r>
            <a:r>
              <a:rPr lang="en-US" dirty="0"/>
              <a:t> Core Web API deployed as an Azure App </a:t>
            </a:r>
            <a:r>
              <a:rPr lang="en-US" dirty="0" smtClean="0"/>
              <a:t>Service</a:t>
            </a:r>
          </a:p>
          <a:p>
            <a:pPr lvl="1"/>
            <a:r>
              <a:rPr lang="en-US" dirty="0" smtClean="0"/>
              <a:t>For this workshop, requests will only be stored in memory. Normally the requests would be saved to persistent storage, such as Cosmos DB or Azure SQL</a:t>
            </a:r>
            <a:endParaRPr lang="en-US" dirty="0"/>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pic>
        <p:nvPicPr>
          <p:cNvPr id="2" name="Picture 1"/>
          <p:cNvPicPr>
            <a:picLocks noChangeAspect="1"/>
          </p:cNvPicPr>
          <p:nvPr/>
        </p:nvPicPr>
        <p:blipFill>
          <a:blip r:embed="rId2"/>
          <a:stretch>
            <a:fillRect/>
          </a:stretch>
        </p:blipFill>
        <p:spPr>
          <a:xfrm>
            <a:off x="8399576" y="2915174"/>
            <a:ext cx="3533775" cy="2876550"/>
          </a:xfrm>
          <a:prstGeom prst="rect">
            <a:avLst/>
          </a:prstGeom>
        </p:spPr>
      </p:pic>
    </p:spTree>
    <p:extLst>
      <p:ext uri="{BB962C8B-B14F-4D97-AF65-F5344CB8AC3E}">
        <p14:creationId xmlns:p14="http://schemas.microsoft.com/office/powerpoint/2010/main" val="617489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a:t>
            </a:r>
            <a:r>
              <a:rPr lang="en-US" dirty="0" smtClean="0"/>
              <a:t>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Allows users to retrieve requests needing a decision based on their specialty</a:t>
            </a:r>
          </a:p>
          <a:p>
            <a:endParaRPr lang="en-US" dirty="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a:p>
          <a:p>
            <a:r>
              <a:rPr lang="en-US" dirty="0" smtClean="0"/>
              <a:t>Implemented as </a:t>
            </a:r>
            <a:r>
              <a:rPr lang="en-US" dirty="0" err="1" smtClean="0"/>
              <a:t>Blazor</a:t>
            </a:r>
            <a:r>
              <a:rPr lang="en-US" dirty="0" smtClean="0"/>
              <a:t> ??? Application and deployed as ???</a:t>
            </a:r>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955211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lstStyle/>
          <a:p>
            <a:r>
              <a:rPr lang="en-US" dirty="0" smtClean="0"/>
              <a:t>Azure’s PaaS option for hosting applications and containers</a:t>
            </a:r>
          </a:p>
          <a:p>
            <a:endParaRPr lang="en-US" dirty="0"/>
          </a:p>
          <a:p>
            <a:r>
              <a:rPr lang="en-US" dirty="0" smtClean="0"/>
              <a:t>Key terms</a:t>
            </a:r>
          </a:p>
          <a:p>
            <a:pPr lvl="1"/>
            <a:r>
              <a:rPr lang="en-US" dirty="0" smtClean="0"/>
              <a:t>App Service Plan</a:t>
            </a:r>
          </a:p>
          <a:p>
            <a:pPr lvl="1"/>
            <a:endParaRPr lang="en-US" dirty="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075319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a:t>Infrastructure as a Service (IaaS) vs Platform as a Service (PaaS)</a:t>
            </a:r>
          </a:p>
          <a:p>
            <a:pPr lvl="1"/>
            <a:r>
              <a:rPr lang="en-US" dirty="0"/>
              <a:t>Azure App Plan and Azure App services are PaaS options</a:t>
            </a:r>
          </a:p>
          <a:p>
            <a:pPr lvl="1"/>
            <a:r>
              <a:rPr lang="en-US" dirty="0"/>
              <a:t>Instantiating Virtual Machines is IaaS alternative to PaaS</a:t>
            </a:r>
          </a:p>
          <a:p>
            <a:pPr lvl="1"/>
            <a:r>
              <a:rPr lang="en-US" dirty="0"/>
              <a:t>Neither option requires difficult procurement process</a:t>
            </a:r>
          </a:p>
          <a:p>
            <a:endParaRPr lang="en-US" dirty="0" smtClean="0"/>
          </a:p>
          <a:p>
            <a:endParaRPr lang="en-US" dirty="0"/>
          </a:p>
          <a:p>
            <a:r>
              <a:rPr lang="en-US" dirty="0" smtClean="0"/>
              <a:t>Request / response pattern</a:t>
            </a:r>
            <a:endParaRPr lang="en-US" dirty="0"/>
          </a:p>
        </p:txBody>
      </p:sp>
    </p:spTree>
    <p:extLst>
      <p:ext uri="{BB962C8B-B14F-4D97-AF65-F5344CB8AC3E}">
        <p14:creationId xmlns:p14="http://schemas.microsoft.com/office/powerpoint/2010/main" val="2793976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Add a dashboard</a:t>
            </a:r>
            <a:endParaRPr lang="en-US" dirty="0"/>
          </a:p>
        </p:txBody>
      </p:sp>
    </p:spTree>
    <p:extLst>
      <p:ext uri="{BB962C8B-B14F-4D97-AF65-F5344CB8AC3E}">
        <p14:creationId xmlns:p14="http://schemas.microsoft.com/office/powerpoint/2010/main" val="1283139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4 summary</a:t>
            </a:r>
            <a:endParaRPr lang="en-US" dirty="0"/>
          </a:p>
        </p:txBody>
      </p:sp>
      <p:sp>
        <p:nvSpPr>
          <p:cNvPr id="3" name="Content Placeholder 2"/>
          <p:cNvSpPr>
            <a:spLocks noGrp="1"/>
          </p:cNvSpPr>
          <p:nvPr>
            <p:ph idx="1"/>
          </p:nvPr>
        </p:nvSpPr>
        <p:spPr/>
        <p:txBody>
          <a:bodyPr/>
          <a:lstStyle/>
          <a:p>
            <a:r>
              <a:rPr lang="en-US" dirty="0" smtClean="0"/>
              <a:t>Able to use existing event streams for new purpose</a:t>
            </a:r>
            <a:endParaRPr lang="en-US" dirty="0"/>
          </a:p>
        </p:txBody>
      </p:sp>
    </p:spTree>
    <p:extLst>
      <p:ext uri="{BB962C8B-B14F-4D97-AF65-F5344CB8AC3E}">
        <p14:creationId xmlns:p14="http://schemas.microsoft.com/office/powerpoint/2010/main" val="291006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a:p>
          <a:p>
            <a:r>
              <a:rPr lang="en-US" dirty="0" smtClean="0"/>
              <a:t>How to implement an EDA solution on Azure</a:t>
            </a:r>
            <a:endParaRPr lang="en-US" dirty="0"/>
          </a:p>
        </p:txBody>
      </p:sp>
    </p:spTree>
    <p:extLst>
      <p:ext uri="{BB962C8B-B14F-4D97-AF65-F5344CB8AC3E}">
        <p14:creationId xmlns:p14="http://schemas.microsoft.com/office/powerpoint/2010/main" val="554835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5</a:t>
            </a:r>
            <a:endParaRPr lang="en-US" dirty="0"/>
          </a:p>
        </p:txBody>
      </p:sp>
      <p:sp>
        <p:nvSpPr>
          <p:cNvPr id="5" name="Text Placeholder 4"/>
          <p:cNvSpPr>
            <a:spLocks noGrp="1"/>
          </p:cNvSpPr>
          <p:nvPr>
            <p:ph type="body" idx="1"/>
          </p:nvPr>
        </p:nvSpPr>
        <p:spPr/>
        <p:txBody>
          <a:bodyPr/>
          <a:lstStyle/>
          <a:p>
            <a:r>
              <a:rPr lang="en-US" dirty="0" smtClean="0"/>
              <a:t>Make it reliable and scalable</a:t>
            </a:r>
            <a:endParaRPr lang="en-US" dirty="0"/>
          </a:p>
        </p:txBody>
      </p:sp>
    </p:spTree>
    <p:extLst>
      <p:ext uri="{BB962C8B-B14F-4D97-AF65-F5344CB8AC3E}">
        <p14:creationId xmlns:p14="http://schemas.microsoft.com/office/powerpoint/2010/main" val="1429164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5 summary</a:t>
            </a:r>
            <a:endParaRPr lang="en-US" dirty="0"/>
          </a:p>
        </p:txBody>
      </p:sp>
      <p:sp>
        <p:nvSpPr>
          <p:cNvPr id="3" name="Content Placeholder 2"/>
          <p:cNvSpPr>
            <a:spLocks noGrp="1"/>
          </p:cNvSpPr>
          <p:nvPr>
            <p:ph idx="1"/>
          </p:nvPr>
        </p:nvSpPr>
        <p:spPr/>
        <p:txBody>
          <a:bodyPr/>
          <a:lstStyle/>
          <a:p>
            <a:r>
              <a:rPr lang="en-US" dirty="0" smtClean="0"/>
              <a:t>Use health checks for reliability</a:t>
            </a:r>
          </a:p>
          <a:p>
            <a:r>
              <a:rPr lang="en-US" dirty="0" smtClean="0"/>
              <a:t>Use app plan / service to make it scalable</a:t>
            </a:r>
          </a:p>
          <a:p>
            <a:r>
              <a:rPr lang="en-US" dirty="0" smtClean="0"/>
              <a:t>Event hub partitions</a:t>
            </a:r>
            <a:endParaRPr lang="en-US" dirty="0"/>
          </a:p>
        </p:txBody>
      </p:sp>
    </p:spTree>
    <p:extLst>
      <p:ext uri="{BB962C8B-B14F-4D97-AF65-F5344CB8AC3E}">
        <p14:creationId xmlns:p14="http://schemas.microsoft.com/office/powerpoint/2010/main" val="4011800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Stretch </a:t>
            </a:r>
            <a:r>
              <a:rPr lang="en-US" dirty="0" smtClean="0"/>
              <a:t>Goals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92228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p>
          <a:p>
            <a:pPr lvl="1"/>
            <a:endParaRPr lang="en-US" dirty="0"/>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479115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requirement</a:t>
            </a:r>
            <a:endParaRPr lang="en-US" dirty="0"/>
          </a:p>
        </p:txBody>
      </p:sp>
      <p:sp>
        <p:nvSpPr>
          <p:cNvPr id="5" name="Content Placeholder 4"/>
          <p:cNvSpPr>
            <a:spLocks noGrp="1"/>
          </p:cNvSpPr>
          <p:nvPr>
            <p:ph idx="1"/>
          </p:nvPr>
        </p:nvSpPr>
        <p:spPr/>
        <p:txBody>
          <a:bodyPr/>
          <a:lstStyle/>
          <a:p>
            <a:r>
              <a:rPr lang="en-US" dirty="0" smtClean="0"/>
              <a:t>??? Should be something that just consumes existing event/s</a:t>
            </a:r>
          </a:p>
        </p:txBody>
      </p:sp>
    </p:spTree>
    <p:extLst>
      <p:ext uri="{BB962C8B-B14F-4D97-AF65-F5344CB8AC3E}">
        <p14:creationId xmlns:p14="http://schemas.microsoft.com/office/powerpoint/2010/main" val="1878704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endParaRPr lang="en-US" dirty="0"/>
          </a:p>
          <a:p>
            <a:pPr lvl="1"/>
            <a:r>
              <a:rPr lang="en-US" dirty="0" smtClean="0"/>
              <a:t>???Use </a:t>
            </a:r>
            <a:r>
              <a:rPr lang="en-US" dirty="0" err="1" smtClean="0"/>
              <a:t>Task.Delay</a:t>
            </a:r>
            <a:r>
              <a:rPr lang="en-US" dirty="0" smtClean="0"/>
              <a:t>(variable) on Routing Service to simulate load</a:t>
            </a:r>
          </a:p>
          <a:p>
            <a:pPr lvl="1"/>
            <a:endParaRPr lang="en-US" dirty="0"/>
          </a:p>
          <a:p>
            <a:r>
              <a:rPr lang="en-US" dirty="0" smtClean="0"/>
              <a:t>??? Show how instances grow from 1 to 2???</a:t>
            </a:r>
            <a:endParaRPr lang="en-US" dirty="0"/>
          </a:p>
        </p:txBody>
      </p:sp>
    </p:spTree>
    <p:extLst>
      <p:ext uri="{BB962C8B-B14F-4D97-AF65-F5344CB8AC3E}">
        <p14:creationId xmlns:p14="http://schemas.microsoft.com/office/powerpoint/2010/main" val="2544353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690771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 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a:p>
          <a:p>
            <a:r>
              <a:rPr lang="en-US" dirty="0" smtClean="0"/>
              <a:t>Delete resources</a:t>
            </a:r>
          </a:p>
          <a:p>
            <a:endParaRPr lang="en-US" dirty="0"/>
          </a:p>
          <a:p>
            <a:endParaRPr lang="en-US" dirty="0"/>
          </a:p>
        </p:txBody>
      </p:sp>
    </p:spTree>
    <p:extLst>
      <p:ext uri="{BB962C8B-B14F-4D97-AF65-F5344CB8AC3E}">
        <p14:creationId xmlns:p14="http://schemas.microsoft.com/office/powerpoint/2010/main" val="1046108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3" name="Content Placeholder 2"/>
          <p:cNvSpPr>
            <a:spLocks noGrp="1"/>
          </p:cNvSpPr>
          <p:nvPr>
            <p:ph idx="1"/>
          </p:nvPr>
        </p:nvSpPr>
        <p:spPr/>
        <p:txBody>
          <a:bodyPr/>
          <a:lstStyle/>
          <a:p>
            <a:r>
              <a:rPr lang="en-US" dirty="0" smtClean="0"/>
              <a:t>Health-care utilization management approval process to determine if requests for medical services are appropriate</a:t>
            </a:r>
          </a:p>
          <a:p>
            <a:pPr lvl="1"/>
            <a:endParaRPr lang="en-US" dirty="0" smtClean="0"/>
          </a:p>
          <a:p>
            <a:pPr lvl="1"/>
            <a:r>
              <a:rPr lang="en-US" dirty="0" smtClean="0"/>
              <a:t>Where appropriate the requests will be automatically approved</a:t>
            </a:r>
          </a:p>
          <a:p>
            <a:pPr lvl="1"/>
            <a:endParaRPr lang="en-US" dirty="0" smtClean="0"/>
          </a:p>
          <a:p>
            <a:pPr lvl="1"/>
            <a:r>
              <a:rPr lang="en-US" dirty="0" smtClean="0"/>
              <a:t>Users will be able to manually approve or deny the requests that aren’t automatically approved</a:t>
            </a:r>
          </a:p>
          <a:p>
            <a:endParaRPr lang="en-US" dirty="0"/>
          </a:p>
        </p:txBody>
      </p:sp>
      <p:pic>
        <p:nvPicPr>
          <p:cNvPr id="4" name="Picture 3"/>
          <p:cNvPicPr>
            <a:picLocks noChangeAspect="1"/>
          </p:cNvPicPr>
          <p:nvPr/>
        </p:nvPicPr>
        <p:blipFill>
          <a:blip r:embed="rId2"/>
          <a:stretch>
            <a:fillRect/>
          </a:stretch>
        </p:blipFill>
        <p:spPr>
          <a:xfrm>
            <a:off x="1905224" y="4330930"/>
            <a:ext cx="8387647" cy="2190670"/>
          </a:xfrm>
          <a:prstGeom prst="rect">
            <a:avLst/>
          </a:prstGeom>
        </p:spPr>
      </p:pic>
    </p:spTree>
    <p:extLst>
      <p:ext uri="{BB962C8B-B14F-4D97-AF65-F5344CB8AC3E}">
        <p14:creationId xmlns:p14="http://schemas.microsoft.com/office/powerpoint/2010/main" val="2084025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57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a:p>
          <a:p>
            <a:r>
              <a:rPr lang="en-US" dirty="0" smtClean="0"/>
              <a:t>Define goals for an improved system</a:t>
            </a:r>
          </a:p>
          <a:p>
            <a:endParaRPr lang="en-US" dirty="0"/>
          </a:p>
          <a:p>
            <a:r>
              <a:rPr lang="en-US" dirty="0" smtClean="0"/>
              <a:t>Walk through EDA solution design</a:t>
            </a:r>
          </a:p>
          <a:p>
            <a:pPr lvl="1"/>
            <a:r>
              <a:rPr lang="en-US" dirty="0" smtClean="0"/>
              <a:t>Introduce key terms and concepts</a:t>
            </a:r>
          </a:p>
          <a:p>
            <a:pPr lvl="1"/>
            <a:endParaRPr lang="en-US" dirty="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953462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pPr marL="0" indent="0">
              <a:buNone/>
            </a:pPr>
            <a:r>
              <a:rPr lang="en-US" dirty="0" smtClean="0"/>
              <a:t>If you’ve heard of event-based architecture and want experience developing one, join us as we walk through building a simulated health-care utilization management system that uses an event-based architecture to enhance its reliability, scalability, and flexibility. The system will receive requests from providers, auto approve requests where appropriate, and allow users to approve or deny the requests that aren’t auto approved – </a:t>
            </a:r>
            <a:r>
              <a:rPr lang="en-US" i="1" dirty="0" smtClean="0"/>
              <a:t>all without any HTTP request!</a:t>
            </a:r>
          </a:p>
          <a:p>
            <a:pPr marL="0" indent="0">
              <a:buNone/>
            </a:pPr>
            <a:endParaRPr lang="en-US" i="1" dirty="0"/>
          </a:p>
          <a:p>
            <a:pPr marL="0" indent="0">
              <a:buNone/>
            </a:pPr>
            <a:r>
              <a:rPr lang="en-US" dirty="0" smtClean="0"/>
              <a:t>We’ll build the system on Azure using </a:t>
            </a:r>
            <a:r>
              <a:rPr lang="en-US" dirty="0" err="1" smtClean="0"/>
              <a:t>Asp.Net</a:t>
            </a:r>
            <a:r>
              <a:rPr lang="en-US" dirty="0" smtClean="0"/>
              <a:t> Core, Azure Functions, Azure Service Bus, Azure </a:t>
            </a:r>
            <a:r>
              <a:rPr lang="en-US" dirty="0" err="1" smtClean="0"/>
              <a:t>SignalR</a:t>
            </a:r>
            <a:r>
              <a:rPr lang="en-US" dirty="0" smtClean="0"/>
              <a:t>, and </a:t>
            </a:r>
            <a:r>
              <a:rPr lang="en-US" dirty="0" err="1" smtClean="0"/>
              <a:t>Blazor</a:t>
            </a:r>
            <a:r>
              <a:rPr lang="en-US" dirty="0" smtClean="0"/>
              <a:t>. An Azure subscription is required and attendees should have some experience with </a:t>
            </a:r>
            <a:r>
              <a:rPr lang="en-US" dirty="0" err="1" smtClean="0"/>
              <a:t>.Net</a:t>
            </a:r>
            <a:r>
              <a:rPr lang="en-US" dirty="0" smtClean="0"/>
              <a:t> and cloud-based development.</a:t>
            </a:r>
            <a:endParaRPr lang="en-US" dirty="0"/>
          </a:p>
        </p:txBody>
      </p:sp>
    </p:spTree>
    <p:extLst>
      <p:ext uri="{BB962C8B-B14F-4D97-AF65-F5344CB8AC3E}">
        <p14:creationId xmlns:p14="http://schemas.microsoft.com/office/powerpoint/2010/main" val="5801531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covered</a:t>
            </a:r>
            <a:endParaRPr lang="en-US" dirty="0"/>
          </a:p>
        </p:txBody>
      </p:sp>
      <p:sp>
        <p:nvSpPr>
          <p:cNvPr id="3" name="Content Placeholder 2"/>
          <p:cNvSpPr>
            <a:spLocks noGrp="1"/>
          </p:cNvSpPr>
          <p:nvPr>
            <p:ph idx="1"/>
          </p:nvPr>
        </p:nvSpPr>
        <p:spPr/>
        <p:txBody>
          <a:bodyPr/>
          <a:lstStyle/>
          <a:p>
            <a:r>
              <a:rPr lang="en-US" dirty="0" smtClean="0"/>
              <a:t>Event-based architecture</a:t>
            </a:r>
          </a:p>
          <a:p>
            <a:pPr lvl="1"/>
            <a:r>
              <a:rPr lang="en-US" dirty="0" smtClean="0"/>
              <a:t>Reliability</a:t>
            </a:r>
          </a:p>
          <a:p>
            <a:pPr lvl="1"/>
            <a:r>
              <a:rPr lang="en-US" dirty="0" smtClean="0"/>
              <a:t>Scalability</a:t>
            </a:r>
          </a:p>
          <a:p>
            <a:pPr lvl="1"/>
            <a:r>
              <a:rPr lang="en-US" dirty="0" smtClean="0"/>
              <a:t>Flexibility</a:t>
            </a:r>
          </a:p>
          <a:p>
            <a:r>
              <a:rPr lang="en-US" dirty="0" err="1" smtClean="0"/>
              <a:t>Microservices</a:t>
            </a:r>
            <a:endParaRPr lang="en-US" dirty="0" smtClean="0"/>
          </a:p>
          <a:p>
            <a:r>
              <a:rPr lang="en-US" dirty="0" smtClean="0"/>
              <a:t>Messaging systems</a:t>
            </a:r>
          </a:p>
          <a:p>
            <a:r>
              <a:rPr lang="en-US" dirty="0" smtClean="0"/>
              <a:t>???Command/Query Responsibility Separation (CQRS)</a:t>
            </a:r>
            <a:endParaRPr lang="en-US" dirty="0"/>
          </a:p>
        </p:txBody>
      </p:sp>
    </p:spTree>
    <p:extLst>
      <p:ext uri="{BB962C8B-B14F-4D97-AF65-F5344CB8AC3E}">
        <p14:creationId xmlns:p14="http://schemas.microsoft.com/office/powerpoint/2010/main" val="1027591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C# / </a:t>
            </a:r>
            <a:r>
              <a:rPr lang="en-US" dirty="0" err="1" smtClean="0"/>
              <a:t>Asp.Net</a:t>
            </a:r>
            <a:r>
              <a:rPr lang="en-US" dirty="0" smtClean="0"/>
              <a:t> Core</a:t>
            </a:r>
          </a:p>
          <a:p>
            <a:r>
              <a:rPr lang="en-US" dirty="0" smtClean="0"/>
              <a:t>Azure Functions</a:t>
            </a:r>
          </a:p>
          <a:p>
            <a:r>
              <a:rPr lang="en-US" dirty="0" smtClean="0"/>
              <a:t>Azure App Services</a:t>
            </a:r>
          </a:p>
          <a:p>
            <a:r>
              <a:rPr lang="en-US" dirty="0" smtClean="0"/>
              <a:t>Azure Service Bus</a:t>
            </a:r>
          </a:p>
          <a:p>
            <a:r>
              <a:rPr lang="en-US" dirty="0" smtClean="0"/>
              <a:t>Azure </a:t>
            </a:r>
            <a:r>
              <a:rPr lang="en-US" dirty="0" err="1" smtClean="0"/>
              <a:t>SignalR</a:t>
            </a:r>
            <a:endParaRPr lang="en-US" dirty="0" smtClean="0"/>
          </a:p>
          <a:p>
            <a:r>
              <a:rPr lang="en-US" dirty="0" err="1" smtClean="0"/>
              <a:t>Blazor</a:t>
            </a:r>
            <a:r>
              <a:rPr lang="en-US" dirty="0" smtClean="0"/>
              <a:t>???</a:t>
            </a:r>
          </a:p>
          <a:p>
            <a:endParaRPr lang="en-US" dirty="0"/>
          </a:p>
        </p:txBody>
      </p:sp>
    </p:spTree>
    <p:extLst>
      <p:ext uri="{BB962C8B-B14F-4D97-AF65-F5344CB8AC3E}">
        <p14:creationId xmlns:p14="http://schemas.microsoft.com/office/powerpoint/2010/main" val="13451998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Azure Subscription</a:t>
            </a:r>
          </a:p>
          <a:p>
            <a:pPr lvl="1"/>
            <a:r>
              <a:rPr lang="en-US" u="sng" dirty="0">
                <a:hlinkClick r:id="rId2"/>
              </a:rPr>
              <a:t>Microsoft® Azure Credits - Get a $200 Free Credit</a:t>
            </a:r>
          </a:p>
          <a:p>
            <a:pPr lvl="1"/>
            <a:r>
              <a:rPr lang="en-US" u="sng" dirty="0"/>
              <a:t>Monthly Azure Credit for Visual Studio Subscribers | Microsoft </a:t>
            </a:r>
            <a:r>
              <a:rPr lang="en-US" u="sng" dirty="0" smtClean="0"/>
              <a:t>...</a:t>
            </a:r>
            <a:endParaRPr lang="en-US" dirty="0" smtClean="0"/>
          </a:p>
          <a:p>
            <a:r>
              <a:rPr lang="en-US" dirty="0" smtClean="0"/>
              <a:t>Familiar with developing cloud-based solutions</a:t>
            </a:r>
            <a:endParaRPr lang="en-US" dirty="0"/>
          </a:p>
          <a:p>
            <a:r>
              <a:rPr lang="en-US" dirty="0" smtClean="0"/>
              <a:t>Experience with C# and ASP.NET Core</a:t>
            </a:r>
          </a:p>
          <a:p>
            <a:r>
              <a:rPr lang="en-US" dirty="0" smtClean="0"/>
              <a:t>Visual Studio 2019 installed with ??? modules</a:t>
            </a:r>
          </a:p>
          <a:p>
            <a:pPr lvl="1"/>
            <a:r>
              <a:rPr lang="en-US" dirty="0" smtClean="0">
                <a:hlinkClick r:id="rId3"/>
              </a:rPr>
              <a:t>Community Edition</a:t>
            </a:r>
            <a:r>
              <a:rPr lang="en-US" dirty="0" smtClean="0"/>
              <a:t> is fine</a:t>
            </a:r>
          </a:p>
          <a:p>
            <a:r>
              <a:rPr lang="en-US" dirty="0" smtClean="0"/>
              <a:t>Stuff from GitHub</a:t>
            </a:r>
          </a:p>
          <a:p>
            <a:pPr lvl="1"/>
            <a:endParaRPr lang="en-US" dirty="0"/>
          </a:p>
        </p:txBody>
      </p:sp>
    </p:spTree>
    <p:extLst>
      <p:ext uri="{BB962C8B-B14F-4D97-AF65-F5344CB8AC3E}">
        <p14:creationId xmlns:p14="http://schemas.microsoft.com/office/powerpoint/2010/main" val="1904348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Intro</a:t>
            </a:r>
          </a:p>
          <a:p>
            <a:pPr lvl="1"/>
            <a:r>
              <a:rPr lang="en-US" dirty="0" smtClean="0"/>
              <a:t>What is EBA?</a:t>
            </a:r>
          </a:p>
          <a:p>
            <a:pPr lvl="1"/>
            <a:r>
              <a:rPr lang="en-US" dirty="0" smtClean="0"/>
              <a:t>Why EBA?</a:t>
            </a:r>
          </a:p>
          <a:p>
            <a:pPr lvl="1"/>
            <a:r>
              <a:rPr lang="en-US" dirty="0" smtClean="0"/>
              <a:t>What are we building?</a:t>
            </a:r>
            <a:endParaRPr lang="en-US" dirty="0"/>
          </a:p>
          <a:p>
            <a:r>
              <a:rPr lang="en-US" dirty="0" smtClean="0"/>
              <a:t>Goal 1: Build Incoming Request Simulator</a:t>
            </a:r>
          </a:p>
          <a:p>
            <a:pPr lvl="1"/>
            <a:r>
              <a:rPr lang="en-US" dirty="0" smtClean="0"/>
              <a:t>Azure setup</a:t>
            </a:r>
          </a:p>
          <a:p>
            <a:pPr lvl="1"/>
            <a:r>
              <a:rPr lang="en-US" dirty="0" smtClean="0"/>
              <a:t>Azure Service Bus</a:t>
            </a:r>
          </a:p>
          <a:p>
            <a:pPr lvl="1"/>
            <a:r>
              <a:rPr lang="en-US" dirty="0" smtClean="0"/>
              <a:t>Incoming Request Service</a:t>
            </a:r>
            <a:endParaRPr lang="en-US" dirty="0"/>
          </a:p>
          <a:p>
            <a:r>
              <a:rPr lang="en-US" dirty="0" smtClean="0"/>
              <a:t>Goal 2: Build Auto Approval Service</a:t>
            </a:r>
          </a:p>
          <a:p>
            <a:pPr lvl="1"/>
            <a:r>
              <a:rPr lang="en-US" dirty="0" smtClean="0"/>
              <a:t>Auto Approval Service</a:t>
            </a:r>
            <a:endParaRPr lang="en-US" dirty="0"/>
          </a:p>
          <a:p>
            <a:r>
              <a:rPr lang="en-US" dirty="0" smtClean="0"/>
              <a:t>Goal 3: Build Manual Approval Process</a:t>
            </a:r>
          </a:p>
          <a:p>
            <a:pPr lvl="1"/>
            <a:r>
              <a:rPr lang="en-US" dirty="0" smtClean="0"/>
              <a:t>Request Router Service</a:t>
            </a:r>
          </a:p>
          <a:p>
            <a:pPr lvl="1"/>
            <a:r>
              <a:rPr lang="en-US" dirty="0" smtClean="0"/>
              <a:t>User Interface Application</a:t>
            </a:r>
          </a:p>
          <a:p>
            <a:pPr lvl="1"/>
            <a:r>
              <a:rPr lang="en-US" dirty="0" err="1" smtClean="0"/>
              <a:t>SignalR</a:t>
            </a:r>
            <a:endParaRPr lang="en-US" dirty="0" smtClean="0"/>
          </a:p>
          <a:p>
            <a:r>
              <a:rPr lang="en-US" dirty="0" smtClean="0"/>
              <a:t>Stretch Goals</a:t>
            </a:r>
          </a:p>
          <a:p>
            <a:pPr lvl="1"/>
            <a:r>
              <a:rPr lang="en-US" dirty="0" smtClean="0"/>
              <a:t>Document support</a:t>
            </a:r>
          </a:p>
          <a:p>
            <a:pPr lvl="1"/>
            <a:r>
              <a:rPr lang="en-US" dirty="0" smtClean="0"/>
              <a:t>???New requirement using existing events</a:t>
            </a:r>
          </a:p>
          <a:p>
            <a:pPr lvl="1"/>
            <a:r>
              <a:rPr lang="en-US" dirty="0" smtClean="0"/>
              <a:t>Demo scalability</a:t>
            </a:r>
          </a:p>
          <a:p>
            <a:r>
              <a:rPr lang="en-US" dirty="0" smtClean="0"/>
              <a:t>Wrap Up</a:t>
            </a:r>
          </a:p>
          <a:p>
            <a:pPr lvl="1"/>
            <a:r>
              <a:rPr lang="en-US" dirty="0" smtClean="0"/>
              <a:t>Clean up Azure resources</a:t>
            </a:r>
          </a:p>
          <a:p>
            <a:pPr lvl="1"/>
            <a:r>
              <a:rPr lang="en-US" dirty="0" smtClean="0"/>
              <a:t>Summary</a:t>
            </a:r>
            <a:endParaRPr lang="en-US" dirty="0"/>
          </a:p>
        </p:txBody>
      </p:sp>
    </p:spTree>
    <p:extLst>
      <p:ext uri="{BB962C8B-B14F-4D97-AF65-F5344CB8AC3E}">
        <p14:creationId xmlns:p14="http://schemas.microsoft.com/office/powerpoint/2010/main" val="3105657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event-driven design?</a:t>
            </a:r>
            <a:endParaRPr lang="en-US" dirty="0"/>
          </a:p>
        </p:txBody>
      </p:sp>
      <p:sp>
        <p:nvSpPr>
          <p:cNvPr id="5" name="Content Placeholder 4"/>
          <p:cNvSpPr>
            <a:spLocks noGrp="1"/>
          </p:cNvSpPr>
          <p:nvPr>
            <p:ph idx="1"/>
          </p:nvPr>
        </p:nvSpPr>
        <p:spPr/>
        <p:txBody>
          <a:bodyPr/>
          <a:lstStyle/>
          <a:p>
            <a:r>
              <a:rPr lang="en-US" dirty="0" smtClean="0"/>
              <a:t>Let’s start with what it’s not</a:t>
            </a:r>
          </a:p>
          <a:p>
            <a:pPr lvl="1"/>
            <a:r>
              <a:rPr lang="en-US" dirty="0" smtClean="0"/>
              <a:t>Define solution requirements</a:t>
            </a:r>
          </a:p>
          <a:p>
            <a:pPr lvl="1"/>
            <a:r>
              <a:rPr lang="en-US" dirty="0" smtClean="0"/>
              <a:t>Look at traditional non-event solution and some common issues</a:t>
            </a:r>
          </a:p>
          <a:p>
            <a:pPr lvl="1"/>
            <a:r>
              <a:rPr lang="en-US" dirty="0" smtClean="0"/>
              <a:t>Compare with event-driven design and how it addresses the issues</a:t>
            </a:r>
            <a:endParaRPr lang="en-US" dirty="0"/>
          </a:p>
        </p:txBody>
      </p:sp>
    </p:spTree>
    <p:extLst>
      <p:ext uri="{BB962C8B-B14F-4D97-AF65-F5344CB8AC3E}">
        <p14:creationId xmlns:p14="http://schemas.microsoft.com/office/powerpoint/2010/main" val="2263621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r>
              <a:rPr lang="en-US" dirty="0" smtClean="0"/>
              <a:t>Automatically approve requests if they meet specific criteria</a:t>
            </a:r>
          </a:p>
          <a:p>
            <a:r>
              <a:rPr lang="en-US" dirty="0" smtClean="0"/>
              <a:t>Allow users, which are staff physicians, to approve or deny requests that are not automatically approve</a:t>
            </a:r>
          </a:p>
          <a:p>
            <a:r>
              <a:rPr lang="en-US" dirty="0" smtClean="0"/>
              <a:t>Notify users if the request they are viewing is updated elsewhere in the system</a:t>
            </a:r>
          </a:p>
          <a:p>
            <a:r>
              <a:rPr lang="en-US" dirty="0" smtClean="0"/>
              <a:t>System must provide for 99.99% uptime</a:t>
            </a:r>
          </a:p>
          <a:p>
            <a:r>
              <a:rPr lang="en-US" dirty="0" smtClean="0"/>
              <a:t>System must scale with rapidly growing business</a:t>
            </a:r>
          </a:p>
          <a:p>
            <a:r>
              <a:rPr lang="en-US" dirty="0" smtClean="0"/>
              <a:t>STRETCH: Users should be able to see current system volume</a:t>
            </a:r>
          </a:p>
          <a:p>
            <a:r>
              <a:rPr lang="en-US" dirty="0" smtClean="0"/>
              <a:t>STRETCH: Allow </a:t>
            </a:r>
            <a:r>
              <a:rPr lang="en-US" dirty="0"/>
              <a:t>users to request more information from the provider before approving a request</a:t>
            </a:r>
          </a:p>
          <a:p>
            <a:endParaRPr lang="en-US" dirty="0"/>
          </a:p>
        </p:txBody>
      </p:sp>
    </p:spTree>
    <p:extLst>
      <p:ext uri="{BB962C8B-B14F-4D97-AF65-F5344CB8AC3E}">
        <p14:creationId xmlns:p14="http://schemas.microsoft.com/office/powerpoint/2010/main" val="238527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TAH DETAILS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endParaRPr lang="en-US" dirty="0" smtClean="0"/>
          </a:p>
          <a:p>
            <a:r>
              <a:rPr lang="en-US" dirty="0" smtClean="0"/>
              <a:t>Automatically approve requests if they meet specific criteria</a:t>
            </a:r>
          </a:p>
          <a:p>
            <a:endParaRPr lang="en-US" dirty="0" smtClean="0"/>
          </a:p>
          <a:p>
            <a:r>
              <a:rPr lang="en-US" dirty="0" smtClean="0"/>
              <a:t>Physicians, that work for TAH, approve or deny requests that are not automatically approved</a:t>
            </a:r>
          </a:p>
          <a:p>
            <a:endParaRPr lang="en-US" dirty="0"/>
          </a:p>
          <a:p>
            <a:r>
              <a:rPr lang="en-US" dirty="0" smtClean="0"/>
              <a:t>Send all decisions back to the requesting provider</a:t>
            </a:r>
          </a:p>
          <a:p>
            <a:endParaRPr lang="en-US" dirty="0"/>
          </a:p>
        </p:txBody>
      </p:sp>
    </p:spTree>
    <p:extLst>
      <p:ext uri="{BB962C8B-B14F-4D97-AF65-F5344CB8AC3E}">
        <p14:creationId xmlns:p14="http://schemas.microsoft.com/office/powerpoint/2010/main" val="23262926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SignalR</a:t>
            </a:r>
            <a:endParaRPr lang="en-US" dirty="0"/>
          </a:p>
        </p:txBody>
      </p:sp>
      <p:sp>
        <p:nvSpPr>
          <p:cNvPr id="3" name="Content Placeholder 2"/>
          <p:cNvSpPr>
            <a:spLocks noGrp="1"/>
          </p:cNvSpPr>
          <p:nvPr>
            <p:ph idx="1"/>
          </p:nvPr>
        </p:nvSpPr>
        <p:spPr/>
        <p:txBody>
          <a:bodyPr/>
          <a:lstStyle/>
          <a:p>
            <a:r>
              <a:rPr lang="en-US" dirty="0" smtClean="0"/>
              <a:t>Used to </a:t>
            </a:r>
            <a:r>
              <a:rPr lang="en-US" i="1" dirty="0" smtClean="0"/>
              <a:t>push</a:t>
            </a:r>
            <a:r>
              <a:rPr lang="en-US" dirty="0" smtClean="0"/>
              <a:t> real-time updates to users</a:t>
            </a:r>
          </a:p>
          <a:p>
            <a:pPr lvl="1"/>
            <a:r>
              <a:rPr lang="en-US" dirty="0" smtClean="0"/>
              <a:t>Request to assigned to user</a:t>
            </a:r>
          </a:p>
          <a:p>
            <a:pPr lvl="1"/>
            <a:r>
              <a:rPr lang="en-US" dirty="0" smtClean="0"/>
              <a:t>Update to recently assigned request</a:t>
            </a:r>
            <a:endParaRPr lang="en-US" dirty="0"/>
          </a:p>
        </p:txBody>
      </p:sp>
    </p:spTree>
    <p:extLst>
      <p:ext uri="{BB962C8B-B14F-4D97-AF65-F5344CB8AC3E}">
        <p14:creationId xmlns:p14="http://schemas.microsoft.com/office/powerpoint/2010/main" val="412404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723472" y="2208309"/>
            <a:ext cx="8751152" cy="3722123"/>
          </a:xfrm>
          <a:prstGeom prst="rect">
            <a:avLst/>
          </a:prstGeom>
        </p:spPr>
      </p:pic>
    </p:spTree>
    <p:extLst>
      <p:ext uri="{BB962C8B-B14F-4D97-AF65-F5344CB8AC3E}">
        <p14:creationId xmlns:p14="http://schemas.microsoft.com/office/powerpoint/2010/main" val="345391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457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lstStyle/>
          <a:p>
            <a:pPr marL="0" indent="0">
              <a:buNone/>
            </a:pPr>
            <a:r>
              <a:rPr lang="en-US" dirty="0" smtClean="0"/>
              <a:t>Three </a:t>
            </a:r>
            <a:r>
              <a:rPr lang="en-US" dirty="0" smtClean="0"/>
              <a:t>Amigo’s </a:t>
            </a:r>
            <a:r>
              <a:rPr lang="en-US" dirty="0" smtClean="0"/>
              <a:t>Health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sp>
        <p:nvSpPr>
          <p:cNvPr id="6" name="Rectangle 5"/>
          <p:cNvSpPr/>
          <p:nvPr/>
        </p:nvSpPr>
        <p:spPr>
          <a:xfrm>
            <a:off x="9915465" y="5573553"/>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TAH</a:t>
            </a:r>
            <a:endParaRPr lang="en-US" dirty="0"/>
          </a:p>
        </p:txBody>
      </p:sp>
      <p:sp>
        <p:nvSpPr>
          <p:cNvPr id="7" name="Cloud 6"/>
          <p:cNvSpPr/>
          <p:nvPr/>
        </p:nvSpPr>
        <p:spPr>
          <a:xfrm>
            <a:off x="6173633" y="5432108"/>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0" name="Straight Arrow Connector 9"/>
          <p:cNvCxnSpPr/>
          <p:nvPr/>
        </p:nvCxnSpPr>
        <p:spPr>
          <a:xfrm flipV="1">
            <a:off x="8075537" y="5779364"/>
            <a:ext cx="1839928" cy="5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30105" y="6300228"/>
            <a:ext cx="2085360" cy="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32105" y="5557321"/>
            <a:ext cx="1464816" cy="261610"/>
          </a:xfrm>
          <a:prstGeom prst="rect">
            <a:avLst/>
          </a:prstGeom>
          <a:noFill/>
        </p:spPr>
        <p:txBody>
          <a:bodyPr wrap="square" rtlCol="0">
            <a:spAutoFit/>
          </a:bodyPr>
          <a:lstStyle/>
          <a:p>
            <a:r>
              <a:rPr lang="en-US" sz="1050" dirty="0" smtClean="0"/>
              <a:t>Request for Service</a:t>
            </a:r>
            <a:endParaRPr lang="en-US" sz="1050" dirty="0"/>
          </a:p>
        </p:txBody>
      </p:sp>
      <p:sp>
        <p:nvSpPr>
          <p:cNvPr id="14" name="TextBox 13"/>
          <p:cNvSpPr txBox="1"/>
          <p:nvPr/>
        </p:nvSpPr>
        <p:spPr>
          <a:xfrm>
            <a:off x="7983893" y="6065021"/>
            <a:ext cx="2023215" cy="261610"/>
          </a:xfrm>
          <a:prstGeom prst="rect">
            <a:avLst/>
          </a:prstGeom>
          <a:noFill/>
        </p:spPr>
        <p:txBody>
          <a:bodyPr wrap="square" rtlCol="0">
            <a:spAutoFit/>
          </a:bodyPr>
          <a:lstStyle/>
          <a:p>
            <a:r>
              <a:rPr lang="en-US" sz="1050" dirty="0" smtClean="0"/>
              <a:t>Request for Service Decision</a:t>
            </a:r>
            <a:endParaRPr lang="en-US" sz="1050" dirty="0"/>
          </a:p>
        </p:txBody>
      </p:sp>
    </p:spTree>
    <p:extLst>
      <p:ext uri="{BB962C8B-B14F-4D97-AF65-F5344CB8AC3E}">
        <p14:creationId xmlns:p14="http://schemas.microsoft.com/office/powerpoint/2010/main" val="39745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5" name="Rectangle 4"/>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ClinicianRouting</a:t>
            </a:r>
            <a:r>
              <a:rPr lang="en-US" dirty="0" smtClean="0"/>
              <a:t> 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5" name="Straight Arrow Connector 14"/>
          <p:cNvCxnSpPr>
            <a:stCxn id="10" idx="2"/>
            <a:endCxn id="4"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5"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Flowchart: Multidocument 58"/>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52" name="Straight Arrow Connector 51"/>
          <p:cNvCxnSpPr>
            <a:stCxn id="4" idx="2"/>
            <a:endCxn id="59"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loud 79"/>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74" name="Straight Arrow Connector 73"/>
          <p:cNvCxnSpPr>
            <a:stCxn id="80"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9" idx="1"/>
            <a:endCxn id="80"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232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5365</TotalTime>
  <Words>2606</Words>
  <Application>Microsoft Office PowerPoint</Application>
  <PresentationFormat>Widescreen</PresentationFormat>
  <Paragraphs>558</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Rockwell</vt:lpstr>
      <vt:lpstr>Rockwell Condensed</vt:lpstr>
      <vt:lpstr>Wingdings</vt:lpstr>
      <vt:lpstr>Wood Type</vt:lpstr>
      <vt:lpstr>event-driven architecture workshOp</vt:lpstr>
      <vt:lpstr>Prep</vt:lpstr>
      <vt:lpstr>overview</vt:lpstr>
      <vt:lpstr>What are we going to learn?</vt:lpstr>
      <vt:lpstr>How are we going to learn?</vt:lpstr>
      <vt:lpstr>What are we going to build?</vt:lpstr>
      <vt:lpstr>Traditional vs Event-driven design</vt:lpstr>
      <vt:lpstr>context</vt:lpstr>
      <vt:lpstr>current solution</vt:lpstr>
      <vt:lpstr>current Issues</vt:lpstr>
      <vt:lpstr>Goals for event-driven system</vt:lpstr>
      <vt:lpstr>Approach for event-driven system</vt:lpstr>
      <vt:lpstr> </vt:lpstr>
      <vt:lpstr> </vt:lpstr>
      <vt:lpstr> </vt:lpstr>
      <vt:lpstr> </vt:lpstr>
      <vt:lpstr> </vt:lpstr>
      <vt:lpstr> </vt:lpstr>
      <vt:lpstr> </vt:lpstr>
      <vt:lpstr> </vt:lpstr>
      <vt:lpstr>sprint 1</vt:lpstr>
      <vt:lpstr>User story 1</vt:lpstr>
      <vt:lpstr> user story 1: design</vt:lpstr>
      <vt:lpstr>Azure event Hub</vt:lpstr>
      <vt:lpstr>Azure function</vt:lpstr>
      <vt:lpstr>task 1: Create azure event hub</vt:lpstr>
      <vt:lpstr>task 2: Provider transfer service</vt:lpstr>
      <vt:lpstr>Provider transfer service</vt:lpstr>
      <vt:lpstr>sprint 1 retrospective</vt:lpstr>
      <vt:lpstr>sprint 2</vt:lpstr>
      <vt:lpstr>Auto approval service</vt:lpstr>
      <vt:lpstr>sprint 2 summary</vt:lpstr>
      <vt:lpstr>sprint 3</vt:lpstr>
      <vt:lpstr>Request Routing Service</vt:lpstr>
      <vt:lpstr>User Interface Application</vt:lpstr>
      <vt:lpstr>Azure app service</vt:lpstr>
      <vt:lpstr>sprint 3 summary</vt:lpstr>
      <vt:lpstr>sprint 4</vt:lpstr>
      <vt:lpstr>sprint 4 summary</vt:lpstr>
      <vt:lpstr>sprint 5</vt:lpstr>
      <vt:lpstr>sprint 5 summary</vt:lpstr>
      <vt:lpstr>Stretch Goals</vt:lpstr>
      <vt:lpstr>Document Support</vt:lpstr>
      <vt:lpstr>New requirement</vt:lpstr>
      <vt:lpstr>Demo scalability</vt:lpstr>
      <vt:lpstr>Wrap up</vt:lpstr>
      <vt:lpstr>Clean up azure resources</vt:lpstr>
      <vt:lpstr>What are we building?</vt:lpstr>
      <vt:lpstr>Summary</vt:lpstr>
      <vt:lpstr>intro</vt:lpstr>
      <vt:lpstr>Concepts covered</vt:lpstr>
      <vt:lpstr>Technologies used</vt:lpstr>
      <vt:lpstr>prerequisites</vt:lpstr>
      <vt:lpstr>Agenda</vt:lpstr>
      <vt:lpstr>What is event-driven design?</vt:lpstr>
      <vt:lpstr>requirements</vt:lpstr>
      <vt:lpstr>TAH DETAILS</vt:lpstr>
      <vt:lpstr>Azure SignalR</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azure: developing event-based solutions</dc:title>
  <dc:creator>Scott Carter</dc:creator>
  <cp:lastModifiedBy>Scott Carter</cp:lastModifiedBy>
  <cp:revision>383</cp:revision>
  <dcterms:created xsi:type="dcterms:W3CDTF">2021-06-03T11:57:14Z</dcterms:created>
  <dcterms:modified xsi:type="dcterms:W3CDTF">2021-08-14T16:23:58Z</dcterms:modified>
</cp:coreProperties>
</file>