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36" name="PlaceHolder 2"/>
          <p:cNvSpPr>
            <a:spLocks noGrp="1"/>
          </p:cNvSpPr>
          <p:nvPr>
            <p:ph type="body"/>
          </p:nvPr>
        </p:nvSpPr>
        <p:spPr>
          <a:xfrm>
            <a:off x="1069920" y="212148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37" name="PlaceHolder 3"/>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39"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0"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1"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2" name="PlaceHolder 5"/>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44" name="PlaceHolder 2"/>
          <p:cNvSpPr>
            <a:spLocks noGrp="1"/>
          </p:cNvSpPr>
          <p:nvPr>
            <p:ph type="body"/>
          </p:nvPr>
        </p:nvSpPr>
        <p:spPr>
          <a:xfrm>
            <a:off x="106992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5" name="PlaceHolder 3"/>
          <p:cNvSpPr>
            <a:spLocks noGrp="1"/>
          </p:cNvSpPr>
          <p:nvPr>
            <p:ph type="body"/>
          </p:nvPr>
        </p:nvSpPr>
        <p:spPr>
          <a:xfrm>
            <a:off x="447084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6" name="PlaceHolder 4"/>
          <p:cNvSpPr>
            <a:spLocks noGrp="1"/>
          </p:cNvSpPr>
          <p:nvPr>
            <p:ph type="body"/>
          </p:nvPr>
        </p:nvSpPr>
        <p:spPr>
          <a:xfrm>
            <a:off x="787176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7" name="PlaceHolder 5"/>
          <p:cNvSpPr>
            <a:spLocks noGrp="1"/>
          </p:cNvSpPr>
          <p:nvPr>
            <p:ph type="body"/>
          </p:nvPr>
        </p:nvSpPr>
        <p:spPr>
          <a:xfrm>
            <a:off x="106992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8" name="PlaceHolder 6"/>
          <p:cNvSpPr>
            <a:spLocks noGrp="1"/>
          </p:cNvSpPr>
          <p:nvPr>
            <p:ph type="body"/>
          </p:nvPr>
        </p:nvSpPr>
        <p:spPr>
          <a:xfrm>
            <a:off x="447084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49" name="PlaceHolder 7"/>
          <p:cNvSpPr>
            <a:spLocks noGrp="1"/>
          </p:cNvSpPr>
          <p:nvPr>
            <p:ph type="body"/>
          </p:nvPr>
        </p:nvSpPr>
        <p:spPr>
          <a:xfrm>
            <a:off x="787176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63" name="PlaceHolder 2"/>
          <p:cNvSpPr>
            <a:spLocks noGrp="1"/>
          </p:cNvSpPr>
          <p:nvPr>
            <p:ph type="subTitle"/>
          </p:nvPr>
        </p:nvSpPr>
        <p:spPr>
          <a:xfrm>
            <a:off x="1069920" y="2121480"/>
            <a:ext cx="10058040" cy="40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65" name="PlaceHolder 2"/>
          <p:cNvSpPr>
            <a:spLocks noGrp="1"/>
          </p:cNvSpPr>
          <p:nvPr>
            <p:ph type="body"/>
          </p:nvPr>
        </p:nvSpPr>
        <p:spPr>
          <a:xfrm>
            <a:off x="1069920" y="2121480"/>
            <a:ext cx="100580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67"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68"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1069920" y="484560"/>
            <a:ext cx="10058040" cy="74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72"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73"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74"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5" name="PlaceHolder 2"/>
          <p:cNvSpPr>
            <a:spLocks noGrp="1"/>
          </p:cNvSpPr>
          <p:nvPr>
            <p:ph type="subTitle"/>
          </p:nvPr>
        </p:nvSpPr>
        <p:spPr>
          <a:xfrm>
            <a:off x="1069920" y="2121480"/>
            <a:ext cx="10058040" cy="40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76"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77"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78" name="PlaceHolder 4"/>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80"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81"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82" name="PlaceHolder 4"/>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84" name="PlaceHolder 2"/>
          <p:cNvSpPr>
            <a:spLocks noGrp="1"/>
          </p:cNvSpPr>
          <p:nvPr>
            <p:ph type="body"/>
          </p:nvPr>
        </p:nvSpPr>
        <p:spPr>
          <a:xfrm>
            <a:off x="1069920" y="212148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85" name="PlaceHolder 3"/>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87"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88"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89"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90" name="PlaceHolder 5"/>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92" name="PlaceHolder 2"/>
          <p:cNvSpPr>
            <a:spLocks noGrp="1"/>
          </p:cNvSpPr>
          <p:nvPr>
            <p:ph type="body"/>
          </p:nvPr>
        </p:nvSpPr>
        <p:spPr>
          <a:xfrm>
            <a:off x="106992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93" name="PlaceHolder 3"/>
          <p:cNvSpPr>
            <a:spLocks noGrp="1"/>
          </p:cNvSpPr>
          <p:nvPr>
            <p:ph type="body"/>
          </p:nvPr>
        </p:nvSpPr>
        <p:spPr>
          <a:xfrm>
            <a:off x="447084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94" name="PlaceHolder 4"/>
          <p:cNvSpPr>
            <a:spLocks noGrp="1"/>
          </p:cNvSpPr>
          <p:nvPr>
            <p:ph type="body"/>
          </p:nvPr>
        </p:nvSpPr>
        <p:spPr>
          <a:xfrm>
            <a:off x="787176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95" name="PlaceHolder 5"/>
          <p:cNvSpPr>
            <a:spLocks noGrp="1"/>
          </p:cNvSpPr>
          <p:nvPr>
            <p:ph type="body"/>
          </p:nvPr>
        </p:nvSpPr>
        <p:spPr>
          <a:xfrm>
            <a:off x="106992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96" name="PlaceHolder 6"/>
          <p:cNvSpPr>
            <a:spLocks noGrp="1"/>
          </p:cNvSpPr>
          <p:nvPr>
            <p:ph type="body"/>
          </p:nvPr>
        </p:nvSpPr>
        <p:spPr>
          <a:xfrm>
            <a:off x="447084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97" name="PlaceHolder 7"/>
          <p:cNvSpPr>
            <a:spLocks noGrp="1"/>
          </p:cNvSpPr>
          <p:nvPr>
            <p:ph type="body"/>
          </p:nvPr>
        </p:nvSpPr>
        <p:spPr>
          <a:xfrm>
            <a:off x="787176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07" name="PlaceHolder 2"/>
          <p:cNvSpPr>
            <a:spLocks noGrp="1"/>
          </p:cNvSpPr>
          <p:nvPr>
            <p:ph type="subTitle"/>
          </p:nvPr>
        </p:nvSpPr>
        <p:spPr>
          <a:xfrm>
            <a:off x="1069920" y="2121480"/>
            <a:ext cx="10058040" cy="40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09" name="PlaceHolder 2"/>
          <p:cNvSpPr>
            <a:spLocks noGrp="1"/>
          </p:cNvSpPr>
          <p:nvPr>
            <p:ph type="body"/>
          </p:nvPr>
        </p:nvSpPr>
        <p:spPr>
          <a:xfrm>
            <a:off x="1069920" y="2121480"/>
            <a:ext cx="100580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11"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12"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7" name="PlaceHolder 2"/>
          <p:cNvSpPr>
            <a:spLocks noGrp="1"/>
          </p:cNvSpPr>
          <p:nvPr>
            <p:ph type="body"/>
          </p:nvPr>
        </p:nvSpPr>
        <p:spPr>
          <a:xfrm>
            <a:off x="1069920" y="2121480"/>
            <a:ext cx="100580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1069920" y="484560"/>
            <a:ext cx="10058040" cy="74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16"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17"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18"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20"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1"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2" name="PlaceHolder 4"/>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24"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5"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6" name="PlaceHolder 4"/>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28" name="PlaceHolder 2"/>
          <p:cNvSpPr>
            <a:spLocks noGrp="1"/>
          </p:cNvSpPr>
          <p:nvPr>
            <p:ph type="body"/>
          </p:nvPr>
        </p:nvSpPr>
        <p:spPr>
          <a:xfrm>
            <a:off x="1069920" y="212148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29" name="PlaceHolder 3"/>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31"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2"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3"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4" name="PlaceHolder 5"/>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36" name="PlaceHolder 2"/>
          <p:cNvSpPr>
            <a:spLocks noGrp="1"/>
          </p:cNvSpPr>
          <p:nvPr>
            <p:ph type="body"/>
          </p:nvPr>
        </p:nvSpPr>
        <p:spPr>
          <a:xfrm>
            <a:off x="106992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7" name="PlaceHolder 3"/>
          <p:cNvSpPr>
            <a:spLocks noGrp="1"/>
          </p:cNvSpPr>
          <p:nvPr>
            <p:ph type="body"/>
          </p:nvPr>
        </p:nvSpPr>
        <p:spPr>
          <a:xfrm>
            <a:off x="447084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8" name="PlaceHolder 4"/>
          <p:cNvSpPr>
            <a:spLocks noGrp="1"/>
          </p:cNvSpPr>
          <p:nvPr>
            <p:ph type="body"/>
          </p:nvPr>
        </p:nvSpPr>
        <p:spPr>
          <a:xfrm>
            <a:off x="787176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39" name="PlaceHolder 5"/>
          <p:cNvSpPr>
            <a:spLocks noGrp="1"/>
          </p:cNvSpPr>
          <p:nvPr>
            <p:ph type="body"/>
          </p:nvPr>
        </p:nvSpPr>
        <p:spPr>
          <a:xfrm>
            <a:off x="106992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40" name="PlaceHolder 6"/>
          <p:cNvSpPr>
            <a:spLocks noGrp="1"/>
          </p:cNvSpPr>
          <p:nvPr>
            <p:ph type="body"/>
          </p:nvPr>
        </p:nvSpPr>
        <p:spPr>
          <a:xfrm>
            <a:off x="447084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41" name="PlaceHolder 7"/>
          <p:cNvSpPr>
            <a:spLocks noGrp="1"/>
          </p:cNvSpPr>
          <p:nvPr>
            <p:ph type="body"/>
          </p:nvPr>
        </p:nvSpPr>
        <p:spPr>
          <a:xfrm>
            <a:off x="787176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51" name="PlaceHolder 2"/>
          <p:cNvSpPr>
            <a:spLocks noGrp="1"/>
          </p:cNvSpPr>
          <p:nvPr>
            <p:ph type="subTitle"/>
          </p:nvPr>
        </p:nvSpPr>
        <p:spPr>
          <a:xfrm>
            <a:off x="1069920" y="2121480"/>
            <a:ext cx="10058040" cy="40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53" name="PlaceHolder 2"/>
          <p:cNvSpPr>
            <a:spLocks noGrp="1"/>
          </p:cNvSpPr>
          <p:nvPr>
            <p:ph type="body"/>
          </p:nvPr>
        </p:nvSpPr>
        <p:spPr>
          <a:xfrm>
            <a:off x="1069920" y="2121480"/>
            <a:ext cx="100580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9"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20"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55"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56"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1069920" y="484560"/>
            <a:ext cx="10058040" cy="74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60"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61"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62"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64"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65"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66" name="PlaceHolder 4"/>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68"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69"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70" name="PlaceHolder 4"/>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72" name="PlaceHolder 2"/>
          <p:cNvSpPr>
            <a:spLocks noGrp="1"/>
          </p:cNvSpPr>
          <p:nvPr>
            <p:ph type="body"/>
          </p:nvPr>
        </p:nvSpPr>
        <p:spPr>
          <a:xfrm>
            <a:off x="1069920" y="212148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73" name="PlaceHolder 3"/>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75"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76"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77"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78" name="PlaceHolder 5"/>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180" name="PlaceHolder 2"/>
          <p:cNvSpPr>
            <a:spLocks noGrp="1"/>
          </p:cNvSpPr>
          <p:nvPr>
            <p:ph type="body"/>
          </p:nvPr>
        </p:nvSpPr>
        <p:spPr>
          <a:xfrm>
            <a:off x="106992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81" name="PlaceHolder 3"/>
          <p:cNvSpPr>
            <a:spLocks noGrp="1"/>
          </p:cNvSpPr>
          <p:nvPr>
            <p:ph type="body"/>
          </p:nvPr>
        </p:nvSpPr>
        <p:spPr>
          <a:xfrm>
            <a:off x="447084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82" name="PlaceHolder 4"/>
          <p:cNvSpPr>
            <a:spLocks noGrp="1"/>
          </p:cNvSpPr>
          <p:nvPr>
            <p:ph type="body"/>
          </p:nvPr>
        </p:nvSpPr>
        <p:spPr>
          <a:xfrm>
            <a:off x="7871760" y="212148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83" name="PlaceHolder 5"/>
          <p:cNvSpPr>
            <a:spLocks noGrp="1"/>
          </p:cNvSpPr>
          <p:nvPr>
            <p:ph type="body"/>
          </p:nvPr>
        </p:nvSpPr>
        <p:spPr>
          <a:xfrm>
            <a:off x="106992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84" name="PlaceHolder 6"/>
          <p:cNvSpPr>
            <a:spLocks noGrp="1"/>
          </p:cNvSpPr>
          <p:nvPr>
            <p:ph type="body"/>
          </p:nvPr>
        </p:nvSpPr>
        <p:spPr>
          <a:xfrm>
            <a:off x="447084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185" name="PlaceHolder 7"/>
          <p:cNvSpPr>
            <a:spLocks noGrp="1"/>
          </p:cNvSpPr>
          <p:nvPr>
            <p:ph type="body"/>
          </p:nvPr>
        </p:nvSpPr>
        <p:spPr>
          <a:xfrm>
            <a:off x="7871760" y="4237200"/>
            <a:ext cx="323856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69920" y="484560"/>
            <a:ext cx="10058040" cy="745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24"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25" name="PlaceHolder 3"/>
          <p:cNvSpPr>
            <a:spLocks noGrp="1"/>
          </p:cNvSpPr>
          <p:nvPr>
            <p:ph type="body"/>
          </p:nvPr>
        </p:nvSpPr>
        <p:spPr>
          <a:xfrm>
            <a:off x="622404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26" name="PlaceHolder 4"/>
          <p:cNvSpPr>
            <a:spLocks noGrp="1"/>
          </p:cNvSpPr>
          <p:nvPr>
            <p:ph type="body"/>
          </p:nvPr>
        </p:nvSpPr>
        <p:spPr>
          <a:xfrm>
            <a:off x="106992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28" name="PlaceHolder 2"/>
          <p:cNvSpPr>
            <a:spLocks noGrp="1"/>
          </p:cNvSpPr>
          <p:nvPr>
            <p:ph type="body"/>
          </p:nvPr>
        </p:nvSpPr>
        <p:spPr>
          <a:xfrm>
            <a:off x="1069920" y="2121480"/>
            <a:ext cx="4908240" cy="4050360"/>
          </a:xfrm>
          <a:prstGeom prst="rect">
            <a:avLst/>
          </a:prstGeom>
        </p:spPr>
        <p:txBody>
          <a:bodyPr lIns="0" rIns="0" tIns="0" bIns="0">
            <a:normAutofit/>
          </a:bodyPr>
          <a:p>
            <a:endParaRPr b="0" lang="en-US" sz="2000" spc="-1" strike="noStrike">
              <a:solidFill>
                <a:srgbClr val="000000"/>
              </a:solidFill>
              <a:latin typeface="Rockwell"/>
            </a:endParaRPr>
          </a:p>
        </p:txBody>
      </p:sp>
      <p:sp>
        <p:nvSpPr>
          <p:cNvPr id="29"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30" name="PlaceHolder 4"/>
          <p:cNvSpPr>
            <a:spLocks noGrp="1"/>
          </p:cNvSpPr>
          <p:nvPr>
            <p:ph type="body"/>
          </p:nvPr>
        </p:nvSpPr>
        <p:spPr>
          <a:xfrm>
            <a:off x="6224040" y="423720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920" y="484560"/>
            <a:ext cx="10058040" cy="1608840"/>
          </a:xfrm>
          <a:prstGeom prst="rect">
            <a:avLst/>
          </a:prstGeom>
        </p:spPr>
        <p:txBody>
          <a:bodyPr lIns="0" rIns="0" tIns="0" bIns="0" anchor="ctr">
            <a:noAutofit/>
          </a:bodyPr>
          <a:p>
            <a:endParaRPr b="0" lang="en-US" sz="1800" spc="-1" strike="noStrike">
              <a:solidFill>
                <a:srgbClr val="000000"/>
              </a:solidFill>
              <a:latin typeface="Rockwell"/>
            </a:endParaRPr>
          </a:p>
        </p:txBody>
      </p:sp>
      <p:sp>
        <p:nvSpPr>
          <p:cNvPr id="32" name="PlaceHolder 2"/>
          <p:cNvSpPr>
            <a:spLocks noGrp="1"/>
          </p:cNvSpPr>
          <p:nvPr>
            <p:ph type="body"/>
          </p:nvPr>
        </p:nvSpPr>
        <p:spPr>
          <a:xfrm>
            <a:off x="106992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33" name="PlaceHolder 3"/>
          <p:cNvSpPr>
            <a:spLocks noGrp="1"/>
          </p:cNvSpPr>
          <p:nvPr>
            <p:ph type="body"/>
          </p:nvPr>
        </p:nvSpPr>
        <p:spPr>
          <a:xfrm>
            <a:off x="6224040" y="2121480"/>
            <a:ext cx="4908240" cy="1931760"/>
          </a:xfrm>
          <a:prstGeom prst="rect">
            <a:avLst/>
          </a:prstGeom>
        </p:spPr>
        <p:txBody>
          <a:bodyPr lIns="0" rIns="0" tIns="0" bIns="0">
            <a:normAutofit/>
          </a:bodyPr>
          <a:p>
            <a:endParaRPr b="0" lang="en-US" sz="2000" spc="-1" strike="noStrike">
              <a:solidFill>
                <a:srgbClr val="000000"/>
              </a:solidFill>
              <a:latin typeface="Rockwell"/>
            </a:endParaRPr>
          </a:p>
        </p:txBody>
      </p:sp>
      <p:sp>
        <p:nvSpPr>
          <p:cNvPr id="34" name="PlaceHolder 4"/>
          <p:cNvSpPr>
            <a:spLocks noGrp="1"/>
          </p:cNvSpPr>
          <p:nvPr>
            <p:ph type="body"/>
          </p:nvPr>
        </p:nvSpPr>
        <p:spPr>
          <a:xfrm>
            <a:off x="1069920" y="4237200"/>
            <a:ext cx="10058040" cy="1931760"/>
          </a:xfrm>
          <a:prstGeom prst="rect">
            <a:avLst/>
          </a:prstGeom>
        </p:spPr>
        <p:txBody>
          <a:bodyPr lIns="0" rIns="0" tIns="0" bIns="0">
            <a:normAutofit/>
          </a:bodyPr>
          <a:p>
            <a:endParaRPr b="0" lang="en-US" sz="2000" spc="-1" strike="noStrike">
              <a:solidFill>
                <a:srgbClr val="000000"/>
              </a:solidFill>
              <a:latin typeface="Rockwel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11401560" y="6229800"/>
            <a:ext cx="456840" cy="456840"/>
            <a:chOff x="11401560" y="6229800"/>
            <a:chExt cx="456840" cy="456840"/>
          </a:xfrm>
        </p:grpSpPr>
        <p:sp>
          <p:nvSpPr>
            <p:cNvPr id="1" name="CustomShape 2"/>
            <p:cNvSpPr/>
            <p:nvPr/>
          </p:nvSpPr>
          <p:spPr>
            <a:xfrm>
              <a:off x="11401560" y="6229800"/>
              <a:ext cx="456840" cy="456840"/>
            </a:xfrm>
            <a:prstGeom prst="ellipse">
              <a:avLst/>
            </a:prstGeom>
            <a:blipFill rotWithShape="0">
              <a:blip r:embed="rId2"/>
              <a:tile/>
            </a:blipFill>
            <a:ln w="25400">
              <a:noFill/>
            </a:ln>
          </p:spPr>
          <p:style>
            <a:lnRef idx="0"/>
            <a:fillRef idx="0"/>
            <a:effectRef idx="0"/>
            <a:fontRef idx="minor"/>
          </p:style>
        </p:sp>
        <p:sp>
          <p:nvSpPr>
            <p:cNvPr id="2" name="CustomShape 3"/>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3" name="CustomShape 4"/>
          <p:cNvSpPr/>
          <p:nvPr/>
        </p:nvSpPr>
        <p:spPr>
          <a:xfrm>
            <a:off x="920880" y="1347120"/>
            <a:ext cx="10222560" cy="80280"/>
          </a:xfrm>
          <a:prstGeom prst="rect">
            <a:avLst/>
          </a:prstGeom>
          <a:blipFill rotWithShape="0">
            <a:blip r:embed="rId3">
              <a:alphaModFix amt="85000"/>
            </a:blip>
            <a:tile/>
          </a:blip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920880" y="4299840"/>
            <a:ext cx="10222560" cy="80280"/>
          </a:xfrm>
          <a:prstGeom prst="rect">
            <a:avLst/>
          </a:prstGeom>
          <a:blipFill rotWithShape="0">
            <a:blip r:embed="rId4">
              <a:alphaModFix amt="85000"/>
            </a:blip>
            <a:tile/>
          </a:blip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920880" y="1484640"/>
            <a:ext cx="10222560" cy="2742840"/>
          </a:xfrm>
          <a:prstGeom prst="rect">
            <a:avLst/>
          </a:prstGeom>
          <a:blipFill rotWithShape="0">
            <a:blip r:embed="rId5">
              <a:alphaModFix amt="85000"/>
            </a:blip>
            <a:tile/>
          </a:blipFill>
          <a:ln>
            <a:noFill/>
          </a:ln>
        </p:spPr>
        <p:style>
          <a:lnRef idx="2">
            <a:schemeClr val="accent1">
              <a:shade val="50000"/>
            </a:schemeClr>
          </a:lnRef>
          <a:fillRef idx="1">
            <a:schemeClr val="accent1"/>
          </a:fillRef>
          <a:effectRef idx="0">
            <a:schemeClr val="accent1"/>
          </a:effectRef>
          <a:fontRef idx="minor"/>
        </p:style>
      </p:sp>
      <p:grpSp>
        <p:nvGrpSpPr>
          <p:cNvPr id="6" name="Group 7"/>
          <p:cNvGrpSpPr/>
          <p:nvPr/>
        </p:nvGrpSpPr>
        <p:grpSpPr>
          <a:xfrm>
            <a:off x="9649080" y="4069080"/>
            <a:ext cx="1080720" cy="1080720"/>
            <a:chOff x="9649080" y="4069080"/>
            <a:chExt cx="1080720" cy="1080720"/>
          </a:xfrm>
        </p:grpSpPr>
        <p:sp>
          <p:nvSpPr>
            <p:cNvPr id="7" name="CustomShape 8"/>
            <p:cNvSpPr/>
            <p:nvPr/>
          </p:nvSpPr>
          <p:spPr>
            <a:xfrm>
              <a:off x="9649080" y="4069080"/>
              <a:ext cx="1080720" cy="1080720"/>
            </a:xfrm>
            <a:prstGeom prst="ellipse">
              <a:avLst/>
            </a:prstGeom>
            <a:blipFill rotWithShape="0">
              <a:blip r:embed="rId6"/>
              <a:tile/>
            </a:blipFill>
            <a:ln w="25400">
              <a:noFill/>
            </a:ln>
          </p:spPr>
          <p:style>
            <a:lnRef idx="0"/>
            <a:fillRef idx="0"/>
            <a:effectRef idx="0"/>
            <a:fontRef idx="minor"/>
          </p:style>
        </p:sp>
        <p:sp>
          <p:nvSpPr>
            <p:cNvPr id="8" name="CustomShape 9"/>
            <p:cNvSpPr/>
            <p:nvPr/>
          </p:nvSpPr>
          <p:spPr>
            <a:xfrm>
              <a:off x="9757440" y="4177080"/>
              <a:ext cx="864360" cy="864360"/>
            </a:xfrm>
            <a:prstGeom prst="ellipse">
              <a:avLst/>
            </a:prstGeom>
            <a:noFill/>
            <a:ln w="25400">
              <a:solidFill>
                <a:srgbClr val="ffffff"/>
              </a:solidFill>
              <a:round/>
            </a:ln>
          </p:spPr>
          <p:style>
            <a:lnRef idx="0"/>
            <a:fillRef idx="0"/>
            <a:effectRef idx="0"/>
            <a:fontRef idx="minor"/>
          </p:style>
        </p:sp>
      </p:grpSp>
      <p:sp>
        <p:nvSpPr>
          <p:cNvPr id="9" name="PlaceHolder 10"/>
          <p:cNvSpPr>
            <a:spLocks noGrp="1"/>
          </p:cNvSpPr>
          <p:nvPr>
            <p:ph type="title"/>
          </p:nvPr>
        </p:nvSpPr>
        <p:spPr>
          <a:xfrm>
            <a:off x="1051560" y="1432080"/>
            <a:ext cx="9966600" cy="3035520"/>
          </a:xfrm>
          <a:prstGeom prst="rect">
            <a:avLst/>
          </a:prstGeom>
        </p:spPr>
        <p:txBody>
          <a:bodyPr anchor="ctr">
            <a:noAutofit/>
          </a:bodyPr>
          <a:p>
            <a:pPr>
              <a:lnSpc>
                <a:spcPct val="80000"/>
              </a:lnSpc>
            </a:pPr>
            <a:r>
              <a:rPr b="0" lang="en-US" sz="9600" spc="-1" strike="noStrike" cap="all">
                <a:solidFill>
                  <a:srgbClr val="000000"/>
                </a:solidFill>
                <a:latin typeface="Rockwell Condensed"/>
              </a:rPr>
              <a:t>Click to edit Master title style</a:t>
            </a:r>
            <a:endParaRPr b="0" lang="en-US" sz="9600" spc="-1" strike="noStrike">
              <a:solidFill>
                <a:srgbClr val="000000"/>
              </a:solidFill>
              <a:latin typeface="Rockwell"/>
            </a:endParaRPr>
          </a:p>
        </p:txBody>
      </p:sp>
      <p:sp>
        <p:nvSpPr>
          <p:cNvPr id="10" name="PlaceHolder 11"/>
          <p:cNvSpPr>
            <a:spLocks noGrp="1"/>
          </p:cNvSpPr>
          <p:nvPr>
            <p:ph type="dt"/>
          </p:nvPr>
        </p:nvSpPr>
        <p:spPr>
          <a:xfrm>
            <a:off x="7964280" y="6272640"/>
            <a:ext cx="3273120" cy="364680"/>
          </a:xfrm>
          <a:prstGeom prst="rect">
            <a:avLst/>
          </a:prstGeom>
        </p:spPr>
        <p:txBody>
          <a:bodyPr anchor="ctr">
            <a:noAutofit/>
          </a:bodyPr>
          <a:p>
            <a:pPr algn="r">
              <a:lnSpc>
                <a:spcPct val="100000"/>
              </a:lnSpc>
            </a:pPr>
            <a:fld id="{6C2E20D8-74E9-4AEC-BAC8-A55821FECEB5}" type="datetime">
              <a:rPr b="0" lang="en-US" sz="1100" spc="-1" strike="noStrike">
                <a:solidFill>
                  <a:srgbClr val="696464"/>
                </a:solidFill>
                <a:latin typeface="Rockwell"/>
              </a:rPr>
              <a:t>7/31/21</a:t>
            </a:fld>
            <a:endParaRPr b="0" lang="en-US" sz="1100" spc="-1" strike="noStrike">
              <a:latin typeface="Times New Roman"/>
            </a:endParaRPr>
          </a:p>
        </p:txBody>
      </p:sp>
      <p:sp>
        <p:nvSpPr>
          <p:cNvPr id="11" name="PlaceHolder 12"/>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12" name="PlaceHolder 13"/>
          <p:cNvSpPr>
            <a:spLocks noGrp="1"/>
          </p:cNvSpPr>
          <p:nvPr>
            <p:ph type="sldNum"/>
          </p:nvPr>
        </p:nvSpPr>
        <p:spPr>
          <a:xfrm>
            <a:off x="9592560" y="4289400"/>
            <a:ext cx="1193400" cy="639720"/>
          </a:xfrm>
          <a:prstGeom prst="rect">
            <a:avLst/>
          </a:prstGeom>
        </p:spPr>
        <p:txBody>
          <a:bodyPr anchor="ctr">
            <a:noAutofit/>
          </a:bodyPr>
          <a:p>
            <a:pPr algn="ctr">
              <a:lnSpc>
                <a:spcPct val="100000"/>
              </a:lnSpc>
            </a:pPr>
            <a:fld id="{D89AF6BE-DFEF-493B-BE08-24540B7A4C22}" type="slidenum">
              <a:rPr b="1" lang="en-US" sz="2800" spc="-1" strike="noStrike">
                <a:solidFill>
                  <a:srgbClr val="ffffff"/>
                </a:solidFill>
                <a:latin typeface="Rockwell Condensed"/>
              </a:rPr>
              <a:t>&lt;number&gt;</a:t>
            </a:fld>
            <a:endParaRPr b="0" lang="en-US" sz="2800" spc="-1" strike="noStrike">
              <a:latin typeface="Times New Roman"/>
            </a:endParaRPr>
          </a:p>
        </p:txBody>
      </p:sp>
      <p:sp>
        <p:nvSpPr>
          <p:cNvPr id="13"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Rockwell"/>
              </a:rPr>
              <a:t>Click to edit the outline text format</a:t>
            </a:r>
            <a:endParaRPr b="0" lang="en-US" sz="2000" spc="-1" strike="noStrike">
              <a:solidFill>
                <a:srgbClr val="000000"/>
              </a:solidFill>
              <a:latin typeface="Rockwel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Rockwell"/>
              </a:rPr>
              <a:t>Second Outline Level</a:t>
            </a:r>
            <a:endParaRPr b="0" lang="en-US" sz="1600" spc="-1" strike="noStrike">
              <a:solidFill>
                <a:srgbClr val="000000"/>
              </a:solidFill>
              <a:latin typeface="Rockwel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Rockwell"/>
              </a:rPr>
              <a:t>Third Outline Level</a:t>
            </a:r>
            <a:endParaRPr b="0" lang="en-US" sz="1600" spc="-1" strike="noStrike">
              <a:solidFill>
                <a:srgbClr val="000000"/>
              </a:solidFill>
              <a:latin typeface="Rockwel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Rockwell"/>
              </a:rPr>
              <a:t>Fourth Outline Level</a:t>
            </a:r>
            <a:endParaRPr b="0" lang="en-US" sz="1600" spc="-1" strike="noStrike">
              <a:solidFill>
                <a:srgbClr val="000000"/>
              </a:solidFill>
              <a:latin typeface="Rockwel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1"/>
          <p:cNvGrpSpPr/>
          <p:nvPr/>
        </p:nvGrpSpPr>
        <p:grpSpPr>
          <a:xfrm>
            <a:off x="11401560" y="6229800"/>
            <a:ext cx="456840" cy="456840"/>
            <a:chOff x="11401560" y="6229800"/>
            <a:chExt cx="456840" cy="456840"/>
          </a:xfrm>
        </p:grpSpPr>
        <p:sp>
          <p:nvSpPr>
            <p:cNvPr id="51" name="CustomShape 2"/>
            <p:cNvSpPr/>
            <p:nvPr/>
          </p:nvSpPr>
          <p:spPr>
            <a:xfrm>
              <a:off x="11401560" y="6229800"/>
              <a:ext cx="456840" cy="456840"/>
            </a:xfrm>
            <a:prstGeom prst="ellipse">
              <a:avLst/>
            </a:prstGeom>
            <a:blipFill rotWithShape="0">
              <a:blip r:embed="rId2"/>
              <a:tile/>
            </a:blipFill>
            <a:ln w="25400">
              <a:noFill/>
            </a:ln>
          </p:spPr>
          <p:style>
            <a:lnRef idx="0"/>
            <a:fillRef idx="0"/>
            <a:effectRef idx="0"/>
            <a:fontRef idx="minor"/>
          </p:style>
        </p:sp>
        <p:sp>
          <p:nvSpPr>
            <p:cNvPr id="52" name="CustomShape 3"/>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53" name="CustomShape 4"/>
          <p:cNvSpPr/>
          <p:nvPr/>
        </p:nvSpPr>
        <p:spPr>
          <a:xfrm>
            <a:off x="0" y="4917960"/>
            <a:ext cx="12191760" cy="1939680"/>
          </a:xfrm>
          <a:prstGeom prst="rect">
            <a:avLst/>
          </a:prstGeom>
          <a:blipFill rotWithShape="0">
            <a:blip r:embed="rId3">
              <a:alphaModFix amt="85000"/>
            </a:blip>
            <a:tile/>
          </a:blipFill>
          <a:ln>
            <a:noFill/>
          </a:ln>
        </p:spPr>
        <p:style>
          <a:lnRef idx="2">
            <a:schemeClr val="accent1">
              <a:shade val="50000"/>
            </a:schemeClr>
          </a:lnRef>
          <a:fillRef idx="1">
            <a:schemeClr val="accent1"/>
          </a:fillRef>
          <a:effectRef idx="0">
            <a:schemeClr val="accent1"/>
          </a:effectRef>
          <a:fontRef idx="minor"/>
        </p:style>
      </p:sp>
      <p:sp>
        <p:nvSpPr>
          <p:cNvPr id="54" name="PlaceHolder 5"/>
          <p:cNvSpPr>
            <a:spLocks noGrp="1"/>
          </p:cNvSpPr>
          <p:nvPr>
            <p:ph type="title"/>
          </p:nvPr>
        </p:nvSpPr>
        <p:spPr>
          <a:xfrm>
            <a:off x="2167200" y="1225440"/>
            <a:ext cx="9280800" cy="3520080"/>
          </a:xfrm>
          <a:prstGeom prst="rect">
            <a:avLst/>
          </a:prstGeom>
        </p:spPr>
        <p:txBody>
          <a:bodyPr anchor="ctr">
            <a:normAutofit/>
          </a:bodyPr>
          <a:p>
            <a:pPr>
              <a:lnSpc>
                <a:spcPct val="80000"/>
              </a:lnSpc>
            </a:pPr>
            <a:r>
              <a:rPr b="0" lang="en-US" sz="8000" spc="-1" strike="noStrike" cap="all">
                <a:solidFill>
                  <a:srgbClr val="000000"/>
                </a:solidFill>
                <a:latin typeface="Rockwell Condensed"/>
              </a:rPr>
              <a:t>Click to edit Master title style</a:t>
            </a:r>
            <a:endParaRPr b="0" lang="en-US" sz="8000" spc="-1" strike="noStrike">
              <a:solidFill>
                <a:srgbClr val="000000"/>
              </a:solidFill>
              <a:latin typeface="Rockwell"/>
            </a:endParaRPr>
          </a:p>
        </p:txBody>
      </p:sp>
      <p:sp>
        <p:nvSpPr>
          <p:cNvPr id="55" name="PlaceHolder 6"/>
          <p:cNvSpPr>
            <a:spLocks noGrp="1"/>
          </p:cNvSpPr>
          <p:nvPr>
            <p:ph type="body"/>
          </p:nvPr>
        </p:nvSpPr>
        <p:spPr>
          <a:xfrm>
            <a:off x="2165760" y="5020200"/>
            <a:ext cx="9052200" cy="1066320"/>
          </a:xfrm>
          <a:prstGeom prst="rect">
            <a:avLst/>
          </a:prstGeom>
        </p:spPr>
        <p:txBody>
          <a:bodyPr>
            <a:normAutofit/>
          </a:bodyPr>
          <a:p>
            <a:pPr>
              <a:lnSpc>
                <a:spcPct val="90000"/>
              </a:lnSpc>
              <a:spcBef>
                <a:spcPts val="1199"/>
              </a:spcBef>
              <a:tabLst>
                <a:tab algn="l" pos="0"/>
              </a:tabLst>
            </a:pPr>
            <a:r>
              <a:rPr b="0" lang="en-US" sz="2000" spc="-1" strike="noStrike">
                <a:solidFill>
                  <a:srgbClr val="000000"/>
                </a:solidFill>
                <a:latin typeface="Rockwell"/>
              </a:rPr>
              <a:t>Edit Master text styles</a:t>
            </a:r>
            <a:endParaRPr b="0" lang="en-US" sz="2000" spc="-1" strike="noStrike">
              <a:solidFill>
                <a:srgbClr val="000000"/>
              </a:solidFill>
              <a:latin typeface="Rockwell"/>
            </a:endParaRPr>
          </a:p>
        </p:txBody>
      </p:sp>
      <p:sp>
        <p:nvSpPr>
          <p:cNvPr id="56" name="PlaceHolder 7"/>
          <p:cNvSpPr>
            <a:spLocks noGrp="1"/>
          </p:cNvSpPr>
          <p:nvPr>
            <p:ph type="dt"/>
          </p:nvPr>
        </p:nvSpPr>
        <p:spPr>
          <a:xfrm>
            <a:off x="8593560" y="6272640"/>
            <a:ext cx="2643840" cy="364680"/>
          </a:xfrm>
          <a:prstGeom prst="rect">
            <a:avLst/>
          </a:prstGeom>
        </p:spPr>
        <p:txBody>
          <a:bodyPr anchor="ctr">
            <a:noAutofit/>
          </a:bodyPr>
          <a:p>
            <a:pPr algn="r">
              <a:lnSpc>
                <a:spcPct val="100000"/>
              </a:lnSpc>
            </a:pPr>
            <a:fld id="{50A55B8D-369B-4C4B-9B34-18A393F71325}" type="datetime">
              <a:rPr b="0" lang="en-US" sz="1100" spc="-1" strike="noStrike">
                <a:solidFill>
                  <a:srgbClr val="696464"/>
                </a:solidFill>
                <a:latin typeface="Rockwell"/>
              </a:rPr>
              <a:t>7/31/21</a:t>
            </a:fld>
            <a:endParaRPr b="0" lang="en-US" sz="1100" spc="-1" strike="noStrike">
              <a:latin typeface="Times New Roman"/>
            </a:endParaRPr>
          </a:p>
        </p:txBody>
      </p:sp>
      <p:sp>
        <p:nvSpPr>
          <p:cNvPr id="57" name="PlaceHolder 8"/>
          <p:cNvSpPr>
            <a:spLocks noGrp="1"/>
          </p:cNvSpPr>
          <p:nvPr>
            <p:ph type="ftr"/>
          </p:nvPr>
        </p:nvSpPr>
        <p:spPr>
          <a:xfrm>
            <a:off x="2182680" y="6272640"/>
            <a:ext cx="6327360" cy="364680"/>
          </a:xfrm>
          <a:prstGeom prst="rect">
            <a:avLst/>
          </a:prstGeom>
        </p:spPr>
        <p:txBody>
          <a:bodyPr anchor="ctr">
            <a:noAutofit/>
          </a:bodyPr>
          <a:p>
            <a:endParaRPr b="0" lang="en-US" sz="2400" spc="-1" strike="noStrike">
              <a:latin typeface="Times New Roman"/>
            </a:endParaRPr>
          </a:p>
        </p:txBody>
      </p:sp>
      <p:grpSp>
        <p:nvGrpSpPr>
          <p:cNvPr id="58" name="Group 9"/>
          <p:cNvGrpSpPr/>
          <p:nvPr/>
        </p:nvGrpSpPr>
        <p:grpSpPr>
          <a:xfrm>
            <a:off x="897480" y="2325960"/>
            <a:ext cx="1080720" cy="1080720"/>
            <a:chOff x="897480" y="2325960"/>
            <a:chExt cx="1080720" cy="1080720"/>
          </a:xfrm>
        </p:grpSpPr>
        <p:sp>
          <p:nvSpPr>
            <p:cNvPr id="59" name="CustomShape 10"/>
            <p:cNvSpPr/>
            <p:nvPr/>
          </p:nvSpPr>
          <p:spPr>
            <a:xfrm>
              <a:off x="897480" y="2325960"/>
              <a:ext cx="1080720" cy="1080720"/>
            </a:xfrm>
            <a:prstGeom prst="ellipse">
              <a:avLst/>
            </a:prstGeom>
            <a:blipFill rotWithShape="0">
              <a:blip r:embed="rId4"/>
              <a:tile/>
            </a:blipFill>
            <a:ln w="25400">
              <a:noFill/>
            </a:ln>
          </p:spPr>
          <p:style>
            <a:lnRef idx="0"/>
            <a:fillRef idx="0"/>
            <a:effectRef idx="0"/>
            <a:fontRef idx="minor"/>
          </p:style>
        </p:sp>
        <p:sp>
          <p:nvSpPr>
            <p:cNvPr id="60" name="CustomShape 11"/>
            <p:cNvSpPr/>
            <p:nvPr/>
          </p:nvSpPr>
          <p:spPr>
            <a:xfrm>
              <a:off x="1005480" y="2433960"/>
              <a:ext cx="864360" cy="864360"/>
            </a:xfrm>
            <a:prstGeom prst="ellipse">
              <a:avLst/>
            </a:prstGeom>
            <a:noFill/>
            <a:ln w="25400">
              <a:solidFill>
                <a:srgbClr val="ffffff"/>
              </a:solidFill>
              <a:round/>
            </a:ln>
          </p:spPr>
          <p:style>
            <a:lnRef idx="0"/>
            <a:fillRef idx="0"/>
            <a:effectRef idx="0"/>
            <a:fontRef idx="minor"/>
          </p:style>
        </p:sp>
      </p:grpSp>
      <p:sp>
        <p:nvSpPr>
          <p:cNvPr id="61" name="PlaceHolder 12"/>
          <p:cNvSpPr>
            <a:spLocks noGrp="1"/>
          </p:cNvSpPr>
          <p:nvPr>
            <p:ph type="sldNum"/>
          </p:nvPr>
        </p:nvSpPr>
        <p:spPr>
          <a:xfrm>
            <a:off x="843840" y="2505960"/>
            <a:ext cx="1188000" cy="720000"/>
          </a:xfrm>
          <a:prstGeom prst="rect">
            <a:avLst/>
          </a:prstGeom>
        </p:spPr>
        <p:txBody>
          <a:bodyPr anchor="ctr">
            <a:noAutofit/>
          </a:bodyPr>
          <a:p>
            <a:pPr algn="ctr">
              <a:lnSpc>
                <a:spcPct val="100000"/>
              </a:lnSpc>
            </a:pPr>
            <a:fld id="{314CAC0B-6C5C-4430-9334-236E3DF4B128}" type="slidenum">
              <a:rPr b="1" lang="en-US" sz="2800" spc="-1" strike="noStrike">
                <a:solidFill>
                  <a:srgbClr val="ffffff"/>
                </a:solidFill>
                <a:latin typeface="Rockwell Condensed"/>
              </a:rPr>
              <a:t>&lt;number&gt;</a:t>
            </a:fld>
            <a:endParaRPr b="0" lang="en-US" sz="2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8" name="Group 1"/>
          <p:cNvGrpSpPr/>
          <p:nvPr/>
        </p:nvGrpSpPr>
        <p:grpSpPr>
          <a:xfrm>
            <a:off x="11401560" y="6229800"/>
            <a:ext cx="456840" cy="456840"/>
            <a:chOff x="11401560" y="6229800"/>
            <a:chExt cx="456840" cy="456840"/>
          </a:xfrm>
        </p:grpSpPr>
        <p:sp>
          <p:nvSpPr>
            <p:cNvPr id="99" name="CustomShape 2"/>
            <p:cNvSpPr/>
            <p:nvPr/>
          </p:nvSpPr>
          <p:spPr>
            <a:xfrm>
              <a:off x="11401560" y="6229800"/>
              <a:ext cx="456840" cy="456840"/>
            </a:xfrm>
            <a:prstGeom prst="ellipse">
              <a:avLst/>
            </a:prstGeom>
            <a:blipFill rotWithShape="0">
              <a:blip r:embed="rId2"/>
              <a:tile/>
            </a:blipFill>
            <a:ln w="25400">
              <a:noFill/>
            </a:ln>
          </p:spPr>
          <p:style>
            <a:lnRef idx="0"/>
            <a:fillRef idx="0"/>
            <a:effectRef idx="0"/>
            <a:fontRef idx="minor"/>
          </p:style>
        </p:sp>
        <p:sp>
          <p:nvSpPr>
            <p:cNvPr id="100" name="CustomShape 3"/>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101" name="PlaceHolder 4"/>
          <p:cNvSpPr>
            <a:spLocks noGrp="1"/>
          </p:cNvSpPr>
          <p:nvPr>
            <p:ph type="title"/>
          </p:nvPr>
        </p:nvSpPr>
        <p:spPr>
          <a:xfrm>
            <a:off x="1069920" y="484560"/>
            <a:ext cx="10058040" cy="1608840"/>
          </a:xfrm>
          <a:prstGeom prst="rect">
            <a:avLst/>
          </a:prstGeom>
        </p:spPr>
        <p:txBody>
          <a:bodyPr anchor="ctr">
            <a:noAutofit/>
          </a:bodyPr>
          <a:p>
            <a:pPr>
              <a:lnSpc>
                <a:spcPct val="90000"/>
              </a:lnSpc>
            </a:pPr>
            <a:r>
              <a:rPr b="0" lang="en-US" sz="5400" spc="-1" strike="noStrike" cap="all">
                <a:solidFill>
                  <a:srgbClr val="000000"/>
                </a:solidFill>
                <a:latin typeface="Rockwell Condensed"/>
              </a:rPr>
              <a:t>Click to edit Master title style</a:t>
            </a:r>
            <a:endParaRPr b="0" lang="en-US" sz="5400" spc="-1" strike="noStrike">
              <a:solidFill>
                <a:srgbClr val="000000"/>
              </a:solidFill>
              <a:latin typeface="Rockwell"/>
            </a:endParaRPr>
          </a:p>
        </p:txBody>
      </p:sp>
      <p:sp>
        <p:nvSpPr>
          <p:cNvPr id="102" name="PlaceHolder 5"/>
          <p:cNvSpPr>
            <a:spLocks noGrp="1"/>
          </p:cNvSpPr>
          <p:nvPr>
            <p:ph type="body"/>
          </p:nvPr>
        </p:nvSpPr>
        <p:spPr>
          <a:xfrm>
            <a:off x="1069920" y="2121480"/>
            <a:ext cx="10058040" cy="4050360"/>
          </a:xfrm>
          <a:prstGeom prst="rect">
            <a:avLst/>
          </a:prstGeom>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Edit Master text styles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Second level</a:t>
            </a:r>
            <a:endParaRPr b="0" lang="en-US" sz="1800" spc="-1" strike="noStrike">
              <a:solidFill>
                <a:srgbClr val="000000"/>
              </a:solidFill>
              <a:latin typeface="Rockwell"/>
            </a:endParaRPr>
          </a:p>
          <a:p>
            <a:pPr lvl="2" marL="73152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Third level</a:t>
            </a:r>
            <a:endParaRPr b="0" lang="en-US" sz="1600" spc="-1" strike="noStrike">
              <a:solidFill>
                <a:srgbClr val="000000"/>
              </a:solidFill>
              <a:latin typeface="Rockwell"/>
            </a:endParaRPr>
          </a:p>
          <a:p>
            <a:pPr lvl="3" marL="100584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Fourth level</a:t>
            </a:r>
            <a:endParaRPr b="0" lang="en-US" sz="1600" spc="-1" strike="noStrike">
              <a:solidFill>
                <a:srgbClr val="000000"/>
              </a:solidFill>
              <a:latin typeface="Rockwell"/>
            </a:endParaRPr>
          </a:p>
          <a:p>
            <a:pPr lvl="4" marL="128016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Fifth level</a:t>
            </a:r>
            <a:endParaRPr b="0" lang="en-US" sz="1600" spc="-1" strike="noStrike">
              <a:solidFill>
                <a:srgbClr val="000000"/>
              </a:solidFill>
              <a:latin typeface="Rockwell"/>
            </a:endParaRPr>
          </a:p>
        </p:txBody>
      </p:sp>
      <p:sp>
        <p:nvSpPr>
          <p:cNvPr id="103" name="PlaceHolder 6"/>
          <p:cNvSpPr>
            <a:spLocks noGrp="1"/>
          </p:cNvSpPr>
          <p:nvPr>
            <p:ph type="dt"/>
          </p:nvPr>
        </p:nvSpPr>
        <p:spPr>
          <a:xfrm>
            <a:off x="7964280" y="6272640"/>
            <a:ext cx="3273120" cy="364680"/>
          </a:xfrm>
          <a:prstGeom prst="rect">
            <a:avLst/>
          </a:prstGeom>
        </p:spPr>
        <p:txBody>
          <a:bodyPr anchor="ctr">
            <a:noAutofit/>
          </a:bodyPr>
          <a:p>
            <a:pPr algn="r">
              <a:lnSpc>
                <a:spcPct val="100000"/>
              </a:lnSpc>
            </a:pPr>
            <a:fld id="{14E1754D-0DB4-4FDE-B456-BB9C254998A8}" type="datetime">
              <a:rPr b="0" lang="en-US" sz="1100" spc="-1" strike="noStrike">
                <a:solidFill>
                  <a:srgbClr val="696464"/>
                </a:solidFill>
                <a:latin typeface="Rockwell"/>
              </a:rPr>
              <a:t>7/31/21</a:t>
            </a:fld>
            <a:endParaRPr b="0" lang="en-US" sz="1100" spc="-1" strike="noStrike">
              <a:latin typeface="Times New Roman"/>
            </a:endParaRPr>
          </a:p>
        </p:txBody>
      </p:sp>
      <p:sp>
        <p:nvSpPr>
          <p:cNvPr id="104" name="PlaceHolder 7"/>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105" name="PlaceHolder 8"/>
          <p:cNvSpPr>
            <a:spLocks noGrp="1"/>
          </p:cNvSpPr>
          <p:nvPr>
            <p:ph type="sldNum"/>
          </p:nvPr>
        </p:nvSpPr>
        <p:spPr>
          <a:xfrm>
            <a:off x="11311200" y="6272640"/>
            <a:ext cx="639720" cy="364680"/>
          </a:xfrm>
          <a:prstGeom prst="rect">
            <a:avLst/>
          </a:prstGeom>
        </p:spPr>
        <p:txBody>
          <a:bodyPr anchor="ctr">
            <a:noAutofit/>
          </a:bodyPr>
          <a:p>
            <a:pPr algn="ctr">
              <a:lnSpc>
                <a:spcPct val="100000"/>
              </a:lnSpc>
            </a:pPr>
            <a:fld id="{F14A79AE-41A7-40B0-8644-26CD4C272023}" type="slidenum">
              <a:rPr b="1" lang="en-US" sz="1400" spc="-1" strike="noStrike">
                <a:solidFill>
                  <a:srgbClr val="ffffff"/>
                </a:solidFill>
                <a:latin typeface="Rockwell Condensed"/>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2" name="Group 1"/>
          <p:cNvGrpSpPr/>
          <p:nvPr/>
        </p:nvGrpSpPr>
        <p:grpSpPr>
          <a:xfrm>
            <a:off x="11401560" y="6229800"/>
            <a:ext cx="456840" cy="456840"/>
            <a:chOff x="11401560" y="6229800"/>
            <a:chExt cx="456840" cy="456840"/>
          </a:xfrm>
        </p:grpSpPr>
        <p:sp>
          <p:nvSpPr>
            <p:cNvPr id="143" name="CustomShape 2"/>
            <p:cNvSpPr/>
            <p:nvPr/>
          </p:nvSpPr>
          <p:spPr>
            <a:xfrm>
              <a:off x="11401560" y="6229800"/>
              <a:ext cx="456840" cy="456840"/>
            </a:xfrm>
            <a:prstGeom prst="ellipse">
              <a:avLst/>
            </a:prstGeom>
            <a:blipFill rotWithShape="0">
              <a:blip r:embed="rId2"/>
              <a:tile/>
            </a:blipFill>
            <a:ln w="25400">
              <a:noFill/>
            </a:ln>
          </p:spPr>
          <p:style>
            <a:lnRef idx="0"/>
            <a:fillRef idx="0"/>
            <a:effectRef idx="0"/>
            <a:fontRef idx="minor"/>
          </p:style>
        </p:sp>
        <p:sp>
          <p:nvSpPr>
            <p:cNvPr id="144" name="CustomShape 3"/>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145" name="PlaceHolder 4"/>
          <p:cNvSpPr>
            <a:spLocks noGrp="1"/>
          </p:cNvSpPr>
          <p:nvPr>
            <p:ph type="title"/>
          </p:nvPr>
        </p:nvSpPr>
        <p:spPr>
          <a:xfrm>
            <a:off x="1069920" y="484560"/>
            <a:ext cx="10058040" cy="1608840"/>
          </a:xfrm>
          <a:prstGeom prst="rect">
            <a:avLst/>
          </a:prstGeom>
        </p:spPr>
        <p:txBody>
          <a:bodyPr anchor="ctr">
            <a:noAutofit/>
          </a:bodyPr>
          <a:p>
            <a:pPr>
              <a:lnSpc>
                <a:spcPct val="90000"/>
              </a:lnSpc>
            </a:pPr>
            <a:r>
              <a:rPr b="0" lang="en-US" sz="5400" spc="-1" strike="noStrike" cap="all">
                <a:solidFill>
                  <a:srgbClr val="000000"/>
                </a:solidFill>
                <a:latin typeface="Rockwell Condensed"/>
              </a:rPr>
              <a:t>Click to edit Master title style</a:t>
            </a:r>
            <a:endParaRPr b="0" lang="en-US" sz="5400" spc="-1" strike="noStrike">
              <a:solidFill>
                <a:srgbClr val="000000"/>
              </a:solidFill>
              <a:latin typeface="Rockwell"/>
            </a:endParaRPr>
          </a:p>
        </p:txBody>
      </p:sp>
      <p:sp>
        <p:nvSpPr>
          <p:cNvPr id="146" name="PlaceHolder 5"/>
          <p:cNvSpPr>
            <a:spLocks noGrp="1"/>
          </p:cNvSpPr>
          <p:nvPr>
            <p:ph type="body"/>
          </p:nvPr>
        </p:nvSpPr>
        <p:spPr>
          <a:xfrm>
            <a:off x="1069920" y="2121480"/>
            <a:ext cx="10058040" cy="4050360"/>
          </a:xfrm>
          <a:prstGeom prst="rect">
            <a:avLst/>
          </a:prstGeom>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Edit Master text styles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Second level</a:t>
            </a:r>
            <a:endParaRPr b="0" lang="en-US" sz="1800" spc="-1" strike="noStrike">
              <a:solidFill>
                <a:srgbClr val="000000"/>
              </a:solidFill>
              <a:latin typeface="Rockwell"/>
            </a:endParaRPr>
          </a:p>
          <a:p>
            <a:pPr lvl="2" marL="73152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Third level</a:t>
            </a:r>
            <a:endParaRPr b="0" lang="en-US" sz="1600" spc="-1" strike="noStrike">
              <a:solidFill>
                <a:srgbClr val="000000"/>
              </a:solidFill>
              <a:latin typeface="Rockwell"/>
            </a:endParaRPr>
          </a:p>
          <a:p>
            <a:pPr lvl="3" marL="100584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Fourth level</a:t>
            </a:r>
            <a:endParaRPr b="0" lang="en-US" sz="1600" spc="-1" strike="noStrike">
              <a:solidFill>
                <a:srgbClr val="000000"/>
              </a:solidFill>
              <a:latin typeface="Rockwell"/>
            </a:endParaRPr>
          </a:p>
          <a:p>
            <a:pPr lvl="4" marL="128016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Fifth level</a:t>
            </a:r>
            <a:endParaRPr b="0" lang="en-US" sz="1600" spc="-1" strike="noStrike">
              <a:solidFill>
                <a:srgbClr val="000000"/>
              </a:solidFill>
              <a:latin typeface="Rockwell"/>
            </a:endParaRPr>
          </a:p>
        </p:txBody>
      </p:sp>
      <p:sp>
        <p:nvSpPr>
          <p:cNvPr id="147" name="PlaceHolder 6"/>
          <p:cNvSpPr>
            <a:spLocks noGrp="1"/>
          </p:cNvSpPr>
          <p:nvPr>
            <p:ph type="dt"/>
          </p:nvPr>
        </p:nvSpPr>
        <p:spPr>
          <a:xfrm>
            <a:off x="7964280" y="6272640"/>
            <a:ext cx="3273120" cy="364680"/>
          </a:xfrm>
          <a:prstGeom prst="rect">
            <a:avLst/>
          </a:prstGeom>
        </p:spPr>
        <p:txBody>
          <a:bodyPr anchor="ctr">
            <a:noAutofit/>
          </a:bodyPr>
          <a:p>
            <a:pPr algn="r">
              <a:lnSpc>
                <a:spcPct val="100000"/>
              </a:lnSpc>
            </a:pPr>
            <a:fld id="{06F90A42-8E15-44ED-88DC-4B4FE7AD6D4C}" type="datetime">
              <a:rPr b="0" lang="en-US" sz="1100" spc="-1" strike="noStrike">
                <a:solidFill>
                  <a:srgbClr val="696464"/>
                </a:solidFill>
                <a:latin typeface="Rockwell"/>
              </a:rPr>
              <a:t>7/31/21</a:t>
            </a:fld>
            <a:endParaRPr b="0" lang="en-US" sz="1100" spc="-1" strike="noStrike">
              <a:latin typeface="Times New Roman"/>
            </a:endParaRPr>
          </a:p>
        </p:txBody>
      </p:sp>
      <p:sp>
        <p:nvSpPr>
          <p:cNvPr id="148" name="PlaceHolder 7"/>
          <p:cNvSpPr>
            <a:spLocks noGrp="1"/>
          </p:cNvSpPr>
          <p:nvPr>
            <p:ph type="ftr"/>
          </p:nvPr>
        </p:nvSpPr>
        <p:spPr>
          <a:xfrm>
            <a:off x="1088280" y="6272640"/>
            <a:ext cx="6327360" cy="364680"/>
          </a:xfrm>
          <a:prstGeom prst="rect">
            <a:avLst/>
          </a:prstGeom>
        </p:spPr>
        <p:txBody>
          <a:bodyPr anchor="ctr">
            <a:noAutofit/>
          </a:bodyPr>
          <a:p>
            <a:endParaRPr b="0" lang="en-US" sz="2400" spc="-1" strike="noStrike">
              <a:latin typeface="Times New Roman"/>
            </a:endParaRPr>
          </a:p>
        </p:txBody>
      </p:sp>
      <p:sp>
        <p:nvSpPr>
          <p:cNvPr id="149" name="PlaceHolder 8"/>
          <p:cNvSpPr>
            <a:spLocks noGrp="1"/>
          </p:cNvSpPr>
          <p:nvPr>
            <p:ph type="sldNum"/>
          </p:nvPr>
        </p:nvSpPr>
        <p:spPr>
          <a:xfrm>
            <a:off x="11311200" y="6272640"/>
            <a:ext cx="639720" cy="364680"/>
          </a:xfrm>
          <a:prstGeom prst="rect">
            <a:avLst/>
          </a:prstGeom>
        </p:spPr>
        <p:txBody>
          <a:bodyPr anchor="ctr">
            <a:noAutofit/>
          </a:bodyPr>
          <a:p>
            <a:pPr algn="ctr">
              <a:lnSpc>
                <a:spcPct val="100000"/>
              </a:lnSpc>
            </a:pPr>
            <a:fld id="{86BBF407-F757-4AEC-AC0F-092D3132418D}" type="slidenum">
              <a:rPr b="1" lang="en-US" sz="1400" spc="-1" strike="noStrike">
                <a:solidFill>
                  <a:srgbClr val="ffffff"/>
                </a:solidFill>
                <a:latin typeface="Rockwell Condensed"/>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hyperlink" Target="https://azure.microsoft.com/en-us/free/" TargetMode="External"/><Relationship Id="rId2" Type="http://schemas.openxmlformats.org/officeDocument/2006/relationships/hyperlink" Target="https://visualstudio.microsoft.com/downloads/" TargetMode="External"/><Relationship Id="rId3"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1051560" y="1432080"/>
            <a:ext cx="9966600" cy="3035520"/>
          </a:xfrm>
          <a:prstGeom prst="rect">
            <a:avLst/>
          </a:prstGeom>
          <a:noFill/>
          <a:ln w="0">
            <a:noFill/>
          </a:ln>
        </p:spPr>
        <p:txBody>
          <a:bodyPr anchor="ctr">
            <a:noAutofit/>
          </a:bodyPr>
          <a:p>
            <a:pPr>
              <a:lnSpc>
                <a:spcPct val="80000"/>
              </a:lnSpc>
            </a:pPr>
            <a:r>
              <a:rPr b="0" lang="en-US" sz="6000" spc="-1" strike="noStrike" cap="all">
                <a:solidFill>
                  <a:srgbClr val="000000"/>
                </a:solidFill>
                <a:latin typeface="Rockwell Condensed"/>
              </a:rPr>
              <a:t>event-driven architecture workshOp</a:t>
            </a:r>
            <a:endParaRPr b="0" lang="en-US" sz="6000" spc="-1" strike="noStrike">
              <a:solidFill>
                <a:srgbClr val="000000"/>
              </a:solidFill>
              <a:latin typeface="Rockwell"/>
            </a:endParaRPr>
          </a:p>
        </p:txBody>
      </p:sp>
      <p:sp>
        <p:nvSpPr>
          <p:cNvPr id="187" name="TextShape 2"/>
          <p:cNvSpPr txBox="1"/>
          <p:nvPr/>
        </p:nvSpPr>
        <p:spPr>
          <a:xfrm>
            <a:off x="1069920" y="4389120"/>
            <a:ext cx="7890840" cy="1069560"/>
          </a:xfrm>
          <a:prstGeom prst="rect">
            <a:avLst/>
          </a:prstGeom>
          <a:noFill/>
          <a:ln w="0">
            <a:noFill/>
          </a:ln>
        </p:spPr>
        <p:txBody>
          <a:bodyPr>
            <a:noAutofit/>
          </a:bodyPr>
          <a:p>
            <a:pPr>
              <a:lnSpc>
                <a:spcPct val="90000"/>
              </a:lnSpc>
              <a:spcBef>
                <a:spcPts val="1199"/>
              </a:spcBef>
              <a:tabLst>
                <a:tab algn="l" pos="0"/>
              </a:tabLst>
            </a:pPr>
            <a:r>
              <a:rPr b="0" lang="en-US" sz="2200" spc="-1" strike="noStrike">
                <a:solidFill>
                  <a:srgbClr val="000000"/>
                </a:solidFill>
                <a:latin typeface="Rockwell"/>
              </a:rPr>
              <a:t>Three Amigos Healthcare</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Goals for event-driven system</a:t>
            </a:r>
            <a:endParaRPr b="0" lang="en-US" sz="5400" spc="-1" strike="noStrike">
              <a:solidFill>
                <a:srgbClr val="000000"/>
              </a:solidFill>
              <a:latin typeface="Rockwell"/>
            </a:endParaRPr>
          </a:p>
        </p:txBody>
      </p:sp>
      <p:sp>
        <p:nvSpPr>
          <p:cNvPr id="228" name="TextShape 2"/>
          <p:cNvSpPr txBox="1"/>
          <p:nvPr/>
        </p:nvSpPr>
        <p:spPr>
          <a:xfrm>
            <a:off x="1069920" y="2121480"/>
            <a:ext cx="10058040" cy="4050360"/>
          </a:xfrm>
          <a:prstGeom prst="rect">
            <a:avLst/>
          </a:prstGeom>
          <a:noFill/>
          <a:ln w="0">
            <a:noFill/>
          </a:ln>
        </p:spPr>
        <p:txBody>
          <a:bodyPr>
            <a:norm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Performance / Scalability</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Eliminate sources of timeout issues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Scale hardware to meet peak demands without wasting resources during non-peak times</a:t>
            </a:r>
            <a:endParaRPr b="0" lang="en-US" sz="1800" spc="-1" strike="noStrike">
              <a:solidFill>
                <a:srgbClr val="000000"/>
              </a:solidFill>
              <a:latin typeface="Rockwell"/>
            </a:endParaRPr>
          </a:p>
          <a:p>
            <a:pPr lvl="2" marL="73152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Avoid lead-time required for new hardware</a:t>
            </a:r>
            <a:endParaRPr b="0" lang="en-US" sz="16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Enable near real-time view of active messages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Allow processing of requests as received and returning decisions as soon as made</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Continue to scale with business</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Must be easy to add new features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Decouple components and teams</a:t>
            </a:r>
            <a:endParaRPr b="0" lang="en-US" sz="1800" spc="-1" strike="noStrike">
              <a:solidFill>
                <a:srgbClr val="000000"/>
              </a:solidFill>
              <a:latin typeface="Rockwell"/>
            </a:endParaRPr>
          </a:p>
          <a:p>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Approach for event-driven system</a:t>
            </a:r>
            <a:endParaRPr b="0" lang="en-US" sz="5400" spc="-1" strike="noStrike">
              <a:solidFill>
                <a:srgbClr val="000000"/>
              </a:solidFill>
              <a:latin typeface="Rockwell"/>
            </a:endParaRPr>
          </a:p>
        </p:txBody>
      </p:sp>
      <p:sp>
        <p:nvSpPr>
          <p:cNvPr id="230" name="TextShape 2"/>
          <p:cNvSpPr txBox="1"/>
          <p:nvPr/>
        </p:nvSpPr>
        <p:spPr>
          <a:xfrm>
            <a:off x="1069920" y="2121480"/>
            <a:ext cx="10058040" cy="4050360"/>
          </a:xfrm>
          <a:prstGeom prst="rect">
            <a:avLst/>
          </a:prstGeom>
          <a:noFill/>
          <a:ln w="0">
            <a:noFill/>
          </a:ln>
        </p:spPr>
        <p:txBody>
          <a:bodyPr>
            <a:normAutofit fontScale="91000"/>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Take advantage of cloud platform, such as Azure</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Components can be added/removed dynamically (in seconds) based on load</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Workload will adjust seamlessly as components added/removed</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All system changes published as events via asynchronous message bus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Event: notification that something has occurred</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Publishers send messages to a message bus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Subscribers receive messages from the event bus</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Central database replaced with message bus and local repositories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Serves events, including historical events, to any component at any time</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Each service should have own repository with </a:t>
            </a:r>
            <a:r>
              <a:rPr b="1" i="1" lang="en-US" sz="1800" spc="-1" strike="noStrike">
                <a:solidFill>
                  <a:srgbClr val="000000"/>
                </a:solidFill>
                <a:latin typeface="Rockwell"/>
              </a:rPr>
              <a:t>materialized views</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 </a:t>
            </a:r>
            <a:endParaRPr b="0" lang="en-US" sz="5400" spc="-1" strike="noStrike">
              <a:solidFill>
                <a:srgbClr val="000000"/>
              </a:solidFill>
              <a:latin typeface="Rockwell"/>
            </a:endParaRPr>
          </a:p>
        </p:txBody>
      </p:sp>
      <p:sp>
        <p:nvSpPr>
          <p:cNvPr id="232"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 </a:t>
            </a:r>
            <a:endParaRPr b="0" lang="en-US" sz="2000" spc="-1" strike="noStrike">
              <a:solidFill>
                <a:srgbClr val="000000"/>
              </a:solidFill>
              <a:latin typeface="Rockwell"/>
            </a:endParaRPr>
          </a:p>
        </p:txBody>
      </p:sp>
      <p:sp>
        <p:nvSpPr>
          <p:cNvPr id="233" name="CustomShape 3"/>
          <p:cNvSpPr/>
          <p:nvPr/>
        </p:nvSpPr>
        <p:spPr>
          <a:xfrm>
            <a:off x="673200" y="392976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 Transfer Service</a:t>
            </a:r>
            <a:endParaRPr b="0" lang="en-US" sz="1800" spc="-1" strike="noStrike">
              <a:latin typeface="Arial"/>
            </a:endParaRPr>
          </a:p>
        </p:txBody>
      </p:sp>
      <p:sp>
        <p:nvSpPr>
          <p:cNvPr id="234" name="CustomShape 4"/>
          <p:cNvSpPr/>
          <p:nvPr/>
        </p:nvSpPr>
        <p:spPr>
          <a:xfrm>
            <a:off x="332280" y="2090880"/>
            <a:ext cx="1901520" cy="121608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Providers</a:t>
            </a:r>
            <a:endParaRPr b="0" lang="en-US" sz="1800" spc="-1" strike="noStrike">
              <a:latin typeface="Arial"/>
            </a:endParaRPr>
          </a:p>
        </p:txBody>
      </p:sp>
      <p:sp>
        <p:nvSpPr>
          <p:cNvPr id="235" name="CustomShape 5"/>
          <p:cNvSpPr/>
          <p:nvPr/>
        </p:nvSpPr>
        <p:spPr>
          <a:xfrm flipH="1">
            <a:off x="1278720" y="3305880"/>
            <a:ext cx="3240" cy="62316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 </a:t>
            </a:r>
            <a:endParaRPr b="0" lang="en-US" sz="5400" spc="-1" strike="noStrike">
              <a:solidFill>
                <a:srgbClr val="000000"/>
              </a:solidFill>
              <a:latin typeface="Rockwell"/>
            </a:endParaRPr>
          </a:p>
        </p:txBody>
      </p:sp>
      <p:sp>
        <p:nvSpPr>
          <p:cNvPr id="237"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 </a:t>
            </a:r>
            <a:endParaRPr b="0" lang="en-US" sz="2000" spc="-1" strike="noStrike">
              <a:solidFill>
                <a:srgbClr val="000000"/>
              </a:solidFill>
              <a:latin typeface="Rockwell"/>
            </a:endParaRPr>
          </a:p>
        </p:txBody>
      </p:sp>
      <p:sp>
        <p:nvSpPr>
          <p:cNvPr id="238" name="CustomShape 3"/>
          <p:cNvSpPr/>
          <p:nvPr/>
        </p:nvSpPr>
        <p:spPr>
          <a:xfrm>
            <a:off x="673200" y="392976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 Transfer Service</a:t>
            </a:r>
            <a:endParaRPr b="0" lang="en-US" sz="1800" spc="-1" strike="noStrike">
              <a:latin typeface="Arial"/>
            </a:endParaRPr>
          </a:p>
        </p:txBody>
      </p:sp>
      <p:sp>
        <p:nvSpPr>
          <p:cNvPr id="239" name="CustomShape 4"/>
          <p:cNvSpPr/>
          <p:nvPr/>
        </p:nvSpPr>
        <p:spPr>
          <a:xfrm rot="5400000">
            <a:off x="7203240" y="1077120"/>
            <a:ext cx="740880" cy="667620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ffffff"/>
                </a:solidFill>
                <a:latin typeface="Rockwell"/>
              </a:rPr>
              <a:t>Message Bus</a:t>
            </a:r>
            <a:endParaRPr b="0" lang="en-US" sz="1800" spc="-1" strike="noStrike">
              <a:latin typeface="Arial"/>
            </a:endParaRPr>
          </a:p>
        </p:txBody>
      </p:sp>
      <p:sp>
        <p:nvSpPr>
          <p:cNvPr id="240" name="CustomShape 5"/>
          <p:cNvSpPr/>
          <p:nvPr/>
        </p:nvSpPr>
        <p:spPr>
          <a:xfrm>
            <a:off x="2410200" y="3935520"/>
            <a:ext cx="1239120" cy="2275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241" name="CustomShape 6"/>
          <p:cNvSpPr/>
          <p:nvPr/>
        </p:nvSpPr>
        <p:spPr>
          <a:xfrm>
            <a:off x="1886040" y="4101120"/>
            <a:ext cx="2359440" cy="270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42" name="CustomShape 7"/>
          <p:cNvSpPr/>
          <p:nvPr/>
        </p:nvSpPr>
        <p:spPr>
          <a:xfrm>
            <a:off x="332280" y="2090880"/>
            <a:ext cx="1901520" cy="121608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Providers</a:t>
            </a:r>
            <a:endParaRPr b="0" lang="en-US" sz="1800" spc="-1" strike="noStrike">
              <a:latin typeface="Arial"/>
            </a:endParaRPr>
          </a:p>
        </p:txBody>
      </p:sp>
      <p:sp>
        <p:nvSpPr>
          <p:cNvPr id="243" name="CustomShape 8"/>
          <p:cNvSpPr/>
          <p:nvPr/>
        </p:nvSpPr>
        <p:spPr>
          <a:xfrm flipH="1">
            <a:off x="1278720" y="3305880"/>
            <a:ext cx="3240" cy="62316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44" name="CustomShape 9"/>
          <p:cNvSpPr/>
          <p:nvPr/>
        </p:nvSpPr>
        <p:spPr>
          <a:xfrm>
            <a:off x="8611920" y="478080"/>
            <a:ext cx="2676240" cy="2136960"/>
          </a:xfrm>
          <a:prstGeom prst="rect">
            <a:avLst/>
          </a:prstGeom>
          <a:solidFill>
            <a:srgbClr val="ffff0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0" lang="en-US" sz="1050" spc="-1" strike="noStrike">
                <a:solidFill>
                  <a:srgbClr val="000000"/>
                </a:solidFill>
                <a:latin typeface="Rockwell"/>
              </a:rPr>
              <a:t>Key Terms</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Event / message</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Topic / Hub?</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Message Broker</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lang="en-US" sz="1050" spc="-1" strike="noStrike">
                <a:solidFill>
                  <a:srgbClr val="000000"/>
                </a:solidFill>
                <a:latin typeface="Rockwell"/>
              </a:rPr>
              <a:t>Key Concepts</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Asynchronous messaging</a:t>
            </a:r>
            <a:endParaRPr b="0" lang="en-US" sz="1050" spc="-1" strike="noStrike">
              <a:latin typeface="Arial"/>
            </a:endParaRPr>
          </a:p>
          <a:p>
            <a:pPr lvl="1" marL="628560" indent="-171000">
              <a:lnSpc>
                <a:spcPct val="100000"/>
              </a:lnSpc>
              <a:buClr>
                <a:srgbClr val="000000"/>
              </a:buClr>
              <a:buFont typeface="StarSymbol"/>
              <a:buChar char="-"/>
            </a:pPr>
            <a:r>
              <a:rPr b="0" lang="en-US" sz="1050" spc="-1" strike="noStrike">
                <a:solidFill>
                  <a:srgbClr val="000000"/>
                </a:solidFill>
                <a:latin typeface="Rockwell"/>
              </a:rPr>
              <a:t>Near real time</a:t>
            </a:r>
            <a:endParaRPr b="0" lang="en-US" sz="1050" spc="-1" strike="noStrike">
              <a:latin typeface="Arial"/>
            </a:endParaRPr>
          </a:p>
          <a:p>
            <a:pPr>
              <a:lnSpc>
                <a:spcPct val="100000"/>
              </a:lnSpc>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 </a:t>
            </a:r>
            <a:endParaRPr b="0" lang="en-US" sz="5400" spc="-1" strike="noStrike">
              <a:solidFill>
                <a:srgbClr val="000000"/>
              </a:solidFill>
              <a:latin typeface="Rockwell"/>
            </a:endParaRPr>
          </a:p>
        </p:txBody>
      </p:sp>
      <p:sp>
        <p:nvSpPr>
          <p:cNvPr id="246"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 </a:t>
            </a:r>
            <a:endParaRPr b="0" lang="en-US" sz="2000" spc="-1" strike="noStrike">
              <a:solidFill>
                <a:srgbClr val="000000"/>
              </a:solidFill>
              <a:latin typeface="Rockwell"/>
            </a:endParaRPr>
          </a:p>
        </p:txBody>
      </p:sp>
      <p:sp>
        <p:nvSpPr>
          <p:cNvPr id="247" name="CustomShape 3"/>
          <p:cNvSpPr/>
          <p:nvPr/>
        </p:nvSpPr>
        <p:spPr>
          <a:xfrm>
            <a:off x="673200" y="392976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 Transfer Service</a:t>
            </a:r>
            <a:endParaRPr b="0" lang="en-US" sz="1800" spc="-1" strike="noStrike">
              <a:latin typeface="Arial"/>
            </a:endParaRPr>
          </a:p>
        </p:txBody>
      </p:sp>
      <p:sp>
        <p:nvSpPr>
          <p:cNvPr id="248" name="CustomShape 4"/>
          <p:cNvSpPr/>
          <p:nvPr/>
        </p:nvSpPr>
        <p:spPr>
          <a:xfrm>
            <a:off x="4597560" y="21214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Auto ApprovalService</a:t>
            </a:r>
            <a:endParaRPr b="0" lang="en-US" sz="1800" spc="-1" strike="noStrike">
              <a:latin typeface="Arial"/>
            </a:endParaRPr>
          </a:p>
        </p:txBody>
      </p:sp>
      <p:sp>
        <p:nvSpPr>
          <p:cNvPr id="249" name="CustomShape 5"/>
          <p:cNvSpPr/>
          <p:nvPr/>
        </p:nvSpPr>
        <p:spPr>
          <a:xfrm rot="5400000">
            <a:off x="7203240" y="1077120"/>
            <a:ext cx="740880" cy="667620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ffffff"/>
                </a:solidFill>
                <a:latin typeface="Rockwell"/>
              </a:rPr>
              <a:t>Message Bus</a:t>
            </a:r>
            <a:endParaRPr b="0" lang="en-US" sz="1800" spc="-1" strike="noStrike">
              <a:latin typeface="Arial"/>
            </a:endParaRPr>
          </a:p>
        </p:txBody>
      </p:sp>
      <p:sp>
        <p:nvSpPr>
          <p:cNvPr id="250" name="CustomShape 6"/>
          <p:cNvSpPr/>
          <p:nvPr/>
        </p:nvSpPr>
        <p:spPr>
          <a:xfrm>
            <a:off x="2410200" y="3935520"/>
            <a:ext cx="1239120" cy="2275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251" name="CustomShape 7"/>
          <p:cNvSpPr/>
          <p:nvPr/>
        </p:nvSpPr>
        <p:spPr>
          <a:xfrm>
            <a:off x="1886040" y="4101120"/>
            <a:ext cx="2359440" cy="270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52" name="CustomShape 8"/>
          <p:cNvSpPr/>
          <p:nvPr/>
        </p:nvSpPr>
        <p:spPr>
          <a:xfrm flipV="1">
            <a:off x="4597560" y="305424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53" name="CustomShape 9"/>
          <p:cNvSpPr/>
          <p:nvPr/>
        </p:nvSpPr>
        <p:spPr>
          <a:xfrm>
            <a:off x="4256640" y="3166920"/>
            <a:ext cx="698760" cy="501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254" name="CustomShape 10"/>
          <p:cNvSpPr/>
          <p:nvPr/>
        </p:nvSpPr>
        <p:spPr>
          <a:xfrm>
            <a:off x="332280" y="2090880"/>
            <a:ext cx="1901520" cy="121608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Providers</a:t>
            </a:r>
            <a:endParaRPr b="0" lang="en-US" sz="1800" spc="-1" strike="noStrike">
              <a:latin typeface="Arial"/>
            </a:endParaRPr>
          </a:p>
        </p:txBody>
      </p:sp>
      <p:sp>
        <p:nvSpPr>
          <p:cNvPr id="255" name="CustomShape 11"/>
          <p:cNvSpPr/>
          <p:nvPr/>
        </p:nvSpPr>
        <p:spPr>
          <a:xfrm flipH="1">
            <a:off x="1278720" y="3305880"/>
            <a:ext cx="3240" cy="62316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56" name="CustomShape 12"/>
          <p:cNvSpPr/>
          <p:nvPr/>
        </p:nvSpPr>
        <p:spPr>
          <a:xfrm>
            <a:off x="8611920" y="478080"/>
            <a:ext cx="2676240" cy="2136960"/>
          </a:xfrm>
          <a:prstGeom prst="rect">
            <a:avLst/>
          </a:prstGeom>
          <a:solidFill>
            <a:srgbClr val="ffff0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0" lang="en-US" sz="1050" spc="-1" strike="noStrike">
                <a:solidFill>
                  <a:srgbClr val="000000"/>
                </a:solidFill>
                <a:latin typeface="Rockwell"/>
              </a:rPr>
              <a:t>Key Terms</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Subscription</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lang="en-US" sz="1050" spc="-1" strike="noStrike">
                <a:solidFill>
                  <a:srgbClr val="000000"/>
                </a:solidFill>
                <a:latin typeface="Rockwell"/>
              </a:rPr>
              <a:t>Key Concepts</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Later</a:t>
            </a:r>
            <a:endParaRPr b="0" lang="en-US" sz="1050" spc="-1" strike="noStrike">
              <a:latin typeface="Arial"/>
            </a:endParaRPr>
          </a:p>
          <a:p>
            <a:pPr lvl="1" marL="628560" indent="-171000">
              <a:lnSpc>
                <a:spcPct val="100000"/>
              </a:lnSpc>
              <a:buClr>
                <a:srgbClr val="000000"/>
              </a:buClr>
              <a:buFont typeface="StarSymbol"/>
              <a:buChar char="-"/>
            </a:pPr>
            <a:r>
              <a:rPr b="0" lang="en-US" sz="1050" spc="-1" strike="noStrike">
                <a:solidFill>
                  <a:srgbClr val="000000"/>
                </a:solidFill>
                <a:latin typeface="Rockwell"/>
              </a:rPr>
              <a:t>Reliability</a:t>
            </a:r>
            <a:endParaRPr b="0" lang="en-US" sz="1050" spc="-1" strike="noStrike">
              <a:latin typeface="Arial"/>
            </a:endParaRPr>
          </a:p>
          <a:p>
            <a:pPr lvl="1" marL="628560" indent="-171000">
              <a:lnSpc>
                <a:spcPct val="100000"/>
              </a:lnSpc>
              <a:buClr>
                <a:srgbClr val="000000"/>
              </a:buClr>
              <a:buFont typeface="StarSymbol"/>
              <a:buChar char="-"/>
            </a:pPr>
            <a:r>
              <a:rPr b="0" lang="en-US" sz="1050" spc="-1" strike="noStrike">
                <a:solidFill>
                  <a:srgbClr val="000000"/>
                </a:solidFill>
                <a:latin typeface="Rockwell"/>
              </a:rPr>
              <a:t>Scaling / competing consumers</a:t>
            </a:r>
            <a:endParaRPr b="0" lang="en-US" sz="1050" spc="-1" strike="noStrike">
              <a:latin typeface="Arial"/>
            </a:endParaRPr>
          </a:p>
          <a:p>
            <a:pPr>
              <a:lnSpc>
                <a:spcPct val="100000"/>
              </a:lnSpc>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 </a:t>
            </a:r>
            <a:endParaRPr b="0" lang="en-US" sz="5400" spc="-1" strike="noStrike">
              <a:solidFill>
                <a:srgbClr val="000000"/>
              </a:solidFill>
              <a:latin typeface="Rockwell"/>
            </a:endParaRPr>
          </a:p>
        </p:txBody>
      </p:sp>
      <p:sp>
        <p:nvSpPr>
          <p:cNvPr id="258"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 </a:t>
            </a:r>
            <a:endParaRPr b="0" lang="en-US" sz="2000" spc="-1" strike="noStrike">
              <a:solidFill>
                <a:srgbClr val="000000"/>
              </a:solidFill>
              <a:latin typeface="Rockwell"/>
            </a:endParaRPr>
          </a:p>
        </p:txBody>
      </p:sp>
      <p:sp>
        <p:nvSpPr>
          <p:cNvPr id="259" name="CustomShape 3"/>
          <p:cNvSpPr/>
          <p:nvPr/>
        </p:nvSpPr>
        <p:spPr>
          <a:xfrm>
            <a:off x="673200" y="392976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 Transfer Service</a:t>
            </a:r>
            <a:endParaRPr b="0" lang="en-US" sz="1800" spc="-1" strike="noStrike">
              <a:latin typeface="Arial"/>
            </a:endParaRPr>
          </a:p>
        </p:txBody>
      </p:sp>
      <p:sp>
        <p:nvSpPr>
          <p:cNvPr id="260" name="CustomShape 4"/>
          <p:cNvSpPr/>
          <p:nvPr/>
        </p:nvSpPr>
        <p:spPr>
          <a:xfrm>
            <a:off x="4597560" y="21214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Auto ApprovalService</a:t>
            </a:r>
            <a:endParaRPr b="0" lang="en-US" sz="1800" spc="-1" strike="noStrike">
              <a:latin typeface="Arial"/>
            </a:endParaRPr>
          </a:p>
        </p:txBody>
      </p:sp>
      <p:sp>
        <p:nvSpPr>
          <p:cNvPr id="261" name="CustomShape 5"/>
          <p:cNvSpPr/>
          <p:nvPr/>
        </p:nvSpPr>
        <p:spPr>
          <a:xfrm rot="5400000">
            <a:off x="7203240" y="1077120"/>
            <a:ext cx="740880" cy="667620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ffffff"/>
                </a:solidFill>
                <a:latin typeface="Rockwell"/>
              </a:rPr>
              <a:t>Message Bus</a:t>
            </a:r>
            <a:endParaRPr b="0" lang="en-US" sz="1800" spc="-1" strike="noStrike">
              <a:latin typeface="Arial"/>
            </a:endParaRPr>
          </a:p>
        </p:txBody>
      </p:sp>
      <p:sp>
        <p:nvSpPr>
          <p:cNvPr id="262" name="CustomShape 6"/>
          <p:cNvSpPr/>
          <p:nvPr/>
        </p:nvSpPr>
        <p:spPr>
          <a:xfrm>
            <a:off x="2410200" y="3935520"/>
            <a:ext cx="1239120" cy="2275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263" name="CustomShape 7"/>
          <p:cNvSpPr/>
          <p:nvPr/>
        </p:nvSpPr>
        <p:spPr>
          <a:xfrm>
            <a:off x="1886040" y="4101120"/>
            <a:ext cx="2359440" cy="270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64" name="CustomShape 8"/>
          <p:cNvSpPr/>
          <p:nvPr/>
        </p:nvSpPr>
        <p:spPr>
          <a:xfrm flipV="1">
            <a:off x="4597560" y="305424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65" name="CustomShape 9"/>
          <p:cNvSpPr/>
          <p:nvPr/>
        </p:nvSpPr>
        <p:spPr>
          <a:xfrm>
            <a:off x="4256640" y="3166920"/>
            <a:ext cx="698760" cy="501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266" name="CustomShape 10"/>
          <p:cNvSpPr/>
          <p:nvPr/>
        </p:nvSpPr>
        <p:spPr>
          <a:xfrm>
            <a:off x="5085000" y="305496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67" name="CustomShape 11"/>
          <p:cNvSpPr/>
          <p:nvPr/>
        </p:nvSpPr>
        <p:spPr>
          <a:xfrm>
            <a:off x="4695840" y="352188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Auto Approved</a:t>
            </a:r>
            <a:endParaRPr b="0" lang="en-US" sz="900" spc="-1" strike="noStrike">
              <a:latin typeface="Arial"/>
            </a:endParaRPr>
          </a:p>
        </p:txBody>
      </p:sp>
      <p:sp>
        <p:nvSpPr>
          <p:cNvPr id="268" name="CustomShape 12"/>
          <p:cNvSpPr/>
          <p:nvPr/>
        </p:nvSpPr>
        <p:spPr>
          <a:xfrm>
            <a:off x="5741640" y="305496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69" name="CustomShape 13"/>
          <p:cNvSpPr/>
          <p:nvPr/>
        </p:nvSpPr>
        <p:spPr>
          <a:xfrm>
            <a:off x="5398200" y="309780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Not Auto Approved</a:t>
            </a:r>
            <a:endParaRPr b="0" lang="en-US" sz="900" spc="-1" strike="noStrike">
              <a:latin typeface="Arial"/>
            </a:endParaRPr>
          </a:p>
        </p:txBody>
      </p:sp>
      <p:sp>
        <p:nvSpPr>
          <p:cNvPr id="270" name="CustomShape 14"/>
          <p:cNvSpPr/>
          <p:nvPr/>
        </p:nvSpPr>
        <p:spPr>
          <a:xfrm>
            <a:off x="332280" y="2090880"/>
            <a:ext cx="1901520" cy="121608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Providers</a:t>
            </a:r>
            <a:endParaRPr b="0" lang="en-US" sz="1800" spc="-1" strike="noStrike">
              <a:latin typeface="Arial"/>
            </a:endParaRPr>
          </a:p>
        </p:txBody>
      </p:sp>
      <p:sp>
        <p:nvSpPr>
          <p:cNvPr id="271" name="CustomShape 15"/>
          <p:cNvSpPr/>
          <p:nvPr/>
        </p:nvSpPr>
        <p:spPr>
          <a:xfrm flipH="1">
            <a:off x="1278720" y="3305880"/>
            <a:ext cx="3240" cy="62316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 </a:t>
            </a:r>
            <a:endParaRPr b="0" lang="en-US" sz="5400" spc="-1" strike="noStrike">
              <a:solidFill>
                <a:srgbClr val="000000"/>
              </a:solidFill>
              <a:latin typeface="Rockwell"/>
            </a:endParaRPr>
          </a:p>
        </p:txBody>
      </p:sp>
      <p:sp>
        <p:nvSpPr>
          <p:cNvPr id="273"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 </a:t>
            </a:r>
            <a:endParaRPr b="0" lang="en-US" sz="2000" spc="-1" strike="noStrike">
              <a:solidFill>
                <a:srgbClr val="000000"/>
              </a:solidFill>
              <a:latin typeface="Rockwell"/>
            </a:endParaRPr>
          </a:p>
        </p:txBody>
      </p:sp>
      <p:sp>
        <p:nvSpPr>
          <p:cNvPr id="274" name="CustomShape 3"/>
          <p:cNvSpPr/>
          <p:nvPr/>
        </p:nvSpPr>
        <p:spPr>
          <a:xfrm>
            <a:off x="673200" y="392976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 Transfer Service</a:t>
            </a:r>
            <a:endParaRPr b="0" lang="en-US" sz="1800" spc="-1" strike="noStrike">
              <a:latin typeface="Arial"/>
            </a:endParaRPr>
          </a:p>
        </p:txBody>
      </p:sp>
      <p:sp>
        <p:nvSpPr>
          <p:cNvPr id="275" name="CustomShape 4"/>
          <p:cNvSpPr/>
          <p:nvPr/>
        </p:nvSpPr>
        <p:spPr>
          <a:xfrm>
            <a:off x="4597560" y="21214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Auto ApprovalService</a:t>
            </a:r>
            <a:endParaRPr b="0" lang="en-US" sz="1800" spc="-1" strike="noStrike">
              <a:latin typeface="Arial"/>
            </a:endParaRPr>
          </a:p>
        </p:txBody>
      </p:sp>
      <p:sp>
        <p:nvSpPr>
          <p:cNvPr id="276" name="CustomShape 5"/>
          <p:cNvSpPr/>
          <p:nvPr/>
        </p:nvSpPr>
        <p:spPr>
          <a:xfrm rot="5400000">
            <a:off x="7203240" y="1077120"/>
            <a:ext cx="740880" cy="667620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ffffff"/>
                </a:solidFill>
                <a:latin typeface="Rockwell"/>
              </a:rPr>
              <a:t>Message Bus</a:t>
            </a:r>
            <a:endParaRPr b="0" lang="en-US" sz="1800" spc="-1" strike="noStrike">
              <a:latin typeface="Arial"/>
            </a:endParaRPr>
          </a:p>
        </p:txBody>
      </p:sp>
      <p:sp>
        <p:nvSpPr>
          <p:cNvPr id="277" name="CustomShape 6"/>
          <p:cNvSpPr/>
          <p:nvPr/>
        </p:nvSpPr>
        <p:spPr>
          <a:xfrm>
            <a:off x="8372520" y="21214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ClinicianRouting Service</a:t>
            </a:r>
            <a:endParaRPr b="0" lang="en-US" sz="1800" spc="-1" strike="noStrike">
              <a:latin typeface="Arial"/>
            </a:endParaRPr>
          </a:p>
        </p:txBody>
      </p:sp>
      <p:sp>
        <p:nvSpPr>
          <p:cNvPr id="278" name="CustomShape 7"/>
          <p:cNvSpPr/>
          <p:nvPr/>
        </p:nvSpPr>
        <p:spPr>
          <a:xfrm>
            <a:off x="2410200" y="3935520"/>
            <a:ext cx="1239120" cy="2275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279" name="CustomShape 8"/>
          <p:cNvSpPr/>
          <p:nvPr/>
        </p:nvSpPr>
        <p:spPr>
          <a:xfrm>
            <a:off x="1886040" y="4101120"/>
            <a:ext cx="2359440" cy="270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80" name="CustomShape 9"/>
          <p:cNvSpPr/>
          <p:nvPr/>
        </p:nvSpPr>
        <p:spPr>
          <a:xfrm flipV="1">
            <a:off x="4597560" y="305424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81" name="CustomShape 10"/>
          <p:cNvSpPr/>
          <p:nvPr/>
        </p:nvSpPr>
        <p:spPr>
          <a:xfrm>
            <a:off x="4256640" y="3166920"/>
            <a:ext cx="698760" cy="501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282" name="CustomShape 11"/>
          <p:cNvSpPr/>
          <p:nvPr/>
        </p:nvSpPr>
        <p:spPr>
          <a:xfrm>
            <a:off x="5085000" y="305496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83" name="CustomShape 12"/>
          <p:cNvSpPr/>
          <p:nvPr/>
        </p:nvSpPr>
        <p:spPr>
          <a:xfrm>
            <a:off x="4695840" y="352188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Auto Approved</a:t>
            </a:r>
            <a:endParaRPr b="0" lang="en-US" sz="900" spc="-1" strike="noStrike">
              <a:latin typeface="Arial"/>
            </a:endParaRPr>
          </a:p>
        </p:txBody>
      </p:sp>
      <p:sp>
        <p:nvSpPr>
          <p:cNvPr id="284" name="CustomShape 13"/>
          <p:cNvSpPr/>
          <p:nvPr/>
        </p:nvSpPr>
        <p:spPr>
          <a:xfrm>
            <a:off x="5741640" y="305496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85" name="CustomShape 14"/>
          <p:cNvSpPr/>
          <p:nvPr/>
        </p:nvSpPr>
        <p:spPr>
          <a:xfrm>
            <a:off x="5398200" y="309780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Not Auto Approved</a:t>
            </a:r>
            <a:endParaRPr b="0" lang="en-US" sz="900" spc="-1" strike="noStrike">
              <a:latin typeface="Arial"/>
            </a:endParaRPr>
          </a:p>
        </p:txBody>
      </p:sp>
      <p:sp>
        <p:nvSpPr>
          <p:cNvPr id="286" name="CustomShape 15"/>
          <p:cNvSpPr/>
          <p:nvPr/>
        </p:nvSpPr>
        <p:spPr>
          <a:xfrm>
            <a:off x="7624440" y="209628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Not Auto Approved</a:t>
            </a:r>
            <a:endParaRPr b="0" lang="en-US" sz="900" spc="-1" strike="noStrike">
              <a:latin typeface="Arial"/>
            </a:endParaRPr>
          </a:p>
        </p:txBody>
      </p:sp>
      <p:sp>
        <p:nvSpPr>
          <p:cNvPr id="287" name="CustomShape 16"/>
          <p:cNvSpPr/>
          <p:nvPr/>
        </p:nvSpPr>
        <p:spPr>
          <a:xfrm>
            <a:off x="332280" y="2090880"/>
            <a:ext cx="1901520" cy="121608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Providers</a:t>
            </a:r>
            <a:endParaRPr b="0" lang="en-US" sz="1800" spc="-1" strike="noStrike">
              <a:latin typeface="Arial"/>
            </a:endParaRPr>
          </a:p>
        </p:txBody>
      </p:sp>
      <p:sp>
        <p:nvSpPr>
          <p:cNvPr id="288" name="CustomShape 17"/>
          <p:cNvSpPr/>
          <p:nvPr/>
        </p:nvSpPr>
        <p:spPr>
          <a:xfrm flipH="1">
            <a:off x="1278720" y="3305880"/>
            <a:ext cx="3240" cy="62316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89" name="CustomShape 18"/>
          <p:cNvSpPr/>
          <p:nvPr/>
        </p:nvSpPr>
        <p:spPr>
          <a:xfrm>
            <a:off x="1886040" y="4396320"/>
            <a:ext cx="2349000" cy="18720"/>
          </a:xfrm>
          <a:custGeom>
            <a:avLst/>
            <a:gdLst/>
            <a:ahLst/>
            <a:rect l="l" t="t" r="r" b="b"/>
            <a:pathLst>
              <a:path w="21600" h="21600">
                <a:moveTo>
                  <a:pt x="0" y="0"/>
                </a:moveTo>
                <a:lnTo>
                  <a:pt x="21600" y="21600"/>
                </a:lnTo>
              </a:path>
            </a:pathLst>
          </a:custGeom>
          <a:noFill/>
          <a:ln>
            <a:solidFill>
              <a:srgbClr val="d34817"/>
            </a:solidFill>
            <a:round/>
            <a:headEnd len="med" type="triangle" w="med"/>
          </a:ln>
        </p:spPr>
        <p:style>
          <a:lnRef idx="1">
            <a:schemeClr val="accent1"/>
          </a:lnRef>
          <a:fillRef idx="0">
            <a:schemeClr val="accent1"/>
          </a:fillRef>
          <a:effectRef idx="0">
            <a:schemeClr val="accent1"/>
          </a:effectRef>
          <a:fontRef idx="minor"/>
        </p:style>
      </p:sp>
      <p:sp>
        <p:nvSpPr>
          <p:cNvPr id="290" name="CustomShape 19"/>
          <p:cNvSpPr/>
          <p:nvPr/>
        </p:nvSpPr>
        <p:spPr>
          <a:xfrm>
            <a:off x="2277000" y="4224600"/>
            <a:ext cx="1505520" cy="3639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Auto Approved</a:t>
            </a:r>
            <a:endParaRPr b="0" lang="en-US" sz="900" spc="-1" strike="noStrike">
              <a:latin typeface="Arial"/>
            </a:endParaRPr>
          </a:p>
        </p:txBody>
      </p:sp>
      <p:sp>
        <p:nvSpPr>
          <p:cNvPr id="291" name="CustomShape 20"/>
          <p:cNvSpPr/>
          <p:nvPr/>
        </p:nvSpPr>
        <p:spPr>
          <a:xfrm flipH="1" flipV="1" rot="5400000">
            <a:off x="7323480" y="2996640"/>
            <a:ext cx="1456560" cy="639720"/>
          </a:xfrm>
          <a:prstGeom prst="bentConnector2">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 </a:t>
            </a:r>
            <a:endParaRPr b="0" lang="en-US" sz="5400" spc="-1" strike="noStrike">
              <a:solidFill>
                <a:srgbClr val="000000"/>
              </a:solidFill>
              <a:latin typeface="Rockwell"/>
            </a:endParaRPr>
          </a:p>
        </p:txBody>
      </p:sp>
      <p:sp>
        <p:nvSpPr>
          <p:cNvPr id="293"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 </a:t>
            </a:r>
            <a:endParaRPr b="0" lang="en-US" sz="2000" spc="-1" strike="noStrike">
              <a:solidFill>
                <a:srgbClr val="000000"/>
              </a:solidFill>
              <a:latin typeface="Rockwell"/>
            </a:endParaRPr>
          </a:p>
        </p:txBody>
      </p:sp>
      <p:sp>
        <p:nvSpPr>
          <p:cNvPr id="294" name="CustomShape 3"/>
          <p:cNvSpPr/>
          <p:nvPr/>
        </p:nvSpPr>
        <p:spPr>
          <a:xfrm>
            <a:off x="673200" y="392976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 Transfer Service</a:t>
            </a:r>
            <a:endParaRPr b="0" lang="en-US" sz="1800" spc="-1" strike="noStrike">
              <a:latin typeface="Arial"/>
            </a:endParaRPr>
          </a:p>
        </p:txBody>
      </p:sp>
      <p:sp>
        <p:nvSpPr>
          <p:cNvPr id="295" name="CustomShape 4"/>
          <p:cNvSpPr/>
          <p:nvPr/>
        </p:nvSpPr>
        <p:spPr>
          <a:xfrm>
            <a:off x="4597560" y="21214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Auto ApprovalService</a:t>
            </a:r>
            <a:endParaRPr b="0" lang="en-US" sz="1800" spc="-1" strike="noStrike">
              <a:latin typeface="Arial"/>
            </a:endParaRPr>
          </a:p>
        </p:txBody>
      </p:sp>
      <p:sp>
        <p:nvSpPr>
          <p:cNvPr id="296" name="CustomShape 5"/>
          <p:cNvSpPr/>
          <p:nvPr/>
        </p:nvSpPr>
        <p:spPr>
          <a:xfrm rot="5400000">
            <a:off x="7203240" y="1077120"/>
            <a:ext cx="740880" cy="667620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ffffff"/>
                </a:solidFill>
                <a:latin typeface="Rockwell"/>
              </a:rPr>
              <a:t>Message Bus</a:t>
            </a:r>
            <a:endParaRPr b="0" lang="en-US" sz="1800" spc="-1" strike="noStrike">
              <a:latin typeface="Arial"/>
            </a:endParaRPr>
          </a:p>
        </p:txBody>
      </p:sp>
      <p:sp>
        <p:nvSpPr>
          <p:cNvPr id="297" name="CustomShape 6"/>
          <p:cNvSpPr/>
          <p:nvPr/>
        </p:nvSpPr>
        <p:spPr>
          <a:xfrm>
            <a:off x="8372520" y="21214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ClinicianRouting Service</a:t>
            </a:r>
            <a:endParaRPr b="0" lang="en-US" sz="1800" spc="-1" strike="noStrike">
              <a:latin typeface="Arial"/>
            </a:endParaRPr>
          </a:p>
        </p:txBody>
      </p:sp>
      <p:sp>
        <p:nvSpPr>
          <p:cNvPr id="298" name="CustomShape 7"/>
          <p:cNvSpPr/>
          <p:nvPr/>
        </p:nvSpPr>
        <p:spPr>
          <a:xfrm>
            <a:off x="6967080" y="532044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User Interface</a:t>
            </a:r>
            <a:endParaRPr b="0" lang="en-US" sz="1800" spc="-1" strike="noStrike">
              <a:latin typeface="Arial"/>
            </a:endParaRPr>
          </a:p>
        </p:txBody>
      </p:sp>
      <p:sp>
        <p:nvSpPr>
          <p:cNvPr id="299" name="CustomShape 8"/>
          <p:cNvSpPr/>
          <p:nvPr/>
        </p:nvSpPr>
        <p:spPr>
          <a:xfrm>
            <a:off x="2410200" y="3935520"/>
            <a:ext cx="1239120" cy="2275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300" name="CustomShape 9"/>
          <p:cNvSpPr/>
          <p:nvPr/>
        </p:nvSpPr>
        <p:spPr>
          <a:xfrm>
            <a:off x="1886040" y="4101120"/>
            <a:ext cx="2359440" cy="270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01" name="CustomShape 10"/>
          <p:cNvSpPr/>
          <p:nvPr/>
        </p:nvSpPr>
        <p:spPr>
          <a:xfrm flipV="1">
            <a:off x="4597560" y="305424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02" name="CustomShape 11"/>
          <p:cNvSpPr/>
          <p:nvPr/>
        </p:nvSpPr>
        <p:spPr>
          <a:xfrm>
            <a:off x="4256640" y="3166920"/>
            <a:ext cx="698760" cy="501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303" name="CustomShape 12"/>
          <p:cNvSpPr/>
          <p:nvPr/>
        </p:nvSpPr>
        <p:spPr>
          <a:xfrm>
            <a:off x="5085000" y="305496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04" name="CustomShape 13"/>
          <p:cNvSpPr/>
          <p:nvPr/>
        </p:nvSpPr>
        <p:spPr>
          <a:xfrm>
            <a:off x="4695840" y="352188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Auto Approved</a:t>
            </a:r>
            <a:endParaRPr b="0" lang="en-US" sz="900" spc="-1" strike="noStrike">
              <a:latin typeface="Arial"/>
            </a:endParaRPr>
          </a:p>
        </p:txBody>
      </p:sp>
      <p:sp>
        <p:nvSpPr>
          <p:cNvPr id="305" name="CustomShape 14"/>
          <p:cNvSpPr/>
          <p:nvPr/>
        </p:nvSpPr>
        <p:spPr>
          <a:xfrm>
            <a:off x="5741640" y="305496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06" name="CustomShape 15"/>
          <p:cNvSpPr/>
          <p:nvPr/>
        </p:nvSpPr>
        <p:spPr>
          <a:xfrm>
            <a:off x="5398200" y="309780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Not Auto Approved</a:t>
            </a:r>
            <a:endParaRPr b="0" lang="en-US" sz="900" spc="-1" strike="noStrike">
              <a:latin typeface="Arial"/>
            </a:endParaRPr>
          </a:p>
        </p:txBody>
      </p:sp>
      <p:sp>
        <p:nvSpPr>
          <p:cNvPr id="307" name="CustomShape 16"/>
          <p:cNvSpPr/>
          <p:nvPr/>
        </p:nvSpPr>
        <p:spPr>
          <a:xfrm>
            <a:off x="7624440" y="209628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Not Auto Approved</a:t>
            </a:r>
            <a:endParaRPr b="0" lang="en-US" sz="900" spc="-1" strike="noStrike">
              <a:latin typeface="Arial"/>
            </a:endParaRPr>
          </a:p>
        </p:txBody>
      </p:sp>
      <p:sp>
        <p:nvSpPr>
          <p:cNvPr id="308" name="CustomShape 17"/>
          <p:cNvSpPr/>
          <p:nvPr/>
        </p:nvSpPr>
        <p:spPr>
          <a:xfrm>
            <a:off x="8000280" y="5200200"/>
            <a:ext cx="111816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Get</a:t>
            </a:r>
            <a:endParaRPr b="0" lang="en-US" sz="900" spc="-1" strike="noStrike">
              <a:latin typeface="Arial"/>
            </a:endParaRPr>
          </a:p>
          <a:p>
            <a:pPr algn="ctr">
              <a:lnSpc>
                <a:spcPct val="100000"/>
              </a:lnSpc>
            </a:pPr>
            <a:r>
              <a:rPr b="0" lang="en-US" sz="900" spc="-1" strike="noStrike">
                <a:solidFill>
                  <a:srgbClr val="000000"/>
                </a:solidFill>
                <a:latin typeface="Rockwell"/>
              </a:rPr>
              <a:t>Request</a:t>
            </a:r>
            <a:endParaRPr b="0" lang="en-US" sz="900" spc="-1" strike="noStrike">
              <a:latin typeface="Arial"/>
            </a:endParaRPr>
          </a:p>
        </p:txBody>
      </p:sp>
      <p:sp>
        <p:nvSpPr>
          <p:cNvPr id="309" name="CustomShape 18"/>
          <p:cNvSpPr/>
          <p:nvPr/>
        </p:nvSpPr>
        <p:spPr>
          <a:xfrm flipH="1" flipV="1" rot="5400000">
            <a:off x="8177760" y="4831200"/>
            <a:ext cx="754560" cy="718920"/>
          </a:xfrm>
          <a:prstGeom prst="bentConnector3">
            <a:avLst>
              <a:gd name="adj1" fmla="val 599"/>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10" name="CustomShape 19"/>
          <p:cNvSpPr/>
          <p:nvPr/>
        </p:nvSpPr>
        <p:spPr>
          <a:xfrm>
            <a:off x="332280" y="2090880"/>
            <a:ext cx="1901520" cy="121608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Providers</a:t>
            </a:r>
            <a:endParaRPr b="0" lang="en-US" sz="1800" spc="-1" strike="noStrike">
              <a:latin typeface="Arial"/>
            </a:endParaRPr>
          </a:p>
        </p:txBody>
      </p:sp>
      <p:sp>
        <p:nvSpPr>
          <p:cNvPr id="311" name="CustomShape 20"/>
          <p:cNvSpPr/>
          <p:nvPr/>
        </p:nvSpPr>
        <p:spPr>
          <a:xfrm flipH="1">
            <a:off x="1278720" y="3305880"/>
            <a:ext cx="3240" cy="62316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12" name="CustomShape 21"/>
          <p:cNvSpPr/>
          <p:nvPr/>
        </p:nvSpPr>
        <p:spPr>
          <a:xfrm>
            <a:off x="1886040" y="4396320"/>
            <a:ext cx="2349000" cy="18720"/>
          </a:xfrm>
          <a:custGeom>
            <a:avLst/>
            <a:gdLst/>
            <a:ahLst/>
            <a:rect l="l" t="t" r="r" b="b"/>
            <a:pathLst>
              <a:path w="21600" h="21600">
                <a:moveTo>
                  <a:pt x="0" y="0"/>
                </a:moveTo>
                <a:lnTo>
                  <a:pt x="21600" y="21600"/>
                </a:lnTo>
              </a:path>
            </a:pathLst>
          </a:custGeom>
          <a:noFill/>
          <a:ln>
            <a:solidFill>
              <a:srgbClr val="d34817"/>
            </a:solidFill>
            <a:round/>
            <a:headEnd len="med" type="triangle" w="med"/>
          </a:ln>
        </p:spPr>
        <p:style>
          <a:lnRef idx="1">
            <a:schemeClr val="accent1"/>
          </a:lnRef>
          <a:fillRef idx="0">
            <a:schemeClr val="accent1"/>
          </a:fillRef>
          <a:effectRef idx="0">
            <a:schemeClr val="accent1"/>
          </a:effectRef>
          <a:fontRef idx="minor"/>
        </p:style>
      </p:sp>
      <p:sp>
        <p:nvSpPr>
          <p:cNvPr id="313" name="CustomShape 22"/>
          <p:cNvSpPr/>
          <p:nvPr/>
        </p:nvSpPr>
        <p:spPr>
          <a:xfrm>
            <a:off x="2277000" y="4224600"/>
            <a:ext cx="1505520" cy="3639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Auto Approved</a:t>
            </a:r>
            <a:endParaRPr b="0" lang="en-US" sz="900" spc="-1" strike="noStrike">
              <a:latin typeface="Arial"/>
            </a:endParaRPr>
          </a:p>
        </p:txBody>
      </p:sp>
      <p:sp>
        <p:nvSpPr>
          <p:cNvPr id="314" name="CustomShape 23"/>
          <p:cNvSpPr/>
          <p:nvPr/>
        </p:nvSpPr>
        <p:spPr>
          <a:xfrm flipH="1" flipV="1" rot="5400000">
            <a:off x="7323480" y="2996640"/>
            <a:ext cx="1456560" cy="639720"/>
          </a:xfrm>
          <a:prstGeom prst="bentConnector2">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15" name="CustomShape 24"/>
          <p:cNvSpPr/>
          <p:nvPr/>
        </p:nvSpPr>
        <p:spPr>
          <a:xfrm>
            <a:off x="8611920" y="478080"/>
            <a:ext cx="2676240" cy="2136960"/>
          </a:xfrm>
          <a:prstGeom prst="rect">
            <a:avLst/>
          </a:prstGeom>
          <a:solidFill>
            <a:srgbClr val="ffff0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0" lang="en-US" sz="1050" spc="-1" strike="noStrike">
                <a:solidFill>
                  <a:srgbClr val="000000"/>
                </a:solidFill>
                <a:latin typeface="Rockwell"/>
              </a:rPr>
              <a:t>Key Terms</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lang="en-US" sz="1050" spc="-1" strike="noStrike">
                <a:solidFill>
                  <a:srgbClr val="000000"/>
                </a:solidFill>
                <a:latin typeface="Rockwell"/>
              </a:rPr>
              <a:t>Key Concepts</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Request / response</a:t>
            </a:r>
            <a:endParaRPr b="0" lang="en-US" sz="1050" spc="-1" strike="noStrike">
              <a:latin typeface="Arial"/>
            </a:endParaRPr>
          </a:p>
          <a:p>
            <a:pPr>
              <a:lnSpc>
                <a:spcPct val="100000"/>
              </a:lnSpc>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 </a:t>
            </a:r>
            <a:endParaRPr b="0" lang="en-US" sz="5400" spc="-1" strike="noStrike">
              <a:solidFill>
                <a:srgbClr val="000000"/>
              </a:solidFill>
              <a:latin typeface="Rockwell"/>
            </a:endParaRPr>
          </a:p>
        </p:txBody>
      </p:sp>
      <p:sp>
        <p:nvSpPr>
          <p:cNvPr id="317"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 </a:t>
            </a:r>
            <a:endParaRPr b="0" lang="en-US" sz="2000" spc="-1" strike="noStrike">
              <a:solidFill>
                <a:srgbClr val="000000"/>
              </a:solidFill>
              <a:latin typeface="Rockwell"/>
            </a:endParaRPr>
          </a:p>
        </p:txBody>
      </p:sp>
      <p:sp>
        <p:nvSpPr>
          <p:cNvPr id="318" name="CustomShape 3"/>
          <p:cNvSpPr/>
          <p:nvPr/>
        </p:nvSpPr>
        <p:spPr>
          <a:xfrm>
            <a:off x="673200" y="392976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 Transfer Service</a:t>
            </a:r>
            <a:endParaRPr b="0" lang="en-US" sz="1800" spc="-1" strike="noStrike">
              <a:latin typeface="Arial"/>
            </a:endParaRPr>
          </a:p>
        </p:txBody>
      </p:sp>
      <p:sp>
        <p:nvSpPr>
          <p:cNvPr id="319" name="CustomShape 4"/>
          <p:cNvSpPr/>
          <p:nvPr/>
        </p:nvSpPr>
        <p:spPr>
          <a:xfrm>
            <a:off x="4597560" y="21214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Auto ApprovalService</a:t>
            </a:r>
            <a:endParaRPr b="0" lang="en-US" sz="1800" spc="-1" strike="noStrike">
              <a:latin typeface="Arial"/>
            </a:endParaRPr>
          </a:p>
        </p:txBody>
      </p:sp>
      <p:sp>
        <p:nvSpPr>
          <p:cNvPr id="320" name="CustomShape 5"/>
          <p:cNvSpPr/>
          <p:nvPr/>
        </p:nvSpPr>
        <p:spPr>
          <a:xfrm rot="5400000">
            <a:off x="7203240" y="1077120"/>
            <a:ext cx="740880" cy="667620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ffffff"/>
                </a:solidFill>
                <a:latin typeface="Rockwell"/>
              </a:rPr>
              <a:t>Message Bus</a:t>
            </a:r>
            <a:endParaRPr b="0" lang="en-US" sz="1800" spc="-1" strike="noStrike">
              <a:latin typeface="Arial"/>
            </a:endParaRPr>
          </a:p>
        </p:txBody>
      </p:sp>
      <p:sp>
        <p:nvSpPr>
          <p:cNvPr id="321" name="CustomShape 6"/>
          <p:cNvSpPr/>
          <p:nvPr/>
        </p:nvSpPr>
        <p:spPr>
          <a:xfrm>
            <a:off x="8372520" y="21214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ClinicianRouting Service</a:t>
            </a:r>
            <a:endParaRPr b="0" lang="en-US" sz="1800" spc="-1" strike="noStrike">
              <a:latin typeface="Arial"/>
            </a:endParaRPr>
          </a:p>
        </p:txBody>
      </p:sp>
      <p:sp>
        <p:nvSpPr>
          <p:cNvPr id="322" name="CustomShape 7"/>
          <p:cNvSpPr/>
          <p:nvPr/>
        </p:nvSpPr>
        <p:spPr>
          <a:xfrm>
            <a:off x="6967080" y="532044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User Interface</a:t>
            </a:r>
            <a:endParaRPr b="0" lang="en-US" sz="1800" spc="-1" strike="noStrike">
              <a:latin typeface="Arial"/>
            </a:endParaRPr>
          </a:p>
        </p:txBody>
      </p:sp>
      <p:sp>
        <p:nvSpPr>
          <p:cNvPr id="323" name="CustomShape 8"/>
          <p:cNvSpPr/>
          <p:nvPr/>
        </p:nvSpPr>
        <p:spPr>
          <a:xfrm>
            <a:off x="2410200" y="3935520"/>
            <a:ext cx="1239120" cy="2275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324" name="CustomShape 9"/>
          <p:cNvSpPr/>
          <p:nvPr/>
        </p:nvSpPr>
        <p:spPr>
          <a:xfrm>
            <a:off x="1886040" y="4101120"/>
            <a:ext cx="2359440" cy="270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25" name="CustomShape 10"/>
          <p:cNvSpPr/>
          <p:nvPr/>
        </p:nvSpPr>
        <p:spPr>
          <a:xfrm flipV="1">
            <a:off x="4597560" y="305424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26" name="CustomShape 11"/>
          <p:cNvSpPr/>
          <p:nvPr/>
        </p:nvSpPr>
        <p:spPr>
          <a:xfrm>
            <a:off x="4256640" y="3166920"/>
            <a:ext cx="698760" cy="501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327" name="CustomShape 12"/>
          <p:cNvSpPr/>
          <p:nvPr/>
        </p:nvSpPr>
        <p:spPr>
          <a:xfrm>
            <a:off x="5085000" y="305496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28" name="CustomShape 13"/>
          <p:cNvSpPr/>
          <p:nvPr/>
        </p:nvSpPr>
        <p:spPr>
          <a:xfrm>
            <a:off x="4695840" y="352188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Auto Approved</a:t>
            </a:r>
            <a:endParaRPr b="0" lang="en-US" sz="900" spc="-1" strike="noStrike">
              <a:latin typeface="Arial"/>
            </a:endParaRPr>
          </a:p>
        </p:txBody>
      </p:sp>
      <p:sp>
        <p:nvSpPr>
          <p:cNvPr id="329" name="CustomShape 14"/>
          <p:cNvSpPr/>
          <p:nvPr/>
        </p:nvSpPr>
        <p:spPr>
          <a:xfrm>
            <a:off x="5741640" y="305496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30" name="CustomShape 15"/>
          <p:cNvSpPr/>
          <p:nvPr/>
        </p:nvSpPr>
        <p:spPr>
          <a:xfrm>
            <a:off x="5398200" y="309780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Not Auto Approved</a:t>
            </a:r>
            <a:endParaRPr b="0" lang="en-US" sz="900" spc="-1" strike="noStrike">
              <a:latin typeface="Arial"/>
            </a:endParaRPr>
          </a:p>
        </p:txBody>
      </p:sp>
      <p:sp>
        <p:nvSpPr>
          <p:cNvPr id="331" name="CustomShape 16"/>
          <p:cNvSpPr/>
          <p:nvPr/>
        </p:nvSpPr>
        <p:spPr>
          <a:xfrm>
            <a:off x="7624440" y="209628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Not Auto Approved</a:t>
            </a:r>
            <a:endParaRPr b="0" lang="en-US" sz="900" spc="-1" strike="noStrike">
              <a:latin typeface="Arial"/>
            </a:endParaRPr>
          </a:p>
        </p:txBody>
      </p:sp>
      <p:sp>
        <p:nvSpPr>
          <p:cNvPr id="332" name="CustomShape 17"/>
          <p:cNvSpPr/>
          <p:nvPr/>
        </p:nvSpPr>
        <p:spPr>
          <a:xfrm>
            <a:off x="8000280" y="5200200"/>
            <a:ext cx="111816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Get</a:t>
            </a:r>
            <a:endParaRPr b="0" lang="en-US" sz="900" spc="-1" strike="noStrike">
              <a:latin typeface="Arial"/>
            </a:endParaRPr>
          </a:p>
          <a:p>
            <a:pPr algn="ctr">
              <a:lnSpc>
                <a:spcPct val="100000"/>
              </a:lnSpc>
            </a:pPr>
            <a:r>
              <a:rPr b="0" lang="en-US" sz="900" spc="-1" strike="noStrike">
                <a:solidFill>
                  <a:srgbClr val="000000"/>
                </a:solidFill>
                <a:latin typeface="Rockwell"/>
              </a:rPr>
              <a:t>Request</a:t>
            </a:r>
            <a:endParaRPr b="0" lang="en-US" sz="900" spc="-1" strike="noStrike">
              <a:latin typeface="Arial"/>
            </a:endParaRPr>
          </a:p>
        </p:txBody>
      </p:sp>
      <p:sp>
        <p:nvSpPr>
          <p:cNvPr id="333" name="CustomShape 18"/>
          <p:cNvSpPr/>
          <p:nvPr/>
        </p:nvSpPr>
        <p:spPr>
          <a:xfrm>
            <a:off x="8005320" y="3137760"/>
            <a:ext cx="642600" cy="501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Get Request</a:t>
            </a:r>
            <a:endParaRPr b="0" lang="en-US" sz="900" spc="-1" strike="noStrike">
              <a:latin typeface="Arial"/>
            </a:endParaRPr>
          </a:p>
        </p:txBody>
      </p:sp>
      <p:sp>
        <p:nvSpPr>
          <p:cNvPr id="334" name="CustomShape 19"/>
          <p:cNvSpPr/>
          <p:nvPr/>
        </p:nvSpPr>
        <p:spPr>
          <a:xfrm>
            <a:off x="9376200" y="2251080"/>
            <a:ext cx="12286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a:t>
            </a:r>
            <a:endParaRPr b="0" lang="en-US" sz="900" spc="-1" strike="noStrike">
              <a:latin typeface="Arial"/>
            </a:endParaRPr>
          </a:p>
          <a:p>
            <a:pPr algn="ctr">
              <a:lnSpc>
                <a:spcPct val="100000"/>
              </a:lnSpc>
            </a:pPr>
            <a:r>
              <a:rPr b="0" lang="en-US" sz="900" spc="-1" strike="noStrike">
                <a:solidFill>
                  <a:srgbClr val="000000"/>
                </a:solidFill>
                <a:latin typeface="Rockwell"/>
              </a:rPr>
              <a:t>Assigned</a:t>
            </a:r>
            <a:endParaRPr b="0" lang="en-US" sz="900" spc="-1" strike="noStrike">
              <a:latin typeface="Arial"/>
            </a:endParaRPr>
          </a:p>
        </p:txBody>
      </p:sp>
      <p:sp>
        <p:nvSpPr>
          <p:cNvPr id="335" name="CustomShape 20"/>
          <p:cNvSpPr/>
          <p:nvPr/>
        </p:nvSpPr>
        <p:spPr>
          <a:xfrm flipV="1">
            <a:off x="8555760" y="3070440"/>
            <a:ext cx="360" cy="9662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36" name="CustomShape 21"/>
          <p:cNvSpPr/>
          <p:nvPr/>
        </p:nvSpPr>
        <p:spPr>
          <a:xfrm flipH="1" rot="16200000">
            <a:off x="6164640" y="4985280"/>
            <a:ext cx="985320" cy="618120"/>
          </a:xfrm>
          <a:prstGeom prst="bentConnector2">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37" name="CustomShape 22"/>
          <p:cNvSpPr/>
          <p:nvPr/>
        </p:nvSpPr>
        <p:spPr>
          <a:xfrm>
            <a:off x="6012000" y="5441040"/>
            <a:ext cx="12286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a:t>
            </a:r>
            <a:endParaRPr b="0" lang="en-US" sz="900" spc="-1" strike="noStrike">
              <a:latin typeface="Arial"/>
            </a:endParaRPr>
          </a:p>
          <a:p>
            <a:pPr algn="ctr">
              <a:lnSpc>
                <a:spcPct val="100000"/>
              </a:lnSpc>
            </a:pPr>
            <a:r>
              <a:rPr b="0" lang="en-US" sz="900" spc="-1" strike="noStrike">
                <a:solidFill>
                  <a:srgbClr val="000000"/>
                </a:solidFill>
                <a:latin typeface="Rockwell"/>
              </a:rPr>
              <a:t>Assigned</a:t>
            </a:r>
            <a:endParaRPr b="0" lang="en-US" sz="900" spc="-1" strike="noStrike">
              <a:latin typeface="Arial"/>
            </a:endParaRPr>
          </a:p>
        </p:txBody>
      </p:sp>
      <p:sp>
        <p:nvSpPr>
          <p:cNvPr id="338" name="CustomShape 23"/>
          <p:cNvSpPr/>
          <p:nvPr/>
        </p:nvSpPr>
        <p:spPr>
          <a:xfrm flipH="1" flipV="1" rot="5400000">
            <a:off x="8177760" y="4831200"/>
            <a:ext cx="754560" cy="718920"/>
          </a:xfrm>
          <a:prstGeom prst="bentConnector3">
            <a:avLst>
              <a:gd name="adj1" fmla="val 599"/>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39" name="CustomShape 24"/>
          <p:cNvSpPr/>
          <p:nvPr/>
        </p:nvSpPr>
        <p:spPr>
          <a:xfrm>
            <a:off x="332280" y="2090880"/>
            <a:ext cx="1901520" cy="121608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Providers</a:t>
            </a:r>
            <a:endParaRPr b="0" lang="en-US" sz="1800" spc="-1" strike="noStrike">
              <a:latin typeface="Arial"/>
            </a:endParaRPr>
          </a:p>
        </p:txBody>
      </p:sp>
      <p:sp>
        <p:nvSpPr>
          <p:cNvPr id="340" name="CustomShape 25"/>
          <p:cNvSpPr/>
          <p:nvPr/>
        </p:nvSpPr>
        <p:spPr>
          <a:xfrm flipH="1">
            <a:off x="1278720" y="3305880"/>
            <a:ext cx="3240" cy="62316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41" name="CustomShape 26"/>
          <p:cNvSpPr/>
          <p:nvPr/>
        </p:nvSpPr>
        <p:spPr>
          <a:xfrm>
            <a:off x="1886040" y="4396320"/>
            <a:ext cx="2349000" cy="18720"/>
          </a:xfrm>
          <a:custGeom>
            <a:avLst/>
            <a:gdLst/>
            <a:ahLst/>
            <a:rect l="l" t="t" r="r" b="b"/>
            <a:pathLst>
              <a:path w="21600" h="21600">
                <a:moveTo>
                  <a:pt x="0" y="0"/>
                </a:moveTo>
                <a:lnTo>
                  <a:pt x="21600" y="21600"/>
                </a:lnTo>
              </a:path>
            </a:pathLst>
          </a:custGeom>
          <a:noFill/>
          <a:ln>
            <a:solidFill>
              <a:srgbClr val="d34817"/>
            </a:solidFill>
            <a:round/>
            <a:headEnd len="med" type="triangle" w="med"/>
          </a:ln>
        </p:spPr>
        <p:style>
          <a:lnRef idx="1">
            <a:schemeClr val="accent1"/>
          </a:lnRef>
          <a:fillRef idx="0">
            <a:schemeClr val="accent1"/>
          </a:fillRef>
          <a:effectRef idx="0">
            <a:schemeClr val="accent1"/>
          </a:effectRef>
          <a:fontRef idx="minor"/>
        </p:style>
      </p:sp>
      <p:sp>
        <p:nvSpPr>
          <p:cNvPr id="342" name="CustomShape 27"/>
          <p:cNvSpPr/>
          <p:nvPr/>
        </p:nvSpPr>
        <p:spPr>
          <a:xfrm>
            <a:off x="2277000" y="4224600"/>
            <a:ext cx="1505520" cy="3639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Auto Approved</a:t>
            </a:r>
            <a:endParaRPr b="0" lang="en-US" sz="900" spc="-1" strike="noStrike">
              <a:latin typeface="Arial"/>
            </a:endParaRPr>
          </a:p>
        </p:txBody>
      </p:sp>
      <p:sp>
        <p:nvSpPr>
          <p:cNvPr id="343" name="CustomShape 28"/>
          <p:cNvSpPr/>
          <p:nvPr/>
        </p:nvSpPr>
        <p:spPr>
          <a:xfrm flipH="1" flipV="1" rot="5400000">
            <a:off x="7323480" y="2996640"/>
            <a:ext cx="1456560" cy="639720"/>
          </a:xfrm>
          <a:prstGeom prst="bentConnector2">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44" name="CustomShape 29"/>
          <p:cNvSpPr/>
          <p:nvPr/>
        </p:nvSpPr>
        <p:spPr>
          <a:xfrm>
            <a:off x="9585360" y="2588400"/>
            <a:ext cx="810360" cy="1441080"/>
          </a:xfrm>
          <a:prstGeom prst="bentConnector2">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 </a:t>
            </a:r>
            <a:endParaRPr b="0" lang="en-US" sz="5400" spc="-1" strike="noStrike">
              <a:solidFill>
                <a:srgbClr val="000000"/>
              </a:solidFill>
              <a:latin typeface="Rockwell"/>
            </a:endParaRPr>
          </a:p>
        </p:txBody>
      </p:sp>
      <p:sp>
        <p:nvSpPr>
          <p:cNvPr id="346"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 </a:t>
            </a:r>
            <a:endParaRPr b="0" lang="en-US" sz="2000" spc="-1" strike="noStrike">
              <a:solidFill>
                <a:srgbClr val="000000"/>
              </a:solidFill>
              <a:latin typeface="Rockwell"/>
            </a:endParaRPr>
          </a:p>
        </p:txBody>
      </p:sp>
      <p:sp>
        <p:nvSpPr>
          <p:cNvPr id="347" name="CustomShape 3"/>
          <p:cNvSpPr/>
          <p:nvPr/>
        </p:nvSpPr>
        <p:spPr>
          <a:xfrm>
            <a:off x="673200" y="392976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 Transfer Service</a:t>
            </a:r>
            <a:endParaRPr b="0" lang="en-US" sz="1800" spc="-1" strike="noStrike">
              <a:latin typeface="Arial"/>
            </a:endParaRPr>
          </a:p>
        </p:txBody>
      </p:sp>
      <p:sp>
        <p:nvSpPr>
          <p:cNvPr id="348" name="CustomShape 4"/>
          <p:cNvSpPr/>
          <p:nvPr/>
        </p:nvSpPr>
        <p:spPr>
          <a:xfrm>
            <a:off x="4597560" y="21214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Auto ApprovalService</a:t>
            </a:r>
            <a:endParaRPr b="0" lang="en-US" sz="1800" spc="-1" strike="noStrike">
              <a:latin typeface="Arial"/>
            </a:endParaRPr>
          </a:p>
        </p:txBody>
      </p:sp>
      <p:sp>
        <p:nvSpPr>
          <p:cNvPr id="349" name="CustomShape 5"/>
          <p:cNvSpPr/>
          <p:nvPr/>
        </p:nvSpPr>
        <p:spPr>
          <a:xfrm rot="5400000">
            <a:off x="7203240" y="1077120"/>
            <a:ext cx="740880" cy="667620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ffffff"/>
                </a:solidFill>
                <a:latin typeface="Rockwell"/>
              </a:rPr>
              <a:t>Message Bus</a:t>
            </a:r>
            <a:endParaRPr b="0" lang="en-US" sz="1800" spc="-1" strike="noStrike">
              <a:latin typeface="Arial"/>
            </a:endParaRPr>
          </a:p>
        </p:txBody>
      </p:sp>
      <p:sp>
        <p:nvSpPr>
          <p:cNvPr id="350" name="CustomShape 6"/>
          <p:cNvSpPr/>
          <p:nvPr/>
        </p:nvSpPr>
        <p:spPr>
          <a:xfrm>
            <a:off x="8372520" y="21214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ClinicianRouting Service</a:t>
            </a:r>
            <a:endParaRPr b="0" lang="en-US" sz="1800" spc="-1" strike="noStrike">
              <a:latin typeface="Arial"/>
            </a:endParaRPr>
          </a:p>
        </p:txBody>
      </p:sp>
      <p:sp>
        <p:nvSpPr>
          <p:cNvPr id="351" name="CustomShape 7"/>
          <p:cNvSpPr/>
          <p:nvPr/>
        </p:nvSpPr>
        <p:spPr>
          <a:xfrm>
            <a:off x="6967080" y="532044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User Interface</a:t>
            </a:r>
            <a:endParaRPr b="0" lang="en-US" sz="1800" spc="-1" strike="noStrike">
              <a:latin typeface="Arial"/>
            </a:endParaRPr>
          </a:p>
        </p:txBody>
      </p:sp>
      <p:sp>
        <p:nvSpPr>
          <p:cNvPr id="352" name="CustomShape 8"/>
          <p:cNvSpPr/>
          <p:nvPr/>
        </p:nvSpPr>
        <p:spPr>
          <a:xfrm>
            <a:off x="2410200" y="3935520"/>
            <a:ext cx="1239120" cy="2275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353" name="CustomShape 9"/>
          <p:cNvSpPr/>
          <p:nvPr/>
        </p:nvSpPr>
        <p:spPr>
          <a:xfrm>
            <a:off x="1886040" y="4101120"/>
            <a:ext cx="2359440" cy="270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54" name="CustomShape 10"/>
          <p:cNvSpPr/>
          <p:nvPr/>
        </p:nvSpPr>
        <p:spPr>
          <a:xfrm flipV="1">
            <a:off x="4597560" y="305424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55" name="CustomShape 11"/>
          <p:cNvSpPr/>
          <p:nvPr/>
        </p:nvSpPr>
        <p:spPr>
          <a:xfrm>
            <a:off x="4256640" y="3166920"/>
            <a:ext cx="698760" cy="501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356" name="CustomShape 12"/>
          <p:cNvSpPr/>
          <p:nvPr/>
        </p:nvSpPr>
        <p:spPr>
          <a:xfrm>
            <a:off x="5085000" y="305496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57" name="CustomShape 13"/>
          <p:cNvSpPr/>
          <p:nvPr/>
        </p:nvSpPr>
        <p:spPr>
          <a:xfrm>
            <a:off x="4695840" y="352188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Auto Approved</a:t>
            </a:r>
            <a:endParaRPr b="0" lang="en-US" sz="900" spc="-1" strike="noStrike">
              <a:latin typeface="Arial"/>
            </a:endParaRPr>
          </a:p>
        </p:txBody>
      </p:sp>
      <p:sp>
        <p:nvSpPr>
          <p:cNvPr id="358" name="CustomShape 14"/>
          <p:cNvSpPr/>
          <p:nvPr/>
        </p:nvSpPr>
        <p:spPr>
          <a:xfrm>
            <a:off x="5741640" y="3054960"/>
            <a:ext cx="360" cy="989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59" name="CustomShape 15"/>
          <p:cNvSpPr/>
          <p:nvPr/>
        </p:nvSpPr>
        <p:spPr>
          <a:xfrm>
            <a:off x="5398200" y="309780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Not Auto Approved</a:t>
            </a:r>
            <a:endParaRPr b="0" lang="en-US" sz="900" spc="-1" strike="noStrike">
              <a:latin typeface="Arial"/>
            </a:endParaRPr>
          </a:p>
        </p:txBody>
      </p:sp>
      <p:sp>
        <p:nvSpPr>
          <p:cNvPr id="360" name="CustomShape 16"/>
          <p:cNvSpPr/>
          <p:nvPr/>
        </p:nvSpPr>
        <p:spPr>
          <a:xfrm>
            <a:off x="7624440" y="2096280"/>
            <a:ext cx="757440" cy="5018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Not Auto Approved</a:t>
            </a:r>
            <a:endParaRPr b="0" lang="en-US" sz="900" spc="-1" strike="noStrike">
              <a:latin typeface="Arial"/>
            </a:endParaRPr>
          </a:p>
        </p:txBody>
      </p:sp>
      <p:sp>
        <p:nvSpPr>
          <p:cNvPr id="361" name="CustomShape 17"/>
          <p:cNvSpPr/>
          <p:nvPr/>
        </p:nvSpPr>
        <p:spPr>
          <a:xfrm>
            <a:off x="8000280" y="5200200"/>
            <a:ext cx="111816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Get</a:t>
            </a:r>
            <a:endParaRPr b="0" lang="en-US" sz="900" spc="-1" strike="noStrike">
              <a:latin typeface="Arial"/>
            </a:endParaRPr>
          </a:p>
          <a:p>
            <a:pPr algn="ctr">
              <a:lnSpc>
                <a:spcPct val="100000"/>
              </a:lnSpc>
            </a:pPr>
            <a:r>
              <a:rPr b="0" lang="en-US" sz="900" spc="-1" strike="noStrike">
                <a:solidFill>
                  <a:srgbClr val="000000"/>
                </a:solidFill>
                <a:latin typeface="Rockwell"/>
              </a:rPr>
              <a:t>Request</a:t>
            </a:r>
            <a:endParaRPr b="0" lang="en-US" sz="900" spc="-1" strike="noStrike">
              <a:latin typeface="Arial"/>
            </a:endParaRPr>
          </a:p>
        </p:txBody>
      </p:sp>
      <p:sp>
        <p:nvSpPr>
          <p:cNvPr id="362" name="CustomShape 18"/>
          <p:cNvSpPr/>
          <p:nvPr/>
        </p:nvSpPr>
        <p:spPr>
          <a:xfrm>
            <a:off x="8005320" y="3137760"/>
            <a:ext cx="642600" cy="501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Get Request</a:t>
            </a:r>
            <a:endParaRPr b="0" lang="en-US" sz="900" spc="-1" strike="noStrike">
              <a:latin typeface="Arial"/>
            </a:endParaRPr>
          </a:p>
        </p:txBody>
      </p:sp>
      <p:sp>
        <p:nvSpPr>
          <p:cNvPr id="363" name="CustomShape 19"/>
          <p:cNvSpPr/>
          <p:nvPr/>
        </p:nvSpPr>
        <p:spPr>
          <a:xfrm flipV="1">
            <a:off x="9253440" y="3097800"/>
            <a:ext cx="10080" cy="938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64" name="CustomShape 20"/>
          <p:cNvSpPr/>
          <p:nvPr/>
        </p:nvSpPr>
        <p:spPr>
          <a:xfrm>
            <a:off x="9187200" y="3166920"/>
            <a:ext cx="642600" cy="6382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Decided</a:t>
            </a:r>
            <a:endParaRPr b="0" lang="en-US" sz="900" spc="-1" strike="noStrike">
              <a:latin typeface="Arial"/>
            </a:endParaRPr>
          </a:p>
        </p:txBody>
      </p:sp>
      <p:sp>
        <p:nvSpPr>
          <p:cNvPr id="365" name="CustomShape 21"/>
          <p:cNvSpPr/>
          <p:nvPr/>
        </p:nvSpPr>
        <p:spPr>
          <a:xfrm>
            <a:off x="8727120" y="5650560"/>
            <a:ext cx="111816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a:t>
            </a:r>
            <a:endParaRPr b="0" lang="en-US" sz="900" spc="-1" strike="noStrike">
              <a:latin typeface="Arial"/>
            </a:endParaRPr>
          </a:p>
          <a:p>
            <a:pPr algn="ctr">
              <a:lnSpc>
                <a:spcPct val="100000"/>
              </a:lnSpc>
            </a:pPr>
            <a:r>
              <a:rPr b="0" lang="en-US" sz="900" spc="-1" strike="noStrike">
                <a:solidFill>
                  <a:srgbClr val="000000"/>
                </a:solidFill>
                <a:latin typeface="Rockwell"/>
              </a:rPr>
              <a:t>Decided</a:t>
            </a:r>
            <a:endParaRPr b="0" lang="en-US" sz="900" spc="-1" strike="noStrike">
              <a:latin typeface="Arial"/>
            </a:endParaRPr>
          </a:p>
        </p:txBody>
      </p:sp>
      <p:sp>
        <p:nvSpPr>
          <p:cNvPr id="366" name="CustomShape 22"/>
          <p:cNvSpPr/>
          <p:nvPr/>
        </p:nvSpPr>
        <p:spPr>
          <a:xfrm>
            <a:off x="9376200" y="2251080"/>
            <a:ext cx="12286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a:t>
            </a:r>
            <a:endParaRPr b="0" lang="en-US" sz="900" spc="-1" strike="noStrike">
              <a:latin typeface="Arial"/>
            </a:endParaRPr>
          </a:p>
          <a:p>
            <a:pPr algn="ctr">
              <a:lnSpc>
                <a:spcPct val="100000"/>
              </a:lnSpc>
            </a:pPr>
            <a:r>
              <a:rPr b="0" lang="en-US" sz="900" spc="-1" strike="noStrike">
                <a:solidFill>
                  <a:srgbClr val="000000"/>
                </a:solidFill>
                <a:latin typeface="Rockwell"/>
              </a:rPr>
              <a:t>Assigned</a:t>
            </a:r>
            <a:endParaRPr b="0" lang="en-US" sz="900" spc="-1" strike="noStrike">
              <a:latin typeface="Arial"/>
            </a:endParaRPr>
          </a:p>
        </p:txBody>
      </p:sp>
      <p:sp>
        <p:nvSpPr>
          <p:cNvPr id="367" name="CustomShape 23"/>
          <p:cNvSpPr/>
          <p:nvPr/>
        </p:nvSpPr>
        <p:spPr>
          <a:xfrm flipV="1">
            <a:off x="8555760" y="3070440"/>
            <a:ext cx="360" cy="9662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68" name="CustomShape 24"/>
          <p:cNvSpPr/>
          <p:nvPr/>
        </p:nvSpPr>
        <p:spPr>
          <a:xfrm flipH="1" rot="16200000">
            <a:off x="6164640" y="4985280"/>
            <a:ext cx="985320" cy="618120"/>
          </a:xfrm>
          <a:prstGeom prst="bentConnector2">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69" name="CustomShape 25"/>
          <p:cNvSpPr/>
          <p:nvPr/>
        </p:nvSpPr>
        <p:spPr>
          <a:xfrm>
            <a:off x="6012000" y="5441040"/>
            <a:ext cx="1228680" cy="3646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a:t>
            </a:r>
            <a:endParaRPr b="0" lang="en-US" sz="900" spc="-1" strike="noStrike">
              <a:latin typeface="Arial"/>
            </a:endParaRPr>
          </a:p>
          <a:p>
            <a:pPr algn="ctr">
              <a:lnSpc>
                <a:spcPct val="100000"/>
              </a:lnSpc>
            </a:pPr>
            <a:r>
              <a:rPr b="0" lang="en-US" sz="900" spc="-1" strike="noStrike">
                <a:solidFill>
                  <a:srgbClr val="000000"/>
                </a:solidFill>
                <a:latin typeface="Rockwell"/>
              </a:rPr>
              <a:t>Assigned</a:t>
            </a:r>
            <a:endParaRPr b="0" lang="en-US" sz="900" spc="-1" strike="noStrike">
              <a:latin typeface="Arial"/>
            </a:endParaRPr>
          </a:p>
        </p:txBody>
      </p:sp>
      <p:sp>
        <p:nvSpPr>
          <p:cNvPr id="370" name="CustomShape 26"/>
          <p:cNvSpPr/>
          <p:nvPr/>
        </p:nvSpPr>
        <p:spPr>
          <a:xfrm flipH="1" flipV="1" rot="5400000">
            <a:off x="8177760" y="4831200"/>
            <a:ext cx="754560" cy="718920"/>
          </a:xfrm>
          <a:prstGeom prst="bentConnector3">
            <a:avLst>
              <a:gd name="adj1" fmla="val 599"/>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71" name="CustomShape 27"/>
          <p:cNvSpPr/>
          <p:nvPr/>
        </p:nvSpPr>
        <p:spPr>
          <a:xfrm flipV="1">
            <a:off x="8179920" y="4812480"/>
            <a:ext cx="1394640" cy="1197720"/>
          </a:xfrm>
          <a:prstGeom prst="bentConnector3">
            <a:avLst>
              <a:gd name="adj1" fmla="val 99946"/>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72" name="CustomShape 28"/>
          <p:cNvSpPr/>
          <p:nvPr/>
        </p:nvSpPr>
        <p:spPr>
          <a:xfrm>
            <a:off x="332280" y="2090880"/>
            <a:ext cx="1901520" cy="121608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Providers</a:t>
            </a:r>
            <a:endParaRPr b="0" lang="en-US" sz="1800" spc="-1" strike="noStrike">
              <a:latin typeface="Arial"/>
            </a:endParaRPr>
          </a:p>
        </p:txBody>
      </p:sp>
      <p:sp>
        <p:nvSpPr>
          <p:cNvPr id="373" name="CustomShape 29"/>
          <p:cNvSpPr/>
          <p:nvPr/>
        </p:nvSpPr>
        <p:spPr>
          <a:xfrm flipH="1">
            <a:off x="1278720" y="3305880"/>
            <a:ext cx="3240" cy="62316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74" name="CustomShape 30"/>
          <p:cNvSpPr/>
          <p:nvPr/>
        </p:nvSpPr>
        <p:spPr>
          <a:xfrm>
            <a:off x="1886040" y="4396320"/>
            <a:ext cx="2349000" cy="18720"/>
          </a:xfrm>
          <a:custGeom>
            <a:avLst/>
            <a:gdLst/>
            <a:ahLst/>
            <a:rect l="l" t="t" r="r" b="b"/>
            <a:pathLst>
              <a:path w="21600" h="21600">
                <a:moveTo>
                  <a:pt x="0" y="0"/>
                </a:moveTo>
                <a:lnTo>
                  <a:pt x="21600" y="21600"/>
                </a:lnTo>
              </a:path>
            </a:pathLst>
          </a:custGeom>
          <a:noFill/>
          <a:ln>
            <a:solidFill>
              <a:srgbClr val="d34817"/>
            </a:solidFill>
            <a:round/>
            <a:headEnd len="med" type="triangle" w="med"/>
          </a:ln>
        </p:spPr>
        <p:style>
          <a:lnRef idx="1">
            <a:schemeClr val="accent1"/>
          </a:lnRef>
          <a:fillRef idx="0">
            <a:schemeClr val="accent1"/>
          </a:fillRef>
          <a:effectRef idx="0">
            <a:schemeClr val="accent1"/>
          </a:effectRef>
          <a:fontRef idx="minor"/>
        </p:style>
      </p:sp>
      <p:sp>
        <p:nvSpPr>
          <p:cNvPr id="375" name="CustomShape 31"/>
          <p:cNvSpPr/>
          <p:nvPr/>
        </p:nvSpPr>
        <p:spPr>
          <a:xfrm>
            <a:off x="1886040" y="4748400"/>
            <a:ext cx="2377080" cy="12240"/>
          </a:xfrm>
          <a:custGeom>
            <a:avLst/>
            <a:gdLst/>
            <a:ahLst/>
            <a:rect l="l" t="t" r="r" b="b"/>
            <a:pathLst>
              <a:path w="21600" h="21600">
                <a:moveTo>
                  <a:pt x="0" y="0"/>
                </a:moveTo>
                <a:lnTo>
                  <a:pt x="21600" y="21600"/>
                </a:lnTo>
              </a:path>
            </a:pathLst>
          </a:custGeom>
          <a:noFill/>
          <a:ln>
            <a:solidFill>
              <a:srgbClr val="d34817"/>
            </a:solidFill>
            <a:round/>
            <a:headEnd len="med" type="triangle" w="med"/>
          </a:ln>
        </p:spPr>
        <p:style>
          <a:lnRef idx="1">
            <a:schemeClr val="accent1"/>
          </a:lnRef>
          <a:fillRef idx="0">
            <a:schemeClr val="accent1"/>
          </a:fillRef>
          <a:effectRef idx="0">
            <a:schemeClr val="accent1"/>
          </a:effectRef>
          <a:fontRef idx="minor"/>
        </p:style>
      </p:sp>
      <p:sp>
        <p:nvSpPr>
          <p:cNvPr id="376" name="CustomShape 32"/>
          <p:cNvSpPr/>
          <p:nvPr/>
        </p:nvSpPr>
        <p:spPr>
          <a:xfrm>
            <a:off x="2277000" y="4224600"/>
            <a:ext cx="1505520" cy="3639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Auto Approved</a:t>
            </a:r>
            <a:endParaRPr b="0" lang="en-US" sz="900" spc="-1" strike="noStrike">
              <a:latin typeface="Arial"/>
            </a:endParaRPr>
          </a:p>
        </p:txBody>
      </p:sp>
      <p:sp>
        <p:nvSpPr>
          <p:cNvPr id="377" name="CustomShape 33"/>
          <p:cNvSpPr/>
          <p:nvPr/>
        </p:nvSpPr>
        <p:spPr>
          <a:xfrm>
            <a:off x="2428200" y="4582800"/>
            <a:ext cx="1203120" cy="2275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Decided</a:t>
            </a:r>
            <a:endParaRPr b="0" lang="en-US" sz="900" spc="-1" strike="noStrike">
              <a:latin typeface="Arial"/>
            </a:endParaRPr>
          </a:p>
        </p:txBody>
      </p:sp>
      <p:sp>
        <p:nvSpPr>
          <p:cNvPr id="378" name="CustomShape 34"/>
          <p:cNvSpPr/>
          <p:nvPr/>
        </p:nvSpPr>
        <p:spPr>
          <a:xfrm flipH="1" flipV="1" rot="5400000">
            <a:off x="7323480" y="2996640"/>
            <a:ext cx="1456560" cy="639720"/>
          </a:xfrm>
          <a:prstGeom prst="bentConnector2">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79" name="CustomShape 35"/>
          <p:cNvSpPr/>
          <p:nvPr/>
        </p:nvSpPr>
        <p:spPr>
          <a:xfrm>
            <a:off x="9585360" y="2588400"/>
            <a:ext cx="810360" cy="1441080"/>
          </a:xfrm>
          <a:prstGeom prst="bentConnector2">
            <a:avLst/>
          </a:pr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2167200" y="1225440"/>
            <a:ext cx="9280800" cy="3520080"/>
          </a:xfrm>
          <a:prstGeom prst="rect">
            <a:avLst/>
          </a:prstGeom>
          <a:noFill/>
          <a:ln w="0">
            <a:noFill/>
          </a:ln>
        </p:spPr>
        <p:txBody>
          <a:bodyPr anchor="ctr">
            <a:noAutofit/>
          </a:bodyPr>
          <a:p>
            <a:pPr>
              <a:lnSpc>
                <a:spcPct val="80000"/>
              </a:lnSpc>
            </a:pPr>
            <a:r>
              <a:rPr b="0" lang="en-US" sz="8000" spc="-1" strike="noStrike" cap="all">
                <a:solidFill>
                  <a:srgbClr val="000000"/>
                </a:solidFill>
                <a:latin typeface="Rockwell Condensed"/>
              </a:rPr>
              <a:t>overview</a:t>
            </a:r>
            <a:endParaRPr b="0" lang="en-US" sz="8000" spc="-1" strike="noStrike">
              <a:solidFill>
                <a:srgbClr val="000000"/>
              </a:solidFill>
              <a:latin typeface="Rockwell"/>
            </a:endParaRPr>
          </a:p>
        </p:txBody>
      </p:sp>
      <p:sp>
        <p:nvSpPr>
          <p:cNvPr id="189" name="TextShape 2"/>
          <p:cNvSpPr txBox="1"/>
          <p:nvPr/>
        </p:nvSpPr>
        <p:spPr>
          <a:xfrm>
            <a:off x="2165760" y="5020200"/>
            <a:ext cx="9052200" cy="1066320"/>
          </a:xfrm>
          <a:prstGeom prst="rect">
            <a:avLst/>
          </a:prstGeom>
          <a:noFill/>
          <a:ln w="0">
            <a:noFill/>
          </a:ln>
        </p:spPr>
        <p:txBody>
          <a:bodyPr>
            <a:normAutofit fontScale="82000"/>
          </a:bodyPr>
          <a:p>
            <a:pPr marL="343080" indent="-3427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What are we going to learn?</a:t>
            </a:r>
            <a:endParaRPr b="0" lang="en-US" sz="2000" spc="-1" strike="noStrike">
              <a:solidFill>
                <a:srgbClr val="000000"/>
              </a:solidFill>
              <a:latin typeface="Rockwell"/>
            </a:endParaRPr>
          </a:p>
          <a:p>
            <a:pPr marL="343080" indent="-3427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How are we going to learn it?</a:t>
            </a:r>
            <a:endParaRPr b="0" lang="en-US" sz="2000" spc="-1" strike="noStrike">
              <a:solidFill>
                <a:srgbClr val="000000"/>
              </a:solidFill>
              <a:latin typeface="Rockwell"/>
            </a:endParaRPr>
          </a:p>
          <a:p>
            <a:pPr marL="343080" indent="-3427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How long until we start writing some code?</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2167200" y="1225440"/>
            <a:ext cx="9280800" cy="3520080"/>
          </a:xfrm>
          <a:prstGeom prst="rect">
            <a:avLst/>
          </a:prstGeom>
          <a:noFill/>
          <a:ln w="0">
            <a:noFill/>
          </a:ln>
        </p:spPr>
        <p:txBody>
          <a:bodyPr anchor="ctr">
            <a:noAutofit/>
          </a:bodyPr>
          <a:p>
            <a:pPr>
              <a:lnSpc>
                <a:spcPct val="80000"/>
              </a:lnSpc>
            </a:pPr>
            <a:r>
              <a:rPr b="0" lang="en-US" sz="8000" spc="-1" strike="noStrike" cap="all">
                <a:solidFill>
                  <a:srgbClr val="000000"/>
                </a:solidFill>
                <a:latin typeface="Rockwell Condensed"/>
              </a:rPr>
              <a:t>sprint 1</a:t>
            </a:r>
            <a:endParaRPr b="0" lang="en-US" sz="8000" spc="-1" strike="noStrike">
              <a:solidFill>
                <a:srgbClr val="000000"/>
              </a:solidFill>
              <a:latin typeface="Rockwell"/>
            </a:endParaRPr>
          </a:p>
        </p:txBody>
      </p:sp>
      <p:sp>
        <p:nvSpPr>
          <p:cNvPr id="381" name="TextShape 2"/>
          <p:cNvSpPr txBox="1"/>
          <p:nvPr/>
        </p:nvSpPr>
        <p:spPr>
          <a:xfrm>
            <a:off x="2165760" y="5020200"/>
            <a:ext cx="9052200" cy="106632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Publish incoming requests to message bus </a:t>
            </a:r>
            <a:endParaRPr b="0" lang="en-US" sz="2000" spc="-1" strike="noStrike">
              <a:solidFill>
                <a:srgbClr val="000000"/>
              </a:solidFill>
              <a:latin typeface="Rockwell"/>
            </a:endParaRPr>
          </a:p>
        </p:txBody>
      </p:sp>
      <p:pic>
        <p:nvPicPr>
          <p:cNvPr id="382" name="Picture 5" descr=""/>
          <p:cNvPicPr/>
          <p:nvPr/>
        </p:nvPicPr>
        <p:blipFill>
          <a:blip r:embed="rId1"/>
          <a:stretch/>
        </p:blipFill>
        <p:spPr>
          <a:xfrm>
            <a:off x="7752600" y="3228840"/>
            <a:ext cx="3695400" cy="12189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User story 1</a:t>
            </a:r>
            <a:endParaRPr b="0" lang="en-US" sz="5400" spc="-1" strike="noStrike">
              <a:solidFill>
                <a:srgbClr val="000000"/>
              </a:solidFill>
              <a:latin typeface="Rockwell"/>
            </a:endParaRPr>
          </a:p>
        </p:txBody>
      </p:sp>
      <p:sp>
        <p:nvSpPr>
          <p:cNvPr id="384" name="TextShape 2"/>
          <p:cNvSpPr txBox="1"/>
          <p:nvPr/>
        </p:nvSpPr>
        <p:spPr>
          <a:xfrm>
            <a:off x="1069920" y="2121480"/>
            <a:ext cx="10058040" cy="4050360"/>
          </a:xfrm>
          <a:prstGeom prst="rect">
            <a:avLst/>
          </a:prstGeom>
          <a:noFill/>
          <a:ln w="0">
            <a:noFill/>
          </a:ln>
        </p:spPr>
        <p:txBody>
          <a:bodyPr anchor="ctr">
            <a:noAutofit/>
          </a:bodyPr>
          <a:p>
            <a:pPr>
              <a:lnSpc>
                <a:spcPct val="90000"/>
              </a:lnSpc>
              <a:spcBef>
                <a:spcPts val="1199"/>
              </a:spcBef>
              <a:tabLst>
                <a:tab algn="l" pos="0"/>
              </a:tabLst>
            </a:pPr>
            <a:r>
              <a:rPr b="0" lang="en-US" sz="2000" spc="-1" strike="noStrike">
                <a:solidFill>
                  <a:srgbClr val="000000"/>
                </a:solidFill>
                <a:latin typeface="Rockwell"/>
              </a:rPr>
              <a:t>As a TAH developer, I need access to the requests for service submitted by the health care providers so that I can implement the features provided by TAH.</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 </a:t>
            </a:r>
            <a:r>
              <a:rPr b="0" lang="en-US" sz="5400" spc="-1" strike="noStrike" cap="all">
                <a:solidFill>
                  <a:srgbClr val="000000"/>
                </a:solidFill>
                <a:latin typeface="Rockwell Condensed"/>
              </a:rPr>
              <a:t>user story 1: design</a:t>
            </a:r>
            <a:endParaRPr b="0" lang="en-US" sz="5400" spc="-1" strike="noStrike">
              <a:solidFill>
                <a:srgbClr val="000000"/>
              </a:solidFill>
              <a:latin typeface="Rockwell"/>
            </a:endParaRPr>
          </a:p>
        </p:txBody>
      </p:sp>
      <p:sp>
        <p:nvSpPr>
          <p:cNvPr id="386"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 </a:t>
            </a:r>
            <a:endParaRPr b="0" lang="en-US" sz="2000" spc="-1" strike="noStrike">
              <a:solidFill>
                <a:srgbClr val="000000"/>
              </a:solidFill>
              <a:latin typeface="Rockwell"/>
            </a:endParaRPr>
          </a:p>
        </p:txBody>
      </p:sp>
      <p:sp>
        <p:nvSpPr>
          <p:cNvPr id="387" name="CustomShape 3"/>
          <p:cNvSpPr/>
          <p:nvPr/>
        </p:nvSpPr>
        <p:spPr>
          <a:xfrm>
            <a:off x="673200" y="392976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 Transfer Service</a:t>
            </a:r>
            <a:endParaRPr b="0" lang="en-US" sz="1800" spc="-1" strike="noStrike">
              <a:latin typeface="Arial"/>
            </a:endParaRPr>
          </a:p>
        </p:txBody>
      </p:sp>
      <p:sp>
        <p:nvSpPr>
          <p:cNvPr id="388" name="CustomShape 4"/>
          <p:cNvSpPr/>
          <p:nvPr/>
        </p:nvSpPr>
        <p:spPr>
          <a:xfrm>
            <a:off x="4597560" y="2121480"/>
            <a:ext cx="1212480" cy="933120"/>
          </a:xfrm>
          <a:prstGeom prst="rect">
            <a:avLst/>
          </a:prstGeom>
          <a:solidFill>
            <a:schemeClr val="tx1">
              <a:lumMod val="50000"/>
              <a:lumOff val="50000"/>
            </a:schemeClr>
          </a:solidFill>
          <a:ln>
            <a:solidFill>
              <a:schemeClr val="tx1">
                <a:lumMod val="50000"/>
                <a:lumOff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Auto ApprovalService</a:t>
            </a:r>
            <a:endParaRPr b="0" lang="en-US" sz="1800" spc="-1" strike="noStrike">
              <a:latin typeface="Arial"/>
            </a:endParaRPr>
          </a:p>
        </p:txBody>
      </p:sp>
      <p:sp>
        <p:nvSpPr>
          <p:cNvPr id="389" name="CustomShape 5"/>
          <p:cNvSpPr/>
          <p:nvPr/>
        </p:nvSpPr>
        <p:spPr>
          <a:xfrm rot="5400000">
            <a:off x="7203240" y="1077120"/>
            <a:ext cx="740880" cy="667620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vert="vert270" rot="16200000">
            <a:noAutofit/>
          </a:bodyPr>
          <a:p>
            <a:pPr algn="ctr">
              <a:lnSpc>
                <a:spcPct val="100000"/>
              </a:lnSpc>
            </a:pPr>
            <a:r>
              <a:rPr b="0" lang="en-US" sz="1800" spc="-1" strike="noStrike">
                <a:solidFill>
                  <a:srgbClr val="ffffff"/>
                </a:solidFill>
                <a:latin typeface="Rockwell"/>
              </a:rPr>
              <a:t>Message Bus</a:t>
            </a:r>
            <a:endParaRPr b="0" lang="en-US" sz="1800" spc="-1" strike="noStrike">
              <a:latin typeface="Arial"/>
            </a:endParaRPr>
          </a:p>
        </p:txBody>
      </p:sp>
      <p:sp>
        <p:nvSpPr>
          <p:cNvPr id="390" name="CustomShape 6"/>
          <p:cNvSpPr/>
          <p:nvPr/>
        </p:nvSpPr>
        <p:spPr>
          <a:xfrm>
            <a:off x="8372520" y="2121480"/>
            <a:ext cx="1212480" cy="933120"/>
          </a:xfrm>
          <a:prstGeom prst="rect">
            <a:avLst/>
          </a:prstGeom>
          <a:solidFill>
            <a:schemeClr val="tx1">
              <a:lumMod val="50000"/>
              <a:lumOff val="50000"/>
            </a:schemeClr>
          </a:solidFill>
          <a:ln>
            <a:solidFill>
              <a:schemeClr val="tx1">
                <a:lumMod val="50000"/>
                <a:lumOff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ClinicianRouting Service</a:t>
            </a:r>
            <a:endParaRPr b="0" lang="en-US" sz="1800" spc="-1" strike="noStrike">
              <a:latin typeface="Arial"/>
            </a:endParaRPr>
          </a:p>
        </p:txBody>
      </p:sp>
      <p:sp>
        <p:nvSpPr>
          <p:cNvPr id="391" name="CustomShape 7"/>
          <p:cNvSpPr/>
          <p:nvPr/>
        </p:nvSpPr>
        <p:spPr>
          <a:xfrm>
            <a:off x="6967080" y="5320440"/>
            <a:ext cx="1212480" cy="933120"/>
          </a:xfrm>
          <a:prstGeom prst="rect">
            <a:avLst/>
          </a:prstGeom>
          <a:solidFill>
            <a:schemeClr val="tx1">
              <a:lumMod val="50000"/>
              <a:lumOff val="50000"/>
            </a:schemeClr>
          </a:solidFill>
          <a:ln>
            <a:solidFill>
              <a:schemeClr val="tx1">
                <a:lumMod val="50000"/>
                <a:lumOff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User Interface</a:t>
            </a:r>
            <a:endParaRPr b="0" lang="en-US" sz="1800" spc="-1" strike="noStrike">
              <a:latin typeface="Arial"/>
            </a:endParaRPr>
          </a:p>
        </p:txBody>
      </p:sp>
      <p:sp>
        <p:nvSpPr>
          <p:cNvPr id="392" name="CustomShape 8"/>
          <p:cNvSpPr/>
          <p:nvPr/>
        </p:nvSpPr>
        <p:spPr>
          <a:xfrm>
            <a:off x="2410200" y="3935520"/>
            <a:ext cx="1239120" cy="2275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393" name="CustomShape 9"/>
          <p:cNvSpPr/>
          <p:nvPr/>
        </p:nvSpPr>
        <p:spPr>
          <a:xfrm>
            <a:off x="1886040" y="4101120"/>
            <a:ext cx="2359440" cy="270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394" name="CustomShape 10"/>
          <p:cNvSpPr/>
          <p:nvPr/>
        </p:nvSpPr>
        <p:spPr>
          <a:xfrm flipV="1">
            <a:off x="4597560" y="3054240"/>
            <a:ext cx="360" cy="989640"/>
          </a:xfrm>
          <a:custGeom>
            <a:avLst/>
            <a:gdLst/>
            <a:ahLst/>
            <a:rect l="l" t="t" r="r" b="b"/>
            <a:pathLst>
              <a:path w="21600" h="21600">
                <a:moveTo>
                  <a:pt x="0" y="0"/>
                </a:moveTo>
                <a:lnTo>
                  <a:pt x="21600" y="21600"/>
                </a:lnTo>
              </a:path>
            </a:pathLst>
          </a:custGeom>
          <a:noFill/>
          <a:ln>
            <a:solidFill>
              <a:schemeClr val="tx1">
                <a:lumMod val="50000"/>
                <a:lumOff val="50000"/>
              </a:schemeClr>
            </a:solidFill>
            <a:round/>
            <a:tailEnd len="med" type="triangle" w="med"/>
          </a:ln>
        </p:spPr>
        <p:style>
          <a:lnRef idx="1">
            <a:schemeClr val="accent1"/>
          </a:lnRef>
          <a:fillRef idx="0">
            <a:schemeClr val="accent1"/>
          </a:fillRef>
          <a:effectRef idx="0">
            <a:schemeClr val="accent1"/>
          </a:effectRef>
          <a:fontRef idx="minor"/>
        </p:style>
      </p:sp>
      <p:sp>
        <p:nvSpPr>
          <p:cNvPr id="395" name="CustomShape 11"/>
          <p:cNvSpPr/>
          <p:nvPr/>
        </p:nvSpPr>
        <p:spPr>
          <a:xfrm>
            <a:off x="4256640" y="3166920"/>
            <a:ext cx="698760" cy="50112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Received</a:t>
            </a:r>
            <a:endParaRPr b="0" lang="en-US" sz="900" spc="-1" strike="noStrike">
              <a:latin typeface="Arial"/>
            </a:endParaRPr>
          </a:p>
        </p:txBody>
      </p:sp>
      <p:sp>
        <p:nvSpPr>
          <p:cNvPr id="396" name="CustomShape 12"/>
          <p:cNvSpPr/>
          <p:nvPr/>
        </p:nvSpPr>
        <p:spPr>
          <a:xfrm>
            <a:off x="5085000" y="3054960"/>
            <a:ext cx="360" cy="989640"/>
          </a:xfrm>
          <a:custGeom>
            <a:avLst/>
            <a:gdLst/>
            <a:ahLst/>
            <a:rect l="l" t="t" r="r" b="b"/>
            <a:pathLst>
              <a:path w="21600" h="21600">
                <a:moveTo>
                  <a:pt x="0" y="0"/>
                </a:moveTo>
                <a:lnTo>
                  <a:pt x="21600" y="21600"/>
                </a:lnTo>
              </a:path>
            </a:pathLst>
          </a:custGeom>
          <a:noFill/>
          <a:ln>
            <a:solidFill>
              <a:schemeClr val="tx1">
                <a:lumMod val="50000"/>
                <a:lumOff val="50000"/>
              </a:schemeClr>
            </a:solidFill>
            <a:round/>
            <a:tailEnd len="med" type="triangle" w="med"/>
          </a:ln>
        </p:spPr>
        <p:style>
          <a:lnRef idx="1">
            <a:schemeClr val="accent1"/>
          </a:lnRef>
          <a:fillRef idx="0">
            <a:schemeClr val="accent1"/>
          </a:fillRef>
          <a:effectRef idx="0">
            <a:schemeClr val="accent1"/>
          </a:effectRef>
          <a:fontRef idx="minor"/>
        </p:style>
      </p:sp>
      <p:sp>
        <p:nvSpPr>
          <p:cNvPr id="397" name="CustomShape 13"/>
          <p:cNvSpPr/>
          <p:nvPr/>
        </p:nvSpPr>
        <p:spPr>
          <a:xfrm>
            <a:off x="4695840" y="3521880"/>
            <a:ext cx="757440" cy="501840"/>
          </a:xfrm>
          <a:prstGeom prst="rect">
            <a:avLst/>
          </a:prstGeom>
          <a:solidFill>
            <a:schemeClr val="tx1">
              <a:lumMod val="50000"/>
              <a:lumOff val="50000"/>
            </a:schemeClr>
          </a:solidFill>
          <a:ln w="0">
            <a:solidFill>
              <a:schemeClr val="tx1">
                <a:lumMod val="50000"/>
                <a:lumOff val="50000"/>
              </a:schemeClr>
            </a:solid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Auto Approved</a:t>
            </a:r>
            <a:endParaRPr b="0" lang="en-US" sz="900" spc="-1" strike="noStrike">
              <a:latin typeface="Arial"/>
            </a:endParaRPr>
          </a:p>
        </p:txBody>
      </p:sp>
      <p:sp>
        <p:nvSpPr>
          <p:cNvPr id="398" name="CustomShape 14"/>
          <p:cNvSpPr/>
          <p:nvPr/>
        </p:nvSpPr>
        <p:spPr>
          <a:xfrm>
            <a:off x="5741640" y="3054960"/>
            <a:ext cx="360" cy="989640"/>
          </a:xfrm>
          <a:custGeom>
            <a:avLst/>
            <a:gdLst/>
            <a:ahLst/>
            <a:rect l="l" t="t" r="r" b="b"/>
            <a:pathLst>
              <a:path w="21600" h="21600">
                <a:moveTo>
                  <a:pt x="0" y="0"/>
                </a:moveTo>
                <a:lnTo>
                  <a:pt x="21600" y="21600"/>
                </a:lnTo>
              </a:path>
            </a:pathLst>
          </a:custGeom>
          <a:noFill/>
          <a:ln>
            <a:solidFill>
              <a:schemeClr val="tx1">
                <a:lumMod val="50000"/>
                <a:lumOff val="50000"/>
              </a:schemeClr>
            </a:solidFill>
            <a:round/>
            <a:tailEnd len="med" type="triangle" w="med"/>
          </a:ln>
        </p:spPr>
        <p:style>
          <a:lnRef idx="1">
            <a:schemeClr val="accent1"/>
          </a:lnRef>
          <a:fillRef idx="0">
            <a:schemeClr val="accent1"/>
          </a:fillRef>
          <a:effectRef idx="0">
            <a:schemeClr val="accent1"/>
          </a:effectRef>
          <a:fontRef idx="minor"/>
        </p:style>
      </p:sp>
      <p:sp>
        <p:nvSpPr>
          <p:cNvPr id="399" name="CustomShape 15"/>
          <p:cNvSpPr/>
          <p:nvPr/>
        </p:nvSpPr>
        <p:spPr>
          <a:xfrm>
            <a:off x="5398200" y="3097800"/>
            <a:ext cx="757440" cy="501840"/>
          </a:xfrm>
          <a:prstGeom prst="rect">
            <a:avLst/>
          </a:prstGeom>
          <a:solidFill>
            <a:schemeClr val="tx1">
              <a:lumMod val="50000"/>
              <a:lumOff val="50000"/>
            </a:schemeClr>
          </a:solidFill>
          <a:ln w="0">
            <a:solidFill>
              <a:schemeClr val="tx1">
                <a:lumMod val="50000"/>
                <a:lumOff val="50000"/>
              </a:schemeClr>
            </a:solid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Not Auto Approved</a:t>
            </a:r>
            <a:endParaRPr b="0" lang="en-US" sz="900" spc="-1" strike="noStrike">
              <a:latin typeface="Arial"/>
            </a:endParaRPr>
          </a:p>
        </p:txBody>
      </p:sp>
      <p:sp>
        <p:nvSpPr>
          <p:cNvPr id="400" name="CustomShape 16"/>
          <p:cNvSpPr/>
          <p:nvPr/>
        </p:nvSpPr>
        <p:spPr>
          <a:xfrm>
            <a:off x="7624440" y="2096280"/>
            <a:ext cx="757440" cy="501840"/>
          </a:xfrm>
          <a:prstGeom prst="rect">
            <a:avLst/>
          </a:prstGeom>
          <a:solidFill>
            <a:schemeClr val="tx1">
              <a:lumMod val="50000"/>
              <a:lumOff val="50000"/>
            </a:schemeClr>
          </a:solidFill>
          <a:ln w="0">
            <a:solidFill>
              <a:schemeClr val="tx1">
                <a:lumMod val="50000"/>
                <a:lumOff val="50000"/>
              </a:schemeClr>
            </a:solid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Not Auto Approved</a:t>
            </a:r>
            <a:endParaRPr b="0" lang="en-US" sz="900" spc="-1" strike="noStrike">
              <a:latin typeface="Arial"/>
            </a:endParaRPr>
          </a:p>
        </p:txBody>
      </p:sp>
      <p:sp>
        <p:nvSpPr>
          <p:cNvPr id="401" name="CustomShape 17"/>
          <p:cNvSpPr/>
          <p:nvPr/>
        </p:nvSpPr>
        <p:spPr>
          <a:xfrm>
            <a:off x="8000280" y="5200200"/>
            <a:ext cx="1118160" cy="364680"/>
          </a:xfrm>
          <a:prstGeom prst="rect">
            <a:avLst/>
          </a:prstGeom>
          <a:solidFill>
            <a:schemeClr val="tx1">
              <a:lumMod val="50000"/>
              <a:lumOff val="50000"/>
            </a:schemeClr>
          </a:solidFill>
          <a:ln w="0">
            <a:solidFill>
              <a:schemeClr val="tx1">
                <a:lumMod val="50000"/>
                <a:lumOff val="50000"/>
              </a:schemeClr>
            </a:solid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Get</a:t>
            </a:r>
            <a:endParaRPr b="0" lang="en-US" sz="900" spc="-1" strike="noStrike">
              <a:latin typeface="Arial"/>
            </a:endParaRPr>
          </a:p>
          <a:p>
            <a:pPr algn="ctr">
              <a:lnSpc>
                <a:spcPct val="100000"/>
              </a:lnSpc>
            </a:pPr>
            <a:r>
              <a:rPr b="0" lang="en-US" sz="900" spc="-1" strike="noStrike">
                <a:solidFill>
                  <a:srgbClr val="000000"/>
                </a:solidFill>
                <a:latin typeface="Rockwell"/>
              </a:rPr>
              <a:t>Request</a:t>
            </a:r>
            <a:endParaRPr b="0" lang="en-US" sz="900" spc="-1" strike="noStrike">
              <a:latin typeface="Arial"/>
            </a:endParaRPr>
          </a:p>
        </p:txBody>
      </p:sp>
      <p:sp>
        <p:nvSpPr>
          <p:cNvPr id="402" name="CustomShape 18"/>
          <p:cNvSpPr/>
          <p:nvPr/>
        </p:nvSpPr>
        <p:spPr>
          <a:xfrm>
            <a:off x="8005320" y="3137760"/>
            <a:ext cx="642600" cy="501120"/>
          </a:xfrm>
          <a:prstGeom prst="rect">
            <a:avLst/>
          </a:prstGeom>
          <a:solidFill>
            <a:schemeClr val="tx1">
              <a:lumMod val="50000"/>
              <a:lumOff val="50000"/>
            </a:schemeClr>
          </a:solidFill>
          <a:ln w="0">
            <a:solidFill>
              <a:schemeClr val="tx1">
                <a:lumMod val="50000"/>
                <a:lumOff val="50000"/>
              </a:schemeClr>
            </a:solid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Get Request</a:t>
            </a:r>
            <a:endParaRPr b="0" lang="en-US" sz="900" spc="-1" strike="noStrike">
              <a:latin typeface="Arial"/>
            </a:endParaRPr>
          </a:p>
        </p:txBody>
      </p:sp>
      <p:sp>
        <p:nvSpPr>
          <p:cNvPr id="403" name="CustomShape 19"/>
          <p:cNvSpPr/>
          <p:nvPr/>
        </p:nvSpPr>
        <p:spPr>
          <a:xfrm flipV="1">
            <a:off x="9253440" y="3097800"/>
            <a:ext cx="10080" cy="938880"/>
          </a:xfrm>
          <a:custGeom>
            <a:avLst/>
            <a:gdLst/>
            <a:ahLst/>
            <a:rect l="l" t="t" r="r" b="b"/>
            <a:pathLst>
              <a:path w="21600" h="21600">
                <a:moveTo>
                  <a:pt x="0" y="0"/>
                </a:moveTo>
                <a:lnTo>
                  <a:pt x="21600" y="21600"/>
                </a:lnTo>
              </a:path>
            </a:pathLst>
          </a:custGeom>
          <a:noFill/>
          <a:ln>
            <a:solidFill>
              <a:schemeClr val="tx1">
                <a:lumMod val="50000"/>
                <a:lumOff val="50000"/>
              </a:schemeClr>
            </a:solidFill>
            <a:round/>
            <a:tailEnd len="med" type="triangle" w="med"/>
          </a:ln>
        </p:spPr>
        <p:style>
          <a:lnRef idx="1">
            <a:schemeClr val="accent1"/>
          </a:lnRef>
          <a:fillRef idx="0">
            <a:schemeClr val="accent1"/>
          </a:fillRef>
          <a:effectRef idx="0">
            <a:schemeClr val="accent1"/>
          </a:effectRef>
          <a:fontRef idx="minor"/>
        </p:style>
      </p:sp>
      <p:sp>
        <p:nvSpPr>
          <p:cNvPr id="404" name="CustomShape 20"/>
          <p:cNvSpPr/>
          <p:nvPr/>
        </p:nvSpPr>
        <p:spPr>
          <a:xfrm>
            <a:off x="9187200" y="3166920"/>
            <a:ext cx="642600" cy="638280"/>
          </a:xfrm>
          <a:prstGeom prst="rect">
            <a:avLst/>
          </a:prstGeom>
          <a:solidFill>
            <a:schemeClr val="tx1">
              <a:lumMod val="50000"/>
              <a:lumOff val="50000"/>
            </a:schemeClr>
          </a:solidFill>
          <a:ln w="0">
            <a:solidFill>
              <a:schemeClr val="tx1">
                <a:lumMod val="50000"/>
                <a:lumOff val="50000"/>
              </a:schemeClr>
            </a:solid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Decided</a:t>
            </a:r>
            <a:endParaRPr b="0" lang="en-US" sz="900" spc="-1" strike="noStrike">
              <a:latin typeface="Arial"/>
            </a:endParaRPr>
          </a:p>
        </p:txBody>
      </p:sp>
      <p:sp>
        <p:nvSpPr>
          <p:cNvPr id="405" name="CustomShape 21"/>
          <p:cNvSpPr/>
          <p:nvPr/>
        </p:nvSpPr>
        <p:spPr>
          <a:xfrm>
            <a:off x="8727120" y="5650560"/>
            <a:ext cx="1118160" cy="364680"/>
          </a:xfrm>
          <a:prstGeom prst="rect">
            <a:avLst/>
          </a:prstGeom>
          <a:solidFill>
            <a:schemeClr val="tx1">
              <a:lumMod val="50000"/>
              <a:lumOff val="50000"/>
            </a:schemeClr>
          </a:solidFill>
          <a:ln w="0">
            <a:solidFill>
              <a:schemeClr val="tx1">
                <a:lumMod val="50000"/>
                <a:lumOff val="50000"/>
              </a:schemeClr>
            </a:solid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a:t>
            </a:r>
            <a:endParaRPr b="0" lang="en-US" sz="900" spc="-1" strike="noStrike">
              <a:latin typeface="Arial"/>
            </a:endParaRPr>
          </a:p>
          <a:p>
            <a:pPr algn="ctr">
              <a:lnSpc>
                <a:spcPct val="100000"/>
              </a:lnSpc>
            </a:pPr>
            <a:r>
              <a:rPr b="0" lang="en-US" sz="900" spc="-1" strike="noStrike">
                <a:solidFill>
                  <a:srgbClr val="000000"/>
                </a:solidFill>
                <a:latin typeface="Rockwell"/>
              </a:rPr>
              <a:t>Decided</a:t>
            </a:r>
            <a:endParaRPr b="0" lang="en-US" sz="900" spc="-1" strike="noStrike">
              <a:latin typeface="Arial"/>
            </a:endParaRPr>
          </a:p>
        </p:txBody>
      </p:sp>
      <p:sp>
        <p:nvSpPr>
          <p:cNvPr id="406" name="CustomShape 22"/>
          <p:cNvSpPr/>
          <p:nvPr/>
        </p:nvSpPr>
        <p:spPr>
          <a:xfrm>
            <a:off x="9376200" y="2251080"/>
            <a:ext cx="1228680" cy="364680"/>
          </a:xfrm>
          <a:prstGeom prst="rect">
            <a:avLst/>
          </a:prstGeom>
          <a:solidFill>
            <a:schemeClr val="tx1">
              <a:lumMod val="50000"/>
              <a:lumOff val="50000"/>
            </a:schemeClr>
          </a:solidFill>
          <a:ln w="0">
            <a:solidFill>
              <a:schemeClr val="tx1">
                <a:lumMod val="50000"/>
                <a:lumOff val="50000"/>
              </a:schemeClr>
            </a:solid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a:t>
            </a:r>
            <a:endParaRPr b="0" lang="en-US" sz="900" spc="-1" strike="noStrike">
              <a:latin typeface="Arial"/>
            </a:endParaRPr>
          </a:p>
          <a:p>
            <a:pPr algn="ctr">
              <a:lnSpc>
                <a:spcPct val="100000"/>
              </a:lnSpc>
            </a:pPr>
            <a:r>
              <a:rPr b="0" lang="en-US" sz="900" spc="-1" strike="noStrike">
                <a:solidFill>
                  <a:srgbClr val="000000"/>
                </a:solidFill>
                <a:latin typeface="Rockwell"/>
              </a:rPr>
              <a:t>Assigned</a:t>
            </a:r>
            <a:endParaRPr b="0" lang="en-US" sz="900" spc="-1" strike="noStrike">
              <a:latin typeface="Arial"/>
            </a:endParaRPr>
          </a:p>
        </p:txBody>
      </p:sp>
      <p:sp>
        <p:nvSpPr>
          <p:cNvPr id="407" name="CustomShape 23"/>
          <p:cNvSpPr/>
          <p:nvPr/>
        </p:nvSpPr>
        <p:spPr>
          <a:xfrm flipV="1">
            <a:off x="8555760" y="3070440"/>
            <a:ext cx="360" cy="966240"/>
          </a:xfrm>
          <a:custGeom>
            <a:avLst/>
            <a:gdLst/>
            <a:ahLst/>
            <a:rect l="l" t="t" r="r" b="b"/>
            <a:pathLst>
              <a:path w="21600" h="21600">
                <a:moveTo>
                  <a:pt x="0" y="0"/>
                </a:moveTo>
                <a:lnTo>
                  <a:pt x="21600" y="21600"/>
                </a:lnTo>
              </a:path>
            </a:pathLst>
          </a:custGeom>
          <a:noFill/>
          <a:ln>
            <a:solidFill>
              <a:schemeClr val="tx1">
                <a:lumMod val="50000"/>
                <a:lumOff val="50000"/>
              </a:schemeClr>
            </a:solidFill>
            <a:round/>
            <a:tailEnd len="med" type="triangle" w="med"/>
          </a:ln>
        </p:spPr>
        <p:style>
          <a:lnRef idx="1">
            <a:schemeClr val="accent1"/>
          </a:lnRef>
          <a:fillRef idx="0">
            <a:schemeClr val="accent1"/>
          </a:fillRef>
          <a:effectRef idx="0">
            <a:schemeClr val="accent1"/>
          </a:effectRef>
          <a:fontRef idx="minor"/>
        </p:style>
      </p:sp>
      <p:sp>
        <p:nvSpPr>
          <p:cNvPr id="408" name="CustomShape 24"/>
          <p:cNvSpPr/>
          <p:nvPr/>
        </p:nvSpPr>
        <p:spPr>
          <a:xfrm flipH="1" rot="16200000">
            <a:off x="6164640" y="4985280"/>
            <a:ext cx="985320" cy="618120"/>
          </a:xfrm>
          <a:prstGeom prst="bentConnector2">
            <a:avLst/>
          </a:prstGeom>
          <a:noFill/>
          <a:ln>
            <a:solidFill>
              <a:schemeClr val="tx1">
                <a:lumMod val="50000"/>
                <a:lumOff val="50000"/>
              </a:schemeClr>
            </a:solidFill>
            <a:round/>
            <a:tailEnd len="med" type="triangle" w="med"/>
          </a:ln>
        </p:spPr>
        <p:style>
          <a:lnRef idx="1">
            <a:schemeClr val="accent1"/>
          </a:lnRef>
          <a:fillRef idx="0">
            <a:schemeClr val="accent1"/>
          </a:fillRef>
          <a:effectRef idx="0">
            <a:schemeClr val="accent1"/>
          </a:effectRef>
          <a:fontRef idx="minor"/>
        </p:style>
      </p:sp>
      <p:sp>
        <p:nvSpPr>
          <p:cNvPr id="409" name="CustomShape 25"/>
          <p:cNvSpPr/>
          <p:nvPr/>
        </p:nvSpPr>
        <p:spPr>
          <a:xfrm>
            <a:off x="6012000" y="5441040"/>
            <a:ext cx="1228680" cy="364680"/>
          </a:xfrm>
          <a:prstGeom prst="rect">
            <a:avLst/>
          </a:prstGeom>
          <a:solidFill>
            <a:schemeClr val="tx1">
              <a:lumMod val="50000"/>
              <a:lumOff val="50000"/>
            </a:schemeClr>
          </a:solidFill>
          <a:ln w="0">
            <a:solidFill>
              <a:schemeClr val="tx1">
                <a:lumMod val="50000"/>
                <a:lumOff val="50000"/>
              </a:schemeClr>
            </a:solid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a:t>
            </a:r>
            <a:endParaRPr b="0" lang="en-US" sz="900" spc="-1" strike="noStrike">
              <a:latin typeface="Arial"/>
            </a:endParaRPr>
          </a:p>
          <a:p>
            <a:pPr algn="ctr">
              <a:lnSpc>
                <a:spcPct val="100000"/>
              </a:lnSpc>
            </a:pPr>
            <a:r>
              <a:rPr b="0" lang="en-US" sz="900" spc="-1" strike="noStrike">
                <a:solidFill>
                  <a:srgbClr val="000000"/>
                </a:solidFill>
                <a:latin typeface="Rockwell"/>
              </a:rPr>
              <a:t>Assigned</a:t>
            </a:r>
            <a:endParaRPr b="0" lang="en-US" sz="900" spc="-1" strike="noStrike">
              <a:latin typeface="Arial"/>
            </a:endParaRPr>
          </a:p>
        </p:txBody>
      </p:sp>
      <p:sp>
        <p:nvSpPr>
          <p:cNvPr id="410" name="CustomShape 26"/>
          <p:cNvSpPr/>
          <p:nvPr/>
        </p:nvSpPr>
        <p:spPr>
          <a:xfrm flipH="1" flipV="1" rot="5400000">
            <a:off x="8177760" y="4831200"/>
            <a:ext cx="754560" cy="718920"/>
          </a:xfrm>
          <a:prstGeom prst="bentConnector3">
            <a:avLst>
              <a:gd name="adj1" fmla="val 599"/>
            </a:avLst>
          </a:prstGeom>
          <a:noFill/>
          <a:ln>
            <a:solidFill>
              <a:schemeClr val="tx1">
                <a:lumMod val="50000"/>
                <a:lumOff val="50000"/>
              </a:schemeClr>
            </a:solidFill>
            <a:round/>
            <a:tailEnd len="med" type="triangle" w="med"/>
          </a:ln>
        </p:spPr>
        <p:style>
          <a:lnRef idx="1">
            <a:schemeClr val="accent1"/>
          </a:lnRef>
          <a:fillRef idx="0">
            <a:schemeClr val="accent1"/>
          </a:fillRef>
          <a:effectRef idx="0">
            <a:schemeClr val="accent1"/>
          </a:effectRef>
          <a:fontRef idx="minor"/>
        </p:style>
      </p:sp>
      <p:sp>
        <p:nvSpPr>
          <p:cNvPr id="411" name="CustomShape 27"/>
          <p:cNvSpPr/>
          <p:nvPr/>
        </p:nvSpPr>
        <p:spPr>
          <a:xfrm flipV="1">
            <a:off x="8179920" y="4812480"/>
            <a:ext cx="1394640" cy="1197720"/>
          </a:xfrm>
          <a:prstGeom prst="bentConnector3">
            <a:avLst>
              <a:gd name="adj1" fmla="val 99946"/>
            </a:avLst>
          </a:prstGeom>
          <a:noFill/>
          <a:ln>
            <a:solidFill>
              <a:schemeClr val="tx1">
                <a:lumMod val="50000"/>
                <a:lumOff val="50000"/>
              </a:schemeClr>
            </a:solidFill>
            <a:round/>
            <a:tailEnd len="med" type="triangle" w="med"/>
          </a:ln>
        </p:spPr>
        <p:style>
          <a:lnRef idx="1">
            <a:schemeClr val="accent1"/>
          </a:lnRef>
          <a:fillRef idx="0">
            <a:schemeClr val="accent1"/>
          </a:fillRef>
          <a:effectRef idx="0">
            <a:schemeClr val="accent1"/>
          </a:effectRef>
          <a:fontRef idx="minor"/>
        </p:style>
      </p:sp>
      <p:sp>
        <p:nvSpPr>
          <p:cNvPr id="412" name="CustomShape 28"/>
          <p:cNvSpPr/>
          <p:nvPr/>
        </p:nvSpPr>
        <p:spPr>
          <a:xfrm>
            <a:off x="332280" y="2090880"/>
            <a:ext cx="1901520" cy="1216080"/>
          </a:xfrm>
          <a:prstGeom prst="cloud">
            <a:avLst/>
          </a:prstGeom>
          <a:solidFill>
            <a:srgbClr val="00b0f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Rockwell"/>
              </a:rPr>
              <a:t>Providers</a:t>
            </a:r>
            <a:endParaRPr b="0" lang="en-US" sz="1800" spc="-1" strike="noStrike">
              <a:latin typeface="Arial"/>
            </a:endParaRPr>
          </a:p>
        </p:txBody>
      </p:sp>
      <p:sp>
        <p:nvSpPr>
          <p:cNvPr id="413" name="CustomShape 29"/>
          <p:cNvSpPr/>
          <p:nvPr/>
        </p:nvSpPr>
        <p:spPr>
          <a:xfrm flipH="1">
            <a:off x="1278720" y="3305880"/>
            <a:ext cx="3240" cy="62316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14" name="CustomShape 30"/>
          <p:cNvSpPr/>
          <p:nvPr/>
        </p:nvSpPr>
        <p:spPr>
          <a:xfrm>
            <a:off x="1886040" y="4396320"/>
            <a:ext cx="2349000" cy="18720"/>
          </a:xfrm>
          <a:custGeom>
            <a:avLst/>
            <a:gdLst/>
            <a:ahLst/>
            <a:rect l="l" t="t" r="r" b="b"/>
            <a:pathLst>
              <a:path w="21600" h="21600">
                <a:moveTo>
                  <a:pt x="0" y="0"/>
                </a:moveTo>
                <a:lnTo>
                  <a:pt x="21600" y="21600"/>
                </a:lnTo>
              </a:path>
            </a:pathLst>
          </a:custGeom>
          <a:noFill/>
          <a:ln>
            <a:solidFill>
              <a:schemeClr val="tx1">
                <a:lumMod val="50000"/>
                <a:lumOff val="50000"/>
              </a:schemeClr>
            </a:solidFill>
            <a:round/>
            <a:headEnd len="med" type="triangle" w="med"/>
          </a:ln>
        </p:spPr>
        <p:style>
          <a:lnRef idx="1">
            <a:schemeClr val="accent1"/>
          </a:lnRef>
          <a:fillRef idx="0">
            <a:schemeClr val="accent1"/>
          </a:fillRef>
          <a:effectRef idx="0">
            <a:schemeClr val="accent1"/>
          </a:effectRef>
          <a:fontRef idx="minor"/>
        </p:style>
      </p:sp>
      <p:sp>
        <p:nvSpPr>
          <p:cNvPr id="415" name="CustomShape 31"/>
          <p:cNvSpPr/>
          <p:nvPr/>
        </p:nvSpPr>
        <p:spPr>
          <a:xfrm>
            <a:off x="1886040" y="4748400"/>
            <a:ext cx="2377080" cy="12240"/>
          </a:xfrm>
          <a:custGeom>
            <a:avLst/>
            <a:gdLst/>
            <a:ahLst/>
            <a:rect l="l" t="t" r="r" b="b"/>
            <a:pathLst>
              <a:path w="21600" h="21600">
                <a:moveTo>
                  <a:pt x="0" y="0"/>
                </a:moveTo>
                <a:lnTo>
                  <a:pt x="21600" y="21600"/>
                </a:lnTo>
              </a:path>
            </a:pathLst>
          </a:custGeom>
          <a:noFill/>
          <a:ln>
            <a:solidFill>
              <a:schemeClr val="tx1">
                <a:lumMod val="50000"/>
                <a:lumOff val="50000"/>
              </a:schemeClr>
            </a:solidFill>
            <a:round/>
            <a:headEnd len="med" type="triangle" w="med"/>
          </a:ln>
        </p:spPr>
        <p:style>
          <a:lnRef idx="1">
            <a:schemeClr val="accent1"/>
          </a:lnRef>
          <a:fillRef idx="0">
            <a:schemeClr val="accent1"/>
          </a:fillRef>
          <a:effectRef idx="0">
            <a:schemeClr val="accent1"/>
          </a:effectRef>
          <a:fontRef idx="minor"/>
        </p:style>
      </p:sp>
      <p:sp>
        <p:nvSpPr>
          <p:cNvPr id="416" name="CustomShape 32"/>
          <p:cNvSpPr/>
          <p:nvPr/>
        </p:nvSpPr>
        <p:spPr>
          <a:xfrm>
            <a:off x="2277000" y="4224600"/>
            <a:ext cx="1505520" cy="363960"/>
          </a:xfrm>
          <a:prstGeom prst="rect">
            <a:avLst/>
          </a:prstGeom>
          <a:noFill/>
          <a:ln w="0">
            <a:solidFill>
              <a:schemeClr val="tx1">
                <a:lumMod val="50000"/>
                <a:lumOff val="50000"/>
              </a:schemeClr>
            </a:solid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Auto Approved</a:t>
            </a:r>
            <a:endParaRPr b="0" lang="en-US" sz="900" spc="-1" strike="noStrike">
              <a:latin typeface="Arial"/>
            </a:endParaRPr>
          </a:p>
        </p:txBody>
      </p:sp>
      <p:sp>
        <p:nvSpPr>
          <p:cNvPr id="417" name="CustomShape 33"/>
          <p:cNvSpPr/>
          <p:nvPr/>
        </p:nvSpPr>
        <p:spPr>
          <a:xfrm>
            <a:off x="2428200" y="4582800"/>
            <a:ext cx="1203120" cy="227520"/>
          </a:xfrm>
          <a:prstGeom prst="rect">
            <a:avLst/>
          </a:prstGeom>
          <a:noFill/>
          <a:ln w="0">
            <a:solidFill>
              <a:schemeClr val="tx1">
                <a:lumMod val="50000"/>
                <a:lumOff val="50000"/>
              </a:schemeClr>
            </a:solidFill>
          </a:ln>
        </p:spPr>
        <p:style>
          <a:lnRef idx="0"/>
          <a:fillRef idx="0"/>
          <a:effectRef idx="0"/>
          <a:fontRef idx="minor"/>
        </p:style>
        <p:txBody>
          <a:bodyPr lIns="90000" rIns="90000" tIns="45000" bIns="45000">
            <a:spAutoFit/>
          </a:bodyPr>
          <a:p>
            <a:pPr algn="ctr">
              <a:lnSpc>
                <a:spcPct val="100000"/>
              </a:lnSpc>
            </a:pPr>
            <a:r>
              <a:rPr b="0" lang="en-US" sz="900" spc="-1" strike="noStrike">
                <a:solidFill>
                  <a:srgbClr val="000000"/>
                </a:solidFill>
                <a:latin typeface="Rockwell"/>
              </a:rPr>
              <a:t>Request Decided</a:t>
            </a:r>
            <a:endParaRPr b="0" lang="en-US" sz="900" spc="-1" strike="noStrike">
              <a:latin typeface="Arial"/>
            </a:endParaRPr>
          </a:p>
        </p:txBody>
      </p:sp>
      <p:sp>
        <p:nvSpPr>
          <p:cNvPr id="418" name="CustomShape 34"/>
          <p:cNvSpPr/>
          <p:nvPr/>
        </p:nvSpPr>
        <p:spPr>
          <a:xfrm flipH="1" flipV="1" rot="5400000">
            <a:off x="7323480" y="2996640"/>
            <a:ext cx="1456560" cy="639720"/>
          </a:xfrm>
          <a:prstGeom prst="bentConnector2">
            <a:avLst/>
          </a:prstGeom>
          <a:noFill/>
          <a:ln>
            <a:solidFill>
              <a:schemeClr val="tx1">
                <a:lumMod val="50000"/>
                <a:lumOff val="50000"/>
              </a:schemeClr>
            </a:solidFill>
            <a:round/>
            <a:tailEnd len="med" type="triangle" w="med"/>
          </a:ln>
        </p:spPr>
        <p:style>
          <a:lnRef idx="1">
            <a:schemeClr val="accent1"/>
          </a:lnRef>
          <a:fillRef idx="0">
            <a:schemeClr val="accent1"/>
          </a:fillRef>
          <a:effectRef idx="0">
            <a:schemeClr val="accent1"/>
          </a:effectRef>
          <a:fontRef idx="minor"/>
        </p:style>
      </p:sp>
      <p:sp>
        <p:nvSpPr>
          <p:cNvPr id="419" name="CustomShape 35"/>
          <p:cNvSpPr/>
          <p:nvPr/>
        </p:nvSpPr>
        <p:spPr>
          <a:xfrm>
            <a:off x="9585360" y="2588400"/>
            <a:ext cx="810360" cy="1441080"/>
          </a:xfrm>
          <a:prstGeom prst="bentConnector2">
            <a:avLst/>
          </a:prstGeom>
          <a:noFill/>
          <a:ln>
            <a:solidFill>
              <a:schemeClr val="tx1">
                <a:lumMod val="50000"/>
                <a:lumOff val="50000"/>
              </a:schemeClr>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User story 1: tasks</a:t>
            </a:r>
            <a:endParaRPr b="0" lang="en-US" sz="5400" spc="-1" strike="noStrike">
              <a:solidFill>
                <a:srgbClr val="000000"/>
              </a:solidFill>
              <a:latin typeface="Rockwell"/>
            </a:endParaRPr>
          </a:p>
        </p:txBody>
      </p:sp>
      <p:sp>
        <p:nvSpPr>
          <p:cNvPr id="421" name="TextShape 2"/>
          <p:cNvSpPr txBox="1"/>
          <p:nvPr/>
        </p:nvSpPr>
        <p:spPr>
          <a:xfrm>
            <a:off x="1069920" y="2121480"/>
            <a:ext cx="10058040" cy="4050360"/>
          </a:xfrm>
          <a:prstGeom prst="rect">
            <a:avLst/>
          </a:prstGeom>
          <a:noFill/>
          <a:ln w="0">
            <a:noFill/>
          </a:ln>
        </p:spPr>
        <p:txBody>
          <a:bodyPr>
            <a:normAutofit fontScale="83000"/>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Subscription</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Resource Group</a:t>
            </a:r>
            <a:endParaRPr b="0" lang="en-US" sz="1800" spc="-1" strike="noStrike">
              <a:solidFill>
                <a:srgbClr val="000000"/>
              </a:solidFill>
              <a:latin typeface="Rockwell"/>
            </a:endParaRPr>
          </a:p>
          <a:p>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 Event Hub</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Namespace</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Hub</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SAS Policy</a:t>
            </a:r>
            <a:endParaRPr b="0" lang="en-US" sz="1800" spc="-1" strike="noStrike">
              <a:solidFill>
                <a:srgbClr val="000000"/>
              </a:solidFill>
              <a:latin typeface="Rockwell"/>
            </a:endParaRPr>
          </a:p>
          <a:p>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Provider Transfer Service</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Azure Function</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Use logic from site</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Publish to Azure Function</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Azure event Hub</a:t>
            </a:r>
            <a:endParaRPr b="0" lang="en-US" sz="5400" spc="-1" strike="noStrike">
              <a:solidFill>
                <a:srgbClr val="000000"/>
              </a:solidFill>
              <a:latin typeface="Rockwell"/>
            </a:endParaRPr>
          </a:p>
        </p:txBody>
      </p:sp>
      <p:sp>
        <p:nvSpPr>
          <p:cNvPr id="423" name="TextShape 2"/>
          <p:cNvSpPr txBox="1"/>
          <p:nvPr/>
        </p:nvSpPr>
        <p:spPr>
          <a:xfrm>
            <a:off x="1069920" y="2121480"/>
            <a:ext cx="10058040" cy="4050360"/>
          </a:xfrm>
          <a:prstGeom prst="rect">
            <a:avLst/>
          </a:prstGeom>
          <a:noFill/>
          <a:ln w="0">
            <a:noFill/>
          </a:ln>
        </p:spPr>
        <p:txBody>
          <a:bodyPr>
            <a:normAutofit fontScale="83000"/>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Azure’s implementation of a real-time, asynchronous message stream</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Similar to Kafka</a:t>
            </a:r>
            <a:endParaRPr b="0" lang="en-US" sz="1800" spc="-1" strike="noStrike">
              <a:solidFill>
                <a:srgbClr val="000000"/>
              </a:solidFill>
              <a:latin typeface="Rockwell"/>
            </a:endParaRPr>
          </a:p>
          <a:p>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Key Terms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Namespace</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Hub (i.e. topic???)</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Publisher</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Consumers / Consumer Groups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Partition</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Event source???</a:t>
            </a:r>
            <a:endParaRPr b="0" lang="en-US" sz="1800" spc="-1" strike="noStrike">
              <a:solidFill>
                <a:srgbClr val="000000"/>
              </a:solidFill>
              <a:latin typeface="Rockwell"/>
            </a:endParaRPr>
          </a:p>
          <a:p>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 has </a:t>
            </a:r>
            <a:r>
              <a:rPr b="0" i="1" lang="en-US" sz="2000" spc="-1" strike="noStrike">
                <a:solidFill>
                  <a:srgbClr val="000000"/>
                </a:solidFill>
                <a:latin typeface="Rockwell"/>
              </a:rPr>
              <a:t>many</a:t>
            </a:r>
            <a:r>
              <a:rPr b="0" lang="en-US" sz="2000" spc="-1" strike="noStrike">
                <a:solidFill>
                  <a:srgbClr val="000000"/>
                </a:solidFill>
                <a:latin typeface="Rockwell"/>
              </a:rPr>
              <a:t> messaging options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Confusing as to when to use each</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Azure function</a:t>
            </a:r>
            <a:endParaRPr b="0" lang="en-US" sz="5400" spc="-1" strike="noStrike">
              <a:solidFill>
                <a:srgbClr val="000000"/>
              </a:solidFill>
              <a:latin typeface="Rockwell"/>
            </a:endParaRPr>
          </a:p>
        </p:txBody>
      </p:sp>
      <p:sp>
        <p:nvSpPr>
          <p:cNvPr id="425"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Azure’s event-driven serverless compute option</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Key terms</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Features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Scalable</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Provider transfer service</a:t>
            </a:r>
            <a:endParaRPr b="0" lang="en-US" sz="5400" spc="-1" strike="noStrike">
              <a:solidFill>
                <a:srgbClr val="000000"/>
              </a:solidFill>
              <a:latin typeface="Rockwell"/>
            </a:endParaRPr>
          </a:p>
        </p:txBody>
      </p:sp>
      <p:sp>
        <p:nvSpPr>
          <p:cNvPr id="427" name="TextShape 2"/>
          <p:cNvSpPr txBox="1"/>
          <p:nvPr/>
        </p:nvSpPr>
        <p:spPr>
          <a:xfrm>
            <a:off x="1069920" y="2121480"/>
            <a:ext cx="10058040" cy="4050360"/>
          </a:xfrm>
          <a:prstGeom prst="rect">
            <a:avLst/>
          </a:prstGeom>
          <a:noFill/>
          <a:ln w="0">
            <a:noFill/>
          </a:ln>
        </p:spPr>
        <p:txBody>
          <a:bodyPr>
            <a:norm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For this exercise, simulates incoming requests for service from providers</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Implemented as an ASP.NET Core 5.0 Web Service that generates and sends requests at a specified interval</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Hosted on an Azure App Service</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Requests are sent to a topic on the Azure Event Hub </a:t>
            </a:r>
            <a:r>
              <a:rPr b="0" i="1" lang="en-US" sz="2000" spc="-1" strike="noStrike">
                <a:solidFill>
                  <a:srgbClr val="000000"/>
                </a:solidFill>
                <a:latin typeface="Rockwell"/>
              </a:rPr>
              <a:t>RequestReceived</a:t>
            </a:r>
            <a:r>
              <a:rPr b="0" lang="en-US" sz="2000" spc="-1" strike="noStrike">
                <a:solidFill>
                  <a:srgbClr val="000000"/>
                </a:solidFill>
                <a:latin typeface="Rockwell"/>
              </a:rPr>
              <a:t> topic where they will be available to other components as an </a:t>
            </a:r>
            <a:r>
              <a:rPr b="1" i="1" lang="en-US" sz="2000" spc="-1" strike="noStrike">
                <a:solidFill>
                  <a:srgbClr val="000000"/>
                </a:solidFill>
                <a:latin typeface="Rockwell"/>
              </a:rPr>
              <a:t>event stream</a:t>
            </a: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p:txBody>
      </p:sp>
      <p:sp>
        <p:nvSpPr>
          <p:cNvPr id="428" name="CustomShape 3"/>
          <p:cNvSpPr/>
          <p:nvPr/>
        </p:nvSpPr>
        <p:spPr>
          <a:xfrm>
            <a:off x="9415800" y="0"/>
            <a:ext cx="2676240" cy="2136960"/>
          </a:xfrm>
          <a:prstGeom prst="rect">
            <a:avLst/>
          </a:prstGeom>
          <a:solidFill>
            <a:srgbClr val="ffff0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0" lang="en-US" sz="1050" spc="-1" strike="noStrike">
                <a:solidFill>
                  <a:srgbClr val="000000"/>
                </a:solidFill>
                <a:latin typeface="Rockwell"/>
              </a:rPr>
              <a:t>Prep</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Define request class</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Request creator class</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Document creator class???</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lang="en-US" sz="1050" spc="-1" strike="noStrike">
                <a:solidFill>
                  <a:srgbClr val="000000"/>
                </a:solidFill>
                <a:latin typeface="Rockwell"/>
              </a:rPr>
              <a:t>In class</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Create timer function in VS</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Call request creator</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Send event to topic</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Call creator???</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Call appeal??</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Deploy function to Azure</a:t>
            </a:r>
            <a:endParaRPr b="0" lang="en-US" sz="1050" spc="-1" strike="noStrike">
              <a:latin typeface="Arial"/>
            </a:endParaRPr>
          </a:p>
          <a:p>
            <a:pPr>
              <a:lnSpc>
                <a:spcPct val="100000"/>
              </a:lnSpc>
            </a:pPr>
            <a:endParaRPr b="0" lang="en-US" sz="1050" spc="-1" strike="noStrike">
              <a:latin typeface="Arial"/>
            </a:endParaRPr>
          </a:p>
        </p:txBody>
      </p:sp>
      <p:pic>
        <p:nvPicPr>
          <p:cNvPr id="429" name="Picture 4" descr=""/>
          <p:cNvPicPr/>
          <p:nvPr/>
        </p:nvPicPr>
        <p:blipFill>
          <a:blip r:embed="rId1"/>
          <a:stretch/>
        </p:blipFill>
        <p:spPr>
          <a:xfrm>
            <a:off x="7313040" y="5170680"/>
            <a:ext cx="3695400" cy="12189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sprint 1 summary</a:t>
            </a:r>
            <a:endParaRPr b="0" lang="en-US" sz="5400" spc="-1" strike="noStrike">
              <a:solidFill>
                <a:srgbClr val="000000"/>
              </a:solidFill>
              <a:latin typeface="Rockwell"/>
            </a:endParaRPr>
          </a:p>
        </p:txBody>
      </p:sp>
      <p:sp>
        <p:nvSpPr>
          <p:cNvPr id="431" name="TextShape 2"/>
          <p:cNvSpPr txBox="1"/>
          <p:nvPr/>
        </p:nvSpPr>
        <p:spPr>
          <a:xfrm>
            <a:off x="1069920" y="2121480"/>
            <a:ext cx="10058040" cy="4050360"/>
          </a:xfrm>
          <a:prstGeom prst="rect">
            <a:avLst/>
          </a:prstGeom>
          <a:noFill/>
          <a:ln w="0">
            <a:noFill/>
          </a:ln>
        </p:spPr>
        <p:txBody>
          <a:bodyPr>
            <a:normAutofit fontScale="70000"/>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Infrastructure as a Service (IaaS) vs Platform as a Service (PaaS)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Azure App Plan and Azure App services are PaaS options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Instantiating Virtual Machines is IaaS alternative to PaaS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Neither option requires difficult procurement process</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Asynchronous messaging</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Sending messages with little concern for who or how they will be used</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Creating an </a:t>
            </a:r>
            <a:r>
              <a:rPr b="1" i="1" lang="en-US" sz="1800" spc="-1" strike="noStrike">
                <a:solidFill>
                  <a:srgbClr val="000000"/>
                </a:solidFill>
                <a:latin typeface="Rockwell"/>
              </a:rPr>
              <a:t>event stream</a:t>
            </a:r>
            <a:r>
              <a:rPr b="0" lang="en-US" sz="1800" spc="-1" strike="noStrike">
                <a:solidFill>
                  <a:srgbClr val="000000"/>
                </a:solidFill>
                <a:latin typeface="Rockwell"/>
              </a:rPr>
              <a:t> on the message bus</a:t>
            </a:r>
            <a:endParaRPr b="0" lang="en-US" sz="1800" spc="-1" strike="noStrike">
              <a:solidFill>
                <a:srgbClr val="000000"/>
              </a:solidFill>
              <a:latin typeface="Rockwell"/>
            </a:endParaRPr>
          </a:p>
          <a:p>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Later exercises will take advantage of PaaS capabilities  and asynchronous messaging to make the solution scalable and flexible.</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Avoid centralized databases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Each service should have its own set of data for its specific need</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2167200" y="1225440"/>
            <a:ext cx="9280800" cy="3520080"/>
          </a:xfrm>
          <a:prstGeom prst="rect">
            <a:avLst/>
          </a:prstGeom>
          <a:noFill/>
          <a:ln w="0">
            <a:noFill/>
          </a:ln>
        </p:spPr>
        <p:txBody>
          <a:bodyPr anchor="ctr">
            <a:noAutofit/>
          </a:bodyPr>
          <a:p>
            <a:pPr>
              <a:lnSpc>
                <a:spcPct val="80000"/>
              </a:lnSpc>
            </a:pPr>
            <a:r>
              <a:rPr b="0" lang="en-US" sz="8000" spc="-1" strike="noStrike" cap="all">
                <a:solidFill>
                  <a:srgbClr val="000000"/>
                </a:solidFill>
                <a:latin typeface="Rockwell Condensed"/>
              </a:rPr>
              <a:t>sprint 2</a:t>
            </a:r>
            <a:endParaRPr b="0" lang="en-US" sz="8000" spc="-1" strike="noStrike">
              <a:solidFill>
                <a:srgbClr val="000000"/>
              </a:solidFill>
              <a:latin typeface="Rockwell"/>
            </a:endParaRPr>
          </a:p>
        </p:txBody>
      </p:sp>
      <p:sp>
        <p:nvSpPr>
          <p:cNvPr id="433" name="TextShape 2"/>
          <p:cNvSpPr txBox="1"/>
          <p:nvPr/>
        </p:nvSpPr>
        <p:spPr>
          <a:xfrm>
            <a:off x="2165760" y="5020200"/>
            <a:ext cx="9052200" cy="106632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Auto Approval Service</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Auto approval service</a:t>
            </a:r>
            <a:endParaRPr b="0" lang="en-US" sz="5400" spc="-1" strike="noStrike">
              <a:solidFill>
                <a:srgbClr val="000000"/>
              </a:solidFill>
              <a:latin typeface="Rockwell"/>
            </a:endParaRPr>
          </a:p>
        </p:txBody>
      </p:sp>
      <p:sp>
        <p:nvSpPr>
          <p:cNvPr id="435" name="TextShape 2"/>
          <p:cNvSpPr txBox="1"/>
          <p:nvPr/>
        </p:nvSpPr>
        <p:spPr>
          <a:xfrm>
            <a:off x="1069920" y="2121480"/>
            <a:ext cx="10058040" cy="4050360"/>
          </a:xfrm>
          <a:prstGeom prst="rect">
            <a:avLst/>
          </a:prstGeom>
          <a:noFill/>
          <a:ln w="0">
            <a:noFill/>
          </a:ln>
        </p:spPr>
        <p:txBody>
          <a:bodyPr>
            <a:norm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Simulates automatic approve of requests that meet criteria</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Our implementation will just randomize approvals</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 Azure Function triggered by messages on the </a:t>
            </a:r>
            <a:r>
              <a:rPr b="0" i="1" lang="en-US" sz="2000" spc="-1" strike="noStrike">
                <a:solidFill>
                  <a:srgbClr val="000000"/>
                </a:solidFill>
                <a:latin typeface="Rockwell"/>
              </a:rPr>
              <a:t>RequestReceived</a:t>
            </a:r>
            <a:r>
              <a:rPr b="0" lang="en-US" sz="2000" spc="-1" strike="noStrike">
                <a:solidFill>
                  <a:srgbClr val="000000"/>
                </a:solidFill>
                <a:latin typeface="Rockwell"/>
              </a:rPr>
              <a:t> topic</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Auto scales to meet incoming demand</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Approved requests sent to </a:t>
            </a:r>
            <a:r>
              <a:rPr b="0" i="1" lang="en-US" sz="2000" spc="-1" strike="noStrike">
                <a:solidFill>
                  <a:srgbClr val="000000"/>
                </a:solidFill>
                <a:latin typeface="Rockwell"/>
              </a:rPr>
              <a:t>RequestAutoApproved</a:t>
            </a:r>
            <a:r>
              <a:rPr b="0" lang="en-US" sz="2000" spc="-1" strike="noStrike">
                <a:solidFill>
                  <a:srgbClr val="000000"/>
                </a:solidFill>
                <a:latin typeface="Rockwell"/>
              </a:rPr>
              <a:t> topic</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Requests not automatically approved sent to </a:t>
            </a:r>
            <a:r>
              <a:rPr b="0" i="1" lang="en-US" sz="2000" spc="-1" strike="noStrike">
                <a:solidFill>
                  <a:srgbClr val="000000"/>
                </a:solidFill>
                <a:latin typeface="Rockwell"/>
              </a:rPr>
              <a:t>RequestNotAutoApproved</a:t>
            </a:r>
            <a:r>
              <a:rPr b="0" lang="en-US" sz="2000" spc="-1" strike="noStrike">
                <a:solidFill>
                  <a:srgbClr val="000000"/>
                </a:solidFill>
                <a:latin typeface="Rockwell"/>
              </a:rPr>
              <a:t> topic</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p:txBody>
      </p:sp>
      <p:sp>
        <p:nvSpPr>
          <p:cNvPr id="436" name="CustomShape 3"/>
          <p:cNvSpPr/>
          <p:nvPr/>
        </p:nvSpPr>
        <p:spPr>
          <a:xfrm>
            <a:off x="9357840" y="220680"/>
            <a:ext cx="2676240" cy="2136960"/>
          </a:xfrm>
          <a:prstGeom prst="rect">
            <a:avLst/>
          </a:prstGeom>
          <a:solidFill>
            <a:srgbClr val="ffff0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0" lang="en-US" sz="1100" spc="-1" strike="noStrike">
                <a:solidFill>
                  <a:srgbClr val="000000"/>
                </a:solidFill>
                <a:latin typeface="Rockwell"/>
              </a:rPr>
              <a:t>Prep</a:t>
            </a:r>
            <a:endParaRPr b="0" lang="en-US" sz="1100" spc="-1" strike="noStrike">
              <a:latin typeface="Arial"/>
            </a:endParaRPr>
          </a:p>
          <a:p>
            <a:pPr marL="285840" indent="-285480">
              <a:lnSpc>
                <a:spcPct val="100000"/>
              </a:lnSpc>
              <a:buClr>
                <a:srgbClr val="000000"/>
              </a:buClr>
              <a:buFont typeface="StarSymbol"/>
              <a:buChar char="-"/>
            </a:pPr>
            <a:r>
              <a:rPr b="0" lang="en-US" sz="1100" spc="-1" strike="noStrike">
                <a:solidFill>
                  <a:srgbClr val="000000"/>
                </a:solidFill>
                <a:latin typeface="Rockwell"/>
              </a:rPr>
              <a:t>Use previous Request class</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Rockwell"/>
              </a:rPr>
              <a:t>In class</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Create topic function in VS</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Subscribe to topic</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Randomly approve/deny each request in function</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Send event to appropriate topic</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Deploy function to Azure</a:t>
            </a:r>
            <a:endParaRPr b="0" lang="en-US" sz="1100" spc="-1" strike="noStrike">
              <a:latin typeface="Arial"/>
            </a:endParaRPr>
          </a:p>
          <a:p>
            <a:pPr>
              <a:lnSpc>
                <a:spcPct val="100000"/>
              </a:lnSpc>
            </a:pPr>
            <a:endParaRPr b="0" lang="en-US" sz="1100" spc="-1" strike="noStrike">
              <a:latin typeface="Arial"/>
            </a:endParaRPr>
          </a:p>
        </p:txBody>
      </p:sp>
      <p:pic>
        <p:nvPicPr>
          <p:cNvPr id="437" name="Picture 2" descr=""/>
          <p:cNvPicPr/>
          <p:nvPr/>
        </p:nvPicPr>
        <p:blipFill>
          <a:blip r:embed="rId1"/>
          <a:stretch/>
        </p:blipFill>
        <p:spPr>
          <a:xfrm>
            <a:off x="10370880" y="2865600"/>
            <a:ext cx="1514160" cy="25617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What are we going to learn?</a:t>
            </a:r>
            <a:endParaRPr b="0" lang="en-US" sz="5400" spc="-1" strike="noStrike">
              <a:solidFill>
                <a:srgbClr val="000000"/>
              </a:solidFill>
              <a:latin typeface="Rockwell"/>
            </a:endParaRPr>
          </a:p>
        </p:txBody>
      </p:sp>
      <p:sp>
        <p:nvSpPr>
          <p:cNvPr id="191"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Event-driven architecture (EDA) design concepts</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How to use EDA to improve your solutions</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How to implement an EDA solution on Azure</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sprint 2 summary</a:t>
            </a:r>
            <a:endParaRPr b="0" lang="en-US" sz="5400" spc="-1" strike="noStrike">
              <a:solidFill>
                <a:srgbClr val="000000"/>
              </a:solidFill>
              <a:latin typeface="Rockwell"/>
            </a:endParaRPr>
          </a:p>
        </p:txBody>
      </p:sp>
      <p:sp>
        <p:nvSpPr>
          <p:cNvPr id="439"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 Function App is an Azure serverless hosting option</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Serverless: don’t have to procure or configure hardware</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Consumption model: only charged for usage</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Autoscales to meet demand</a:t>
            </a:r>
            <a:endParaRPr b="0" lang="en-US" sz="1800" spc="-1" strike="noStrike">
              <a:solidFill>
                <a:srgbClr val="000000"/>
              </a:solidFill>
              <a:latin typeface="Rockwell"/>
            </a:endParaRPr>
          </a:p>
          <a:p>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TextShape 1"/>
          <p:cNvSpPr txBox="1"/>
          <p:nvPr/>
        </p:nvSpPr>
        <p:spPr>
          <a:xfrm>
            <a:off x="2167200" y="1225440"/>
            <a:ext cx="9280800" cy="3520080"/>
          </a:xfrm>
          <a:prstGeom prst="rect">
            <a:avLst/>
          </a:prstGeom>
          <a:noFill/>
          <a:ln w="0">
            <a:noFill/>
          </a:ln>
        </p:spPr>
        <p:txBody>
          <a:bodyPr anchor="ctr">
            <a:noAutofit/>
          </a:bodyPr>
          <a:p>
            <a:pPr>
              <a:lnSpc>
                <a:spcPct val="80000"/>
              </a:lnSpc>
            </a:pPr>
            <a:r>
              <a:rPr b="0" lang="en-US" sz="8000" spc="-1" strike="noStrike" cap="all">
                <a:solidFill>
                  <a:srgbClr val="000000"/>
                </a:solidFill>
                <a:latin typeface="Rockwell Condensed"/>
              </a:rPr>
              <a:t>sprint 3</a:t>
            </a:r>
            <a:endParaRPr b="0" lang="en-US" sz="8000" spc="-1" strike="noStrike">
              <a:solidFill>
                <a:srgbClr val="000000"/>
              </a:solidFill>
              <a:latin typeface="Rockwell"/>
            </a:endParaRPr>
          </a:p>
        </p:txBody>
      </p:sp>
      <p:sp>
        <p:nvSpPr>
          <p:cNvPr id="441" name="TextShape 2"/>
          <p:cNvSpPr txBox="1"/>
          <p:nvPr/>
        </p:nvSpPr>
        <p:spPr>
          <a:xfrm>
            <a:off x="2165760" y="5020200"/>
            <a:ext cx="9052200" cy="106632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Manual Approval Process</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Request Routing Service</a:t>
            </a:r>
            <a:endParaRPr b="0" lang="en-US" sz="5400" spc="-1" strike="noStrike">
              <a:solidFill>
                <a:srgbClr val="000000"/>
              </a:solidFill>
              <a:latin typeface="Rockwell"/>
            </a:endParaRPr>
          </a:p>
        </p:txBody>
      </p:sp>
      <p:sp>
        <p:nvSpPr>
          <p:cNvPr id="443" name="TextShape 2"/>
          <p:cNvSpPr txBox="1"/>
          <p:nvPr/>
        </p:nvSpPr>
        <p:spPr>
          <a:xfrm>
            <a:off x="1069920" y="2121480"/>
            <a:ext cx="10058040" cy="4050360"/>
          </a:xfrm>
          <a:prstGeom prst="rect">
            <a:avLst/>
          </a:prstGeom>
          <a:noFill/>
          <a:ln w="0">
            <a:noFill/>
          </a:ln>
        </p:spPr>
        <p:txBody>
          <a:bodyPr>
            <a:normAutofit fontScale="49000"/>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When users request work, this service routes a request to the user based on user’s role, request type, request priority, and request status</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Also maintains the state of each request as they are received and worked by users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Needs review</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Assigned to user</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Needs additional documentation???</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Approved</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Denied</a:t>
            </a:r>
            <a:endParaRPr b="0" lang="en-US" sz="1800" spc="-1" strike="noStrike">
              <a:solidFill>
                <a:srgbClr val="000000"/>
              </a:solidFill>
              <a:latin typeface="Rockwell"/>
            </a:endParaRPr>
          </a:p>
          <a:p>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Receives incoming requests for service from the </a:t>
            </a:r>
            <a:r>
              <a:rPr b="0" i="1" lang="en-US" sz="2000" spc="-1" strike="noStrike">
                <a:solidFill>
                  <a:srgbClr val="000000"/>
                </a:solidFill>
                <a:latin typeface="Rockwell"/>
              </a:rPr>
              <a:t>RequestNotApproved</a:t>
            </a:r>
            <a:r>
              <a:rPr b="0" lang="en-US" sz="2000" spc="-1" strike="noStrike">
                <a:solidFill>
                  <a:srgbClr val="000000"/>
                </a:solidFill>
                <a:latin typeface="Rockwell"/>
              </a:rPr>
              <a:t> topic</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Auto approved request don’t need routing so this service doesn’t need to subscribe to those</a:t>
            </a:r>
            <a:endParaRPr b="0" lang="en-US" sz="1800" spc="-1" strike="noStrike">
              <a:solidFill>
                <a:srgbClr val="000000"/>
              </a:solidFill>
              <a:latin typeface="Rockwell"/>
            </a:endParaRPr>
          </a:p>
          <a:p>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Implemented as an Asp.Net Core Web API deployed as an Azure App Service</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For this workshop, requests will only be stored in memory. Normally the requests would be saved to persistent storage, such as Cosmos DB or Azure SQL</a:t>
            </a:r>
            <a:endParaRPr b="0" lang="en-US" sz="1800" spc="-1" strike="noStrike">
              <a:solidFill>
                <a:srgbClr val="000000"/>
              </a:solidFill>
              <a:latin typeface="Rockwell"/>
            </a:endParaRPr>
          </a:p>
          <a:p>
            <a:endParaRPr b="0" lang="en-US" sz="1800" spc="-1" strike="noStrike">
              <a:solidFill>
                <a:srgbClr val="000000"/>
              </a:solidFill>
              <a:latin typeface="Rockwell"/>
            </a:endParaRPr>
          </a:p>
        </p:txBody>
      </p:sp>
      <p:sp>
        <p:nvSpPr>
          <p:cNvPr id="444" name="CustomShape 3"/>
          <p:cNvSpPr/>
          <p:nvPr/>
        </p:nvSpPr>
        <p:spPr>
          <a:xfrm>
            <a:off x="8611920" y="478080"/>
            <a:ext cx="3108600" cy="2664000"/>
          </a:xfrm>
          <a:prstGeom prst="rect">
            <a:avLst/>
          </a:prstGeom>
          <a:solidFill>
            <a:srgbClr val="ffff0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0" lang="en-US" sz="1100" spc="-1" strike="noStrike">
                <a:solidFill>
                  <a:srgbClr val="000000"/>
                </a:solidFill>
                <a:latin typeface="Rockwell"/>
              </a:rPr>
              <a:t>Prep</a:t>
            </a:r>
            <a:endParaRPr b="0" lang="en-US" sz="1100" spc="-1" strike="noStrike">
              <a:latin typeface="Arial"/>
            </a:endParaRPr>
          </a:p>
          <a:p>
            <a:pPr marL="285840" indent="-285480">
              <a:lnSpc>
                <a:spcPct val="100000"/>
              </a:lnSpc>
              <a:buClr>
                <a:srgbClr val="000000"/>
              </a:buClr>
              <a:buFont typeface="StarSymbol"/>
              <a:buChar char="-"/>
            </a:pPr>
            <a:r>
              <a:rPr b="0" lang="en-US" sz="1100" spc="-1" strike="noStrike">
                <a:solidFill>
                  <a:srgbClr val="000000"/>
                </a:solidFill>
                <a:latin typeface="Rockwell"/>
              </a:rPr>
              <a:t>Request class from generator</a:t>
            </a:r>
            <a:endParaRPr b="0" lang="en-US" sz="1100" spc="-1" strike="noStrike">
              <a:latin typeface="Arial"/>
            </a:endParaRPr>
          </a:p>
          <a:p>
            <a:pPr marL="285840" indent="-285480">
              <a:lnSpc>
                <a:spcPct val="100000"/>
              </a:lnSpc>
              <a:buClr>
                <a:srgbClr val="000000"/>
              </a:buClr>
              <a:buFont typeface="StarSymbol"/>
              <a:buChar char="-"/>
            </a:pPr>
            <a:r>
              <a:rPr b="0" lang="en-US" sz="1100" spc="-1" strike="noStrike">
                <a:solidFill>
                  <a:srgbClr val="000000"/>
                </a:solidFill>
                <a:latin typeface="Rockwell"/>
              </a:rPr>
              <a:t>Router class</a:t>
            </a:r>
            <a:endParaRPr b="0" lang="en-US" sz="1100" spc="-1" strike="noStrike">
              <a:latin typeface="Arial"/>
            </a:endParaRPr>
          </a:p>
          <a:p>
            <a:pPr marL="285840" indent="-285480">
              <a:lnSpc>
                <a:spcPct val="100000"/>
              </a:lnSpc>
              <a:buClr>
                <a:srgbClr val="000000"/>
              </a:buClr>
              <a:buFont typeface="StarSymbol"/>
              <a:buChar char="-"/>
            </a:pPr>
            <a:r>
              <a:rPr b="0" lang="en-US" sz="1100" spc="-1" strike="noStrike">
                <a:solidFill>
                  <a:srgbClr val="000000"/>
                </a:solidFill>
                <a:latin typeface="Rockwell"/>
              </a:rPr>
              <a:t>Get stats by specialty and state???</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Rockwell"/>
              </a:rPr>
              <a:t>In class</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1. Create Web API in VS</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1. Subscribe to NotApproved topic/c#</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1. Store requests in memory</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1. Deploy to Azure app service</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2. Subscribe to request command queue</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2. Get request from router class</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2. Send request via SignalR</a:t>
            </a:r>
            <a:endParaRPr b="0" lang="en-US" sz="1100" spc="-1" strike="noStrike">
              <a:latin typeface="Arial"/>
            </a:endParaRPr>
          </a:p>
          <a:p>
            <a:pPr marL="171360" indent="-171000">
              <a:lnSpc>
                <a:spcPct val="100000"/>
              </a:lnSpc>
              <a:buClr>
                <a:srgbClr val="000000"/>
              </a:buClr>
              <a:buFont typeface="StarSymbol"/>
              <a:buChar char="-"/>
            </a:pPr>
            <a:r>
              <a:rPr b="0" lang="en-US" sz="1100" spc="-1" strike="noStrike">
                <a:solidFill>
                  <a:srgbClr val="000000"/>
                </a:solidFill>
                <a:latin typeface="Rockwell"/>
              </a:rPr>
              <a:t>2. Re-dDeploy to Azure app service</a:t>
            </a:r>
            <a:endParaRPr b="0" lang="en-US" sz="1100" spc="-1" strike="noStrike">
              <a:latin typeface="Arial"/>
            </a:endParaRPr>
          </a:p>
          <a:p>
            <a:pPr>
              <a:lnSpc>
                <a:spcPct val="100000"/>
              </a:lnSpc>
            </a:pPr>
            <a:endParaRPr b="0" lang="en-US" sz="1100" spc="-1" strike="noStrike">
              <a:latin typeface="Arial"/>
            </a:endParaRPr>
          </a:p>
        </p:txBody>
      </p:sp>
      <p:pic>
        <p:nvPicPr>
          <p:cNvPr id="445" name="Picture 1" descr=""/>
          <p:cNvPicPr/>
          <p:nvPr/>
        </p:nvPicPr>
        <p:blipFill>
          <a:blip r:embed="rId1"/>
          <a:stretch/>
        </p:blipFill>
        <p:spPr>
          <a:xfrm>
            <a:off x="8399520" y="2915280"/>
            <a:ext cx="3533400" cy="287604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Azure app service</a:t>
            </a:r>
            <a:endParaRPr b="0" lang="en-US" sz="5400" spc="-1" strike="noStrike">
              <a:solidFill>
                <a:srgbClr val="000000"/>
              </a:solidFill>
              <a:latin typeface="Rockwell"/>
            </a:endParaRPr>
          </a:p>
        </p:txBody>
      </p:sp>
      <p:sp>
        <p:nvSpPr>
          <p:cNvPr id="447"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Azure’s PaaS option for hosting applications and containers</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Key terms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App Service Plan</a:t>
            </a:r>
            <a:endParaRPr b="0" lang="en-US" sz="1800" spc="-1" strike="noStrike">
              <a:solidFill>
                <a:srgbClr val="000000"/>
              </a:solidFill>
              <a:latin typeface="Rockwell"/>
            </a:endParaRPr>
          </a:p>
          <a:p>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Features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Reliable</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Scalable</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CI/CI integration</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Great integration for ASP.Net applications</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User Interface Application</a:t>
            </a:r>
            <a:endParaRPr b="0" lang="en-US" sz="5400" spc="-1" strike="noStrike">
              <a:solidFill>
                <a:srgbClr val="000000"/>
              </a:solidFill>
              <a:latin typeface="Rockwell"/>
            </a:endParaRPr>
          </a:p>
        </p:txBody>
      </p:sp>
      <p:sp>
        <p:nvSpPr>
          <p:cNvPr id="449" name="TextShape 2"/>
          <p:cNvSpPr txBox="1"/>
          <p:nvPr/>
        </p:nvSpPr>
        <p:spPr>
          <a:xfrm>
            <a:off x="1069920" y="2121480"/>
            <a:ext cx="10058040" cy="4050360"/>
          </a:xfrm>
          <a:prstGeom prst="rect">
            <a:avLst/>
          </a:prstGeom>
          <a:noFill/>
          <a:ln w="0">
            <a:noFill/>
          </a:ln>
        </p:spPr>
        <p:txBody>
          <a:bodyPr>
            <a:normAutofit fontScale="73000"/>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Allows users to retrieve requests needing a decision based on their specialty</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Users can</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Approve a request</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Deny a request</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 additional information</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???Includes dashboard so users can track requests by specialty and status</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 User is notified of changes to requests they’ve recently touched???</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Implemented as Blazor ??? Application and deployed as ???</a:t>
            </a:r>
            <a:endParaRPr b="0" lang="en-US" sz="2000" spc="-1" strike="noStrike">
              <a:solidFill>
                <a:srgbClr val="000000"/>
              </a:solidFill>
              <a:latin typeface="Rockwell"/>
            </a:endParaRPr>
          </a:p>
        </p:txBody>
      </p:sp>
      <p:sp>
        <p:nvSpPr>
          <p:cNvPr id="450" name="CustomShape 3"/>
          <p:cNvSpPr/>
          <p:nvPr/>
        </p:nvSpPr>
        <p:spPr>
          <a:xfrm>
            <a:off x="9368280" y="0"/>
            <a:ext cx="2676240" cy="2136960"/>
          </a:xfrm>
          <a:prstGeom prst="rect">
            <a:avLst/>
          </a:prstGeom>
          <a:solidFill>
            <a:srgbClr val="ffff0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0" lang="en-US" sz="1050" spc="-1" strike="noStrike">
                <a:solidFill>
                  <a:srgbClr val="000000"/>
                </a:solidFill>
                <a:latin typeface="Rockwell"/>
              </a:rPr>
              <a:t>Prep</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Shell application</a:t>
            </a:r>
            <a:endParaRPr b="0" lang="en-US" sz="1050" spc="-1" strike="noStrike">
              <a:latin typeface="Arial"/>
            </a:endParaRPr>
          </a:p>
          <a:p>
            <a:pPr lvl="1" marL="743040" indent="-285480">
              <a:lnSpc>
                <a:spcPct val="100000"/>
              </a:lnSpc>
              <a:buClr>
                <a:srgbClr val="000000"/>
              </a:buClr>
              <a:buFont typeface="StarSymbol"/>
              <a:buChar char="-"/>
            </a:pPr>
            <a:r>
              <a:rPr b="0" lang="en-US" sz="1050" spc="-1" strike="noStrike">
                <a:solidFill>
                  <a:srgbClr val="000000"/>
                </a:solidFill>
                <a:latin typeface="Rockwell"/>
              </a:rPr>
              <a:t>Login / select specialty</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View request</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Approve / deny / more info</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Dashboard???</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lang="en-US" sz="1050" spc="-1" strike="noStrike">
                <a:solidFill>
                  <a:srgbClr val="000000"/>
                </a:solidFill>
                <a:latin typeface="Rockwell"/>
              </a:rPr>
              <a:t>In class</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Send request for request to queue</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Send updated requests to topic</a:t>
            </a:r>
            <a:endParaRPr b="0" lang="en-US" sz="1050" spc="-1" strike="noStrike">
              <a:latin typeface="Arial"/>
            </a:endParaRPr>
          </a:p>
          <a:p>
            <a:pPr lvl="1" marL="628560" indent="-171000">
              <a:lnSpc>
                <a:spcPct val="100000"/>
              </a:lnSpc>
              <a:buClr>
                <a:srgbClr val="000000"/>
              </a:buClr>
              <a:buFont typeface="StarSymbol"/>
              <a:buChar char="-"/>
            </a:pPr>
            <a:r>
              <a:rPr b="0" lang="en-US" sz="1050" spc="-1" strike="noStrike">
                <a:solidFill>
                  <a:srgbClr val="000000"/>
                </a:solidFill>
                <a:latin typeface="Rockwell"/>
              </a:rPr>
              <a:t>Need more info???</a:t>
            </a:r>
            <a:endParaRPr b="0" lang="en-US" sz="1050" spc="-1" strike="noStrike">
              <a:latin typeface="Arial"/>
            </a:endParaRPr>
          </a:p>
          <a:p>
            <a:pPr>
              <a:lnSpc>
                <a:spcPct val="100000"/>
              </a:lnSpc>
            </a:pPr>
            <a:endParaRPr b="0" lang="en-US" sz="1050" spc="-1" strike="noStrike">
              <a:latin typeface="Arial"/>
            </a:endParaRPr>
          </a:p>
          <a:p>
            <a:pPr>
              <a:lnSpc>
                <a:spcPct val="100000"/>
              </a:lnSpc>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sprint 3 summary</a:t>
            </a:r>
            <a:endParaRPr b="0" lang="en-US" sz="5400" spc="-1" strike="noStrike">
              <a:solidFill>
                <a:srgbClr val="000000"/>
              </a:solidFill>
              <a:latin typeface="Rockwell"/>
            </a:endParaRPr>
          </a:p>
        </p:txBody>
      </p:sp>
      <p:sp>
        <p:nvSpPr>
          <p:cNvPr id="452"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Request / response pattern</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TextShape 1"/>
          <p:cNvSpPr txBox="1"/>
          <p:nvPr/>
        </p:nvSpPr>
        <p:spPr>
          <a:xfrm>
            <a:off x="2167200" y="1225440"/>
            <a:ext cx="9280800" cy="3520080"/>
          </a:xfrm>
          <a:prstGeom prst="rect">
            <a:avLst/>
          </a:prstGeom>
          <a:noFill/>
          <a:ln w="0">
            <a:noFill/>
          </a:ln>
        </p:spPr>
        <p:txBody>
          <a:bodyPr anchor="ctr">
            <a:noAutofit/>
          </a:bodyPr>
          <a:p>
            <a:pPr>
              <a:lnSpc>
                <a:spcPct val="80000"/>
              </a:lnSpc>
            </a:pPr>
            <a:r>
              <a:rPr b="0" lang="en-US" sz="8000" spc="-1" strike="noStrike" cap="all">
                <a:solidFill>
                  <a:srgbClr val="000000"/>
                </a:solidFill>
                <a:latin typeface="Rockwell Condensed"/>
              </a:rPr>
              <a:t>sprint 4</a:t>
            </a:r>
            <a:endParaRPr b="0" lang="en-US" sz="8000" spc="-1" strike="noStrike">
              <a:solidFill>
                <a:srgbClr val="000000"/>
              </a:solidFill>
              <a:latin typeface="Rockwell"/>
            </a:endParaRPr>
          </a:p>
        </p:txBody>
      </p:sp>
      <p:sp>
        <p:nvSpPr>
          <p:cNvPr id="454" name="TextShape 2"/>
          <p:cNvSpPr txBox="1"/>
          <p:nvPr/>
        </p:nvSpPr>
        <p:spPr>
          <a:xfrm>
            <a:off x="2165760" y="5020200"/>
            <a:ext cx="9052200" cy="106632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Add a dashboard</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sprint 4 summary</a:t>
            </a:r>
            <a:endParaRPr b="0" lang="en-US" sz="5400" spc="-1" strike="noStrike">
              <a:solidFill>
                <a:srgbClr val="000000"/>
              </a:solidFill>
              <a:latin typeface="Rockwell"/>
            </a:endParaRPr>
          </a:p>
        </p:txBody>
      </p:sp>
      <p:sp>
        <p:nvSpPr>
          <p:cNvPr id="456"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Able to use existing event streams for new purpose</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2167200" y="1225440"/>
            <a:ext cx="9280800" cy="3520080"/>
          </a:xfrm>
          <a:prstGeom prst="rect">
            <a:avLst/>
          </a:prstGeom>
          <a:noFill/>
          <a:ln w="0">
            <a:noFill/>
          </a:ln>
        </p:spPr>
        <p:txBody>
          <a:bodyPr anchor="ctr">
            <a:noAutofit/>
          </a:bodyPr>
          <a:p>
            <a:pPr>
              <a:lnSpc>
                <a:spcPct val="80000"/>
              </a:lnSpc>
            </a:pPr>
            <a:r>
              <a:rPr b="0" lang="en-US" sz="8000" spc="-1" strike="noStrike" cap="all">
                <a:solidFill>
                  <a:srgbClr val="000000"/>
                </a:solidFill>
                <a:latin typeface="Rockwell Condensed"/>
              </a:rPr>
              <a:t>sprint 5</a:t>
            </a:r>
            <a:endParaRPr b="0" lang="en-US" sz="8000" spc="-1" strike="noStrike">
              <a:solidFill>
                <a:srgbClr val="000000"/>
              </a:solidFill>
              <a:latin typeface="Rockwell"/>
            </a:endParaRPr>
          </a:p>
        </p:txBody>
      </p:sp>
      <p:sp>
        <p:nvSpPr>
          <p:cNvPr id="458" name="TextShape 2"/>
          <p:cNvSpPr txBox="1"/>
          <p:nvPr/>
        </p:nvSpPr>
        <p:spPr>
          <a:xfrm>
            <a:off x="2165760" y="5020200"/>
            <a:ext cx="9052200" cy="106632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Make it reliable and scalable</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sprint 5 summary</a:t>
            </a:r>
            <a:endParaRPr b="0" lang="en-US" sz="5400" spc="-1" strike="noStrike">
              <a:solidFill>
                <a:srgbClr val="000000"/>
              </a:solidFill>
              <a:latin typeface="Rockwell"/>
            </a:endParaRPr>
          </a:p>
        </p:txBody>
      </p:sp>
      <p:sp>
        <p:nvSpPr>
          <p:cNvPr id="460"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Use health checks for reliability</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Use app plan / service to make it scalable</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Event hub partitions</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How are we going to learn?</a:t>
            </a:r>
            <a:endParaRPr b="0" lang="en-US" sz="5400" spc="-1" strike="noStrike">
              <a:solidFill>
                <a:srgbClr val="000000"/>
              </a:solidFill>
              <a:latin typeface="Rockwell"/>
            </a:endParaRPr>
          </a:p>
        </p:txBody>
      </p:sp>
      <p:sp>
        <p:nvSpPr>
          <p:cNvPr id="193"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Start by looking at issues with traditional systems</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Define goals for an improved system</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Walk through EDA solution design</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Introduce key terms and concepts</a:t>
            </a:r>
            <a:endParaRPr b="0" lang="en-US" sz="1800" spc="-1" strike="noStrike">
              <a:solidFill>
                <a:srgbClr val="000000"/>
              </a:solidFill>
              <a:latin typeface="Rockwell"/>
            </a:endParaRPr>
          </a:p>
          <a:p>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Implement EDA solution on Azure</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More key terms and concepts</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txBox="1"/>
          <p:nvPr/>
        </p:nvSpPr>
        <p:spPr>
          <a:xfrm>
            <a:off x="2167200" y="1225440"/>
            <a:ext cx="9280800" cy="3520080"/>
          </a:xfrm>
          <a:prstGeom prst="rect">
            <a:avLst/>
          </a:prstGeom>
          <a:noFill/>
          <a:ln w="0">
            <a:noFill/>
          </a:ln>
        </p:spPr>
        <p:txBody>
          <a:bodyPr anchor="ctr">
            <a:noAutofit/>
          </a:bodyPr>
          <a:p>
            <a:pPr>
              <a:lnSpc>
                <a:spcPct val="80000"/>
              </a:lnSpc>
            </a:pPr>
            <a:r>
              <a:rPr b="0" lang="en-US" sz="8000" spc="-1" strike="noStrike" cap="all">
                <a:solidFill>
                  <a:srgbClr val="000000"/>
                </a:solidFill>
                <a:latin typeface="Rockwell Condensed"/>
              </a:rPr>
              <a:t>Stretch Goals</a:t>
            </a:r>
            <a:endParaRPr b="0" lang="en-US" sz="8000" spc="-1" strike="noStrike">
              <a:solidFill>
                <a:srgbClr val="000000"/>
              </a:solidFill>
              <a:latin typeface="Rockwell"/>
            </a:endParaRPr>
          </a:p>
        </p:txBody>
      </p:sp>
      <p:sp>
        <p:nvSpPr>
          <p:cNvPr id="462" name="TextShape 2"/>
          <p:cNvSpPr txBox="1"/>
          <p:nvPr/>
        </p:nvSpPr>
        <p:spPr>
          <a:xfrm>
            <a:off x="2165760" y="5020200"/>
            <a:ext cx="9052200" cy="1066320"/>
          </a:xfrm>
          <a:prstGeom prst="rect">
            <a:avLst/>
          </a:prstGeom>
          <a:noFill/>
          <a:ln w="0">
            <a:noFill/>
          </a:ln>
        </p:spPr>
        <p:txBody>
          <a:bodyPr>
            <a:noAutofit/>
          </a:bodyPr>
          <a:p>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Document Support</a:t>
            </a:r>
            <a:endParaRPr b="0" lang="en-US" sz="5400" spc="-1" strike="noStrike">
              <a:solidFill>
                <a:srgbClr val="000000"/>
              </a:solidFill>
              <a:latin typeface="Rockwell"/>
            </a:endParaRPr>
          </a:p>
        </p:txBody>
      </p:sp>
      <p:sp>
        <p:nvSpPr>
          <p:cNvPr id="464"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Users can request additional documentation during review</a:t>
            </a:r>
            <a:endParaRPr b="0" lang="en-US" sz="2000" spc="-1" strike="noStrike">
              <a:solidFill>
                <a:srgbClr val="000000"/>
              </a:solidFill>
              <a:latin typeface="Rockwell"/>
            </a:endParaRPr>
          </a:p>
          <a:p>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The system will try to retrieve the documentation in real-time so the user is able to complete the review quickly</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Changes include:</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UI requests documentation via new command queue??</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Intake service retrieves the command and tries to fullful the request; sending to new topic if successful</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 router subscribes to document topic, updates request, and sends update to UI</a:t>
            </a:r>
            <a:endParaRPr b="0" lang="en-US" sz="1800" spc="-1" strike="noStrike">
              <a:solidFill>
                <a:srgbClr val="000000"/>
              </a:solidFill>
              <a:latin typeface="Rockwell"/>
            </a:endParaRPr>
          </a:p>
          <a:p>
            <a:endParaRPr b="0" lang="en-US" sz="1800" spc="-1" strike="noStrike">
              <a:solidFill>
                <a:srgbClr val="000000"/>
              </a:solidFill>
              <a:latin typeface="Rockwell"/>
            </a:endParaRPr>
          </a:p>
        </p:txBody>
      </p:sp>
      <p:sp>
        <p:nvSpPr>
          <p:cNvPr id="465" name="CustomShape 3"/>
          <p:cNvSpPr/>
          <p:nvPr/>
        </p:nvSpPr>
        <p:spPr>
          <a:xfrm>
            <a:off x="8611920" y="478080"/>
            <a:ext cx="2676240" cy="2136960"/>
          </a:xfrm>
          <a:prstGeom prst="rect">
            <a:avLst/>
          </a:prstGeom>
          <a:solidFill>
            <a:srgbClr val="ffff0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0" lang="en-US" sz="1050" spc="-1" strike="noStrike">
                <a:solidFill>
                  <a:srgbClr val="000000"/>
                </a:solidFill>
                <a:latin typeface="Rockwell"/>
              </a:rPr>
              <a:t>Prep</a:t>
            </a:r>
            <a:endParaRPr b="0" lang="en-US" sz="1050" spc="-1" strike="noStrike">
              <a:latin typeface="Arial"/>
            </a:endParaRPr>
          </a:p>
          <a:p>
            <a:pPr marL="285840" indent="-285480">
              <a:lnSpc>
                <a:spcPct val="100000"/>
              </a:lnSpc>
              <a:buClr>
                <a:srgbClr val="000000"/>
              </a:buClr>
              <a:buFont typeface="StarSymbol"/>
              <a:buChar char="-"/>
            </a:pPr>
            <a:r>
              <a:rPr b="0" lang="en-US" sz="1050" spc="-1" strike="noStrike">
                <a:solidFill>
                  <a:srgbClr val="000000"/>
                </a:solidFill>
                <a:latin typeface="Rockwell"/>
              </a:rPr>
              <a:t>Document creator class</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lang="en-US" sz="1050" spc="-1" strike="noStrike">
                <a:solidFill>
                  <a:srgbClr val="000000"/>
                </a:solidFill>
                <a:latin typeface="Rockwell"/>
              </a:rPr>
              <a:t>In class</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UI: Send command for doc</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Intake: Subscribes to command queue, generates doc, sends to topic</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Router: subscribes to doc topic, updates request, sends to UI via SignalR</a:t>
            </a:r>
            <a:endParaRPr b="0" lang="en-US" sz="1050" spc="-1" strike="noStrike">
              <a:latin typeface="Arial"/>
            </a:endParaRPr>
          </a:p>
          <a:p>
            <a:pPr marL="171360" indent="-171000">
              <a:lnSpc>
                <a:spcPct val="100000"/>
              </a:lnSpc>
              <a:buClr>
                <a:srgbClr val="000000"/>
              </a:buClr>
              <a:buFont typeface="StarSymbol"/>
              <a:buChar char="-"/>
            </a:pPr>
            <a:r>
              <a:rPr b="0" lang="en-US" sz="1050" spc="-1" strike="noStrike">
                <a:solidFill>
                  <a:srgbClr val="000000"/>
                </a:solidFill>
                <a:latin typeface="Rockwell"/>
              </a:rPr>
              <a:t>UI: notifies user of new doc for current request and allows them to refresh</a:t>
            </a:r>
            <a:endParaRPr b="0" lang="en-US" sz="1050" spc="-1" strike="noStrike">
              <a:latin typeface="Arial"/>
            </a:endParaRPr>
          </a:p>
          <a:p>
            <a:pPr>
              <a:lnSpc>
                <a:spcPct val="100000"/>
              </a:lnSpc>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New requirement</a:t>
            </a:r>
            <a:endParaRPr b="0" lang="en-US" sz="5400" spc="-1" strike="noStrike">
              <a:solidFill>
                <a:srgbClr val="000000"/>
              </a:solidFill>
              <a:latin typeface="Rockwell"/>
            </a:endParaRPr>
          </a:p>
        </p:txBody>
      </p:sp>
      <p:sp>
        <p:nvSpPr>
          <p:cNvPr id="467"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 Should be something that just consumes existing event/s</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Demo scalability</a:t>
            </a:r>
            <a:endParaRPr b="0" lang="en-US" sz="5400" spc="-1" strike="noStrike">
              <a:solidFill>
                <a:srgbClr val="000000"/>
              </a:solidFill>
              <a:latin typeface="Rockwell"/>
            </a:endParaRPr>
          </a:p>
        </p:txBody>
      </p:sp>
      <p:sp>
        <p:nvSpPr>
          <p:cNvPr id="469"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Adjust timer on Intake Service</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Setup auto scaling on Routing Service</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???Use Task.Delay(variable) on Routing Service to simulate load</a:t>
            </a:r>
            <a:endParaRPr b="0" lang="en-US" sz="1800" spc="-1" strike="noStrike">
              <a:solidFill>
                <a:srgbClr val="000000"/>
              </a:solidFill>
              <a:latin typeface="Rockwell"/>
            </a:endParaRPr>
          </a:p>
          <a:p>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 Show how instances grow from 1 to 2???</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2167200" y="1225440"/>
            <a:ext cx="9280800" cy="3520080"/>
          </a:xfrm>
          <a:prstGeom prst="rect">
            <a:avLst/>
          </a:prstGeom>
          <a:noFill/>
          <a:ln w="0">
            <a:noFill/>
          </a:ln>
        </p:spPr>
        <p:txBody>
          <a:bodyPr anchor="ctr">
            <a:noAutofit/>
          </a:bodyPr>
          <a:p>
            <a:pPr>
              <a:lnSpc>
                <a:spcPct val="80000"/>
              </a:lnSpc>
            </a:pPr>
            <a:r>
              <a:rPr b="0" lang="en-US" sz="8000" spc="-1" strike="noStrike" cap="all">
                <a:solidFill>
                  <a:srgbClr val="000000"/>
                </a:solidFill>
                <a:latin typeface="Rockwell Condensed"/>
              </a:rPr>
              <a:t>Wrap up</a:t>
            </a:r>
            <a:endParaRPr b="0" lang="en-US" sz="8000" spc="-1" strike="noStrike">
              <a:solidFill>
                <a:srgbClr val="000000"/>
              </a:solidFill>
              <a:latin typeface="Rockwell"/>
            </a:endParaRPr>
          </a:p>
        </p:txBody>
      </p:sp>
      <p:sp>
        <p:nvSpPr>
          <p:cNvPr id="471" name="TextShape 2"/>
          <p:cNvSpPr txBox="1"/>
          <p:nvPr/>
        </p:nvSpPr>
        <p:spPr>
          <a:xfrm>
            <a:off x="2165760" y="5020200"/>
            <a:ext cx="9052200" cy="1066320"/>
          </a:xfrm>
          <a:prstGeom prst="rect">
            <a:avLst/>
          </a:prstGeom>
          <a:noFill/>
          <a:ln w="0">
            <a:noFill/>
          </a:ln>
        </p:spPr>
        <p:txBody>
          <a:bodyPr>
            <a:noAutofit/>
          </a:bodyPr>
          <a:p>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Clean up azure resources</a:t>
            </a:r>
            <a:endParaRPr b="0" lang="en-US" sz="5400" spc="-1" strike="noStrike">
              <a:solidFill>
                <a:srgbClr val="000000"/>
              </a:solidFill>
              <a:latin typeface="Rockwell"/>
            </a:endParaRPr>
          </a:p>
        </p:txBody>
      </p:sp>
      <p:sp>
        <p:nvSpPr>
          <p:cNvPr id="473"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Don’t want to leave this resources running because they will cost you, but we can export scripts that you can reapply later if you might want to work on this more later</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Delete resources</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What are we building?</a:t>
            </a:r>
            <a:endParaRPr b="0" lang="en-US" sz="5400" spc="-1" strike="noStrike">
              <a:solidFill>
                <a:srgbClr val="000000"/>
              </a:solidFill>
              <a:latin typeface="Rockwell"/>
            </a:endParaRPr>
          </a:p>
        </p:txBody>
      </p:sp>
      <p:sp>
        <p:nvSpPr>
          <p:cNvPr id="475"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Health-care utilization management approval process to determine if requests for medical services are appropriate</a:t>
            </a:r>
            <a:endParaRPr b="0" lang="en-US" sz="2000" spc="-1" strike="noStrike">
              <a:solidFill>
                <a:srgbClr val="000000"/>
              </a:solidFill>
              <a:latin typeface="Rockwell"/>
            </a:endParaRPr>
          </a:p>
          <a:p>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Where appropriate the requests will be automatically approved</a:t>
            </a:r>
            <a:endParaRPr b="0" lang="en-US" sz="1800" spc="-1" strike="noStrike">
              <a:solidFill>
                <a:srgbClr val="000000"/>
              </a:solidFill>
              <a:latin typeface="Rockwell"/>
            </a:endParaRPr>
          </a:p>
          <a:p>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Users will be able to manually approve or deny the requests that aren’t automatically approved</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p:txBody>
      </p:sp>
      <p:pic>
        <p:nvPicPr>
          <p:cNvPr id="476" name="Picture 3" descr=""/>
          <p:cNvPicPr/>
          <p:nvPr/>
        </p:nvPicPr>
        <p:blipFill>
          <a:blip r:embed="rId1"/>
          <a:stretch/>
        </p:blipFill>
        <p:spPr>
          <a:xfrm>
            <a:off x="1905120" y="4330800"/>
            <a:ext cx="8387280" cy="219024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Summary</a:t>
            </a:r>
            <a:endParaRPr b="0" lang="en-US" sz="5400" spc="-1" strike="noStrike">
              <a:solidFill>
                <a:srgbClr val="000000"/>
              </a:solidFill>
              <a:latin typeface="Rockwell"/>
            </a:endParaRPr>
          </a:p>
        </p:txBody>
      </p:sp>
      <p:sp>
        <p:nvSpPr>
          <p:cNvPr id="478" name="TextShape 2"/>
          <p:cNvSpPr txBox="1"/>
          <p:nvPr/>
        </p:nvSpPr>
        <p:spPr>
          <a:xfrm>
            <a:off x="1069920" y="2121480"/>
            <a:ext cx="10058040" cy="4050360"/>
          </a:xfrm>
          <a:prstGeom prst="rect">
            <a:avLst/>
          </a:prstGeom>
          <a:noFill/>
          <a:ln w="0">
            <a:noFill/>
          </a:ln>
        </p:spPr>
        <p:txBody>
          <a:bodyPr>
            <a:noAutofit/>
          </a:bodyPr>
          <a:p>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intro</a:t>
            </a:r>
            <a:endParaRPr b="0" lang="en-US" sz="5400" spc="-1" strike="noStrike">
              <a:solidFill>
                <a:srgbClr val="000000"/>
              </a:solidFill>
              <a:latin typeface="Rockwell"/>
            </a:endParaRPr>
          </a:p>
        </p:txBody>
      </p:sp>
      <p:sp>
        <p:nvSpPr>
          <p:cNvPr id="480"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If you’ve heard of event-based architecture and want experience developing one, join us as we walk through building a simulated health-care utilization management system that uses an event-based architecture to enhance its reliability, scalability, and flexibility. The system will receive requests from providers, auto approve requests where appropriate, and allow users to approve or deny the requests that aren’t auto approved – </a:t>
            </a:r>
            <a:r>
              <a:rPr b="0" i="1" lang="en-US" sz="2000" spc="-1" strike="noStrike">
                <a:solidFill>
                  <a:srgbClr val="000000"/>
                </a:solidFill>
                <a:latin typeface="Rockwell"/>
              </a:rPr>
              <a:t>all without any HTTP request!</a:t>
            </a: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a:p>
            <a:pPr>
              <a:lnSpc>
                <a:spcPct val="90000"/>
              </a:lnSpc>
              <a:spcBef>
                <a:spcPts val="1199"/>
              </a:spcBef>
              <a:tabLst>
                <a:tab algn="l" pos="0"/>
              </a:tabLst>
            </a:pPr>
            <a:r>
              <a:rPr b="0" lang="en-US" sz="2000" spc="-1" strike="noStrike">
                <a:solidFill>
                  <a:srgbClr val="000000"/>
                </a:solidFill>
                <a:latin typeface="Rockwell"/>
              </a:rPr>
              <a:t>We’ll build the system on Azure using Asp.Net Core, Azure Functions, Azure Service Bus, Azure SignalR, and Blazor. An Azure subscription is required and attendees should have some experience with .Net and cloud-based development.</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Concepts covered</a:t>
            </a:r>
            <a:endParaRPr b="0" lang="en-US" sz="5400" spc="-1" strike="noStrike">
              <a:solidFill>
                <a:srgbClr val="000000"/>
              </a:solidFill>
              <a:latin typeface="Rockwell"/>
            </a:endParaRPr>
          </a:p>
        </p:txBody>
      </p:sp>
      <p:sp>
        <p:nvSpPr>
          <p:cNvPr id="482"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Event-based architecture</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Reliability</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Scalability</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Flexibility</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Microservices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Messaging systems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???Command/Query Responsibility Separation (CQRS)</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What are we going to build?</a:t>
            </a:r>
            <a:endParaRPr b="0" lang="en-US" sz="5400" spc="-1" strike="noStrike">
              <a:solidFill>
                <a:srgbClr val="000000"/>
              </a:solidFill>
              <a:latin typeface="Rockwell"/>
            </a:endParaRPr>
          </a:p>
        </p:txBody>
      </p:sp>
      <p:sp>
        <p:nvSpPr>
          <p:cNvPr id="195"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 </a:t>
            </a:r>
            <a:endParaRPr b="0" lang="en-US" sz="2000" spc="-1" strike="noStrike">
              <a:solidFill>
                <a:srgbClr val="000000"/>
              </a:solidFill>
              <a:latin typeface="Rockwell"/>
            </a:endParaRPr>
          </a:p>
        </p:txBody>
      </p:sp>
      <p:pic>
        <p:nvPicPr>
          <p:cNvPr id="196" name="Picture 3" descr=""/>
          <p:cNvPicPr/>
          <p:nvPr/>
        </p:nvPicPr>
        <p:blipFill>
          <a:blip r:embed="rId1"/>
          <a:stretch/>
        </p:blipFill>
        <p:spPr>
          <a:xfrm>
            <a:off x="1723320" y="2208240"/>
            <a:ext cx="8750880" cy="372168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Technologies used</a:t>
            </a:r>
            <a:endParaRPr b="0" lang="en-US" sz="5400" spc="-1" strike="noStrike">
              <a:solidFill>
                <a:srgbClr val="000000"/>
              </a:solidFill>
              <a:latin typeface="Rockwell"/>
            </a:endParaRPr>
          </a:p>
        </p:txBody>
      </p:sp>
      <p:sp>
        <p:nvSpPr>
          <p:cNvPr id="484"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 / Asp.Net Core</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 Functions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 App Services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 Service Bus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 SignalR</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Blazor???</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prerequisites</a:t>
            </a:r>
            <a:endParaRPr b="0" lang="en-US" sz="5400" spc="-1" strike="noStrike">
              <a:solidFill>
                <a:srgbClr val="000000"/>
              </a:solidFill>
              <a:latin typeface="Rockwell"/>
            </a:endParaRPr>
          </a:p>
        </p:txBody>
      </p:sp>
      <p:sp>
        <p:nvSpPr>
          <p:cNvPr id="486"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Azure Subscription</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u="sng">
                <a:solidFill>
                  <a:srgbClr val="cc9900"/>
                </a:solidFill>
                <a:uFillTx/>
                <a:latin typeface="Rockwell"/>
                <a:hlinkClick r:id="rId1"/>
              </a:rPr>
              <a:t>Microsoft® Azure Credits - Get a $200 Free Credit</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u="sng">
                <a:solidFill>
                  <a:srgbClr val="000000"/>
                </a:solidFill>
                <a:uFillTx/>
                <a:latin typeface="Rockwell"/>
              </a:rPr>
              <a:t>Monthly Azure Credit for Visual Studio Subscribers | Microsoft ...</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Familiar with developing cloud-based solutions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Experience with C# and ASP.NET Core</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Visual Studio 2019 installed with ??? modules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u="sng">
                <a:solidFill>
                  <a:srgbClr val="cc9900"/>
                </a:solidFill>
                <a:uFillTx/>
                <a:latin typeface="Rockwell"/>
                <a:hlinkClick r:id="rId2"/>
              </a:rPr>
              <a:t>Community Edition</a:t>
            </a:r>
            <a:r>
              <a:rPr b="0" lang="en-US" sz="1800" spc="-1" strike="noStrike">
                <a:solidFill>
                  <a:srgbClr val="000000"/>
                </a:solidFill>
                <a:latin typeface="Rockwell"/>
              </a:rPr>
              <a:t> is fine</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Stuff from GitHub</a:t>
            </a:r>
            <a:endParaRPr b="0" lang="en-US" sz="2000" spc="-1" strike="noStrike">
              <a:solidFill>
                <a:srgbClr val="000000"/>
              </a:solidFill>
              <a:latin typeface="Rockwell"/>
            </a:endParaRPr>
          </a:p>
          <a:p>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Agenda</a:t>
            </a:r>
            <a:endParaRPr b="0" lang="en-US" sz="5400" spc="-1" strike="noStrike">
              <a:solidFill>
                <a:srgbClr val="000000"/>
              </a:solidFill>
              <a:latin typeface="Rockwell"/>
            </a:endParaRPr>
          </a:p>
        </p:txBody>
      </p:sp>
      <p:sp>
        <p:nvSpPr>
          <p:cNvPr id="488" name="TextShape 2"/>
          <p:cNvSpPr txBox="1"/>
          <p:nvPr/>
        </p:nvSpPr>
        <p:spPr>
          <a:xfrm>
            <a:off x="1069920" y="2121480"/>
            <a:ext cx="10058040" cy="4050360"/>
          </a:xfrm>
          <a:prstGeom prst="rect">
            <a:avLst/>
          </a:prstGeom>
          <a:noFill/>
          <a:ln w="0">
            <a:noFill/>
          </a:ln>
        </p:spPr>
        <p:txBody>
          <a:bodyPr>
            <a:normAutofit fontScale="41000"/>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Intro</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What is EBA?</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Why EBA?</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What are we building?</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Goal 1: Build Incoming Request Simulator</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Azure setup</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Azure Service Bus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Incoming Request Service</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Goal 2: Build Auto Approval Service</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Auto Approval Service</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Goal 3: Build Manual Approval Process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 Router Service</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User Interface Application</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SignalR</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Stretch Goals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Document support</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???New requirement using existing events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Demo scalability</a:t>
            </a: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Wrap Up</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Clean up Azure resources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Summary</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What is event-driven design?</a:t>
            </a:r>
            <a:endParaRPr b="0" lang="en-US" sz="5400" spc="-1" strike="noStrike">
              <a:solidFill>
                <a:srgbClr val="000000"/>
              </a:solidFill>
              <a:latin typeface="Rockwell"/>
            </a:endParaRPr>
          </a:p>
        </p:txBody>
      </p:sp>
      <p:sp>
        <p:nvSpPr>
          <p:cNvPr id="490"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Let’s start with what it’s not</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Define solution requirements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Look at traditional non-event solution and some common issues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Compare with event-driven design and how it addresses the issues</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requirements</a:t>
            </a:r>
            <a:endParaRPr b="0" lang="en-US" sz="5400" spc="-1" strike="noStrike">
              <a:solidFill>
                <a:srgbClr val="000000"/>
              </a:solidFill>
              <a:latin typeface="Rockwell"/>
            </a:endParaRPr>
          </a:p>
        </p:txBody>
      </p:sp>
      <p:sp>
        <p:nvSpPr>
          <p:cNvPr id="492"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Receive requests for medical services from medical providers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Automatically approve requests if they meet specific criteria</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Allow users, which are staff physicians, to approve or deny requests that are not automatically approve</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Notify users if the request they are viewing is updated elsewhere in the system</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System must provide for 99.99% uptime</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System must scale with rapidly growing business</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STRETCH: Users should be able to see current system volume</a:t>
            </a: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STRETCH: Allow users to request more information from the provider before approving a request</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TAH DETAILS</a:t>
            </a:r>
            <a:endParaRPr b="0" lang="en-US" sz="5400" spc="-1" strike="noStrike">
              <a:solidFill>
                <a:srgbClr val="000000"/>
              </a:solidFill>
              <a:latin typeface="Rockwell"/>
            </a:endParaRPr>
          </a:p>
        </p:txBody>
      </p:sp>
      <p:sp>
        <p:nvSpPr>
          <p:cNvPr id="494"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Receive requests for medical services from medical providers</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Automatically approve requests if they meet specific criteria</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Physicians, that work for TAH, approve or deny requests that are not automatically approved</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Send all decisions back to the requesting provider</a:t>
            </a:r>
            <a:endParaRPr b="0" lang="en-US" sz="2000" spc="-1" strike="noStrike">
              <a:solidFill>
                <a:srgbClr val="000000"/>
              </a:solidFill>
              <a:latin typeface="Rockwell"/>
            </a:endParaRPr>
          </a:p>
          <a:p>
            <a:pPr>
              <a:lnSpc>
                <a:spcPct val="90000"/>
              </a:lnSpc>
              <a:spcBef>
                <a:spcPts val="1199"/>
              </a:spcBef>
            </a:pP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Azure SignalR</a:t>
            </a:r>
            <a:endParaRPr b="0" lang="en-US" sz="5400" spc="-1" strike="noStrike">
              <a:solidFill>
                <a:srgbClr val="000000"/>
              </a:solidFill>
              <a:latin typeface="Rockwell"/>
            </a:endParaRPr>
          </a:p>
        </p:txBody>
      </p:sp>
      <p:sp>
        <p:nvSpPr>
          <p:cNvPr id="496" name="TextShape 2"/>
          <p:cNvSpPr txBox="1"/>
          <p:nvPr/>
        </p:nvSpPr>
        <p:spPr>
          <a:xfrm>
            <a:off x="1069920" y="2121480"/>
            <a:ext cx="10058040" cy="4050360"/>
          </a:xfrm>
          <a:prstGeom prst="rect">
            <a:avLst/>
          </a:prstGeom>
          <a:noFill/>
          <a:ln w="0">
            <a:noFill/>
          </a:ln>
        </p:spPr>
        <p:txBody>
          <a:bodyPr>
            <a:noAutofit/>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Used to </a:t>
            </a:r>
            <a:r>
              <a:rPr b="0" i="1" lang="en-US" sz="2000" spc="-1" strike="noStrike">
                <a:solidFill>
                  <a:srgbClr val="000000"/>
                </a:solidFill>
                <a:latin typeface="Rockwell"/>
              </a:rPr>
              <a:t>push</a:t>
            </a:r>
            <a:r>
              <a:rPr b="0" lang="en-US" sz="2000" spc="-1" strike="noStrike">
                <a:solidFill>
                  <a:srgbClr val="000000"/>
                </a:solidFill>
                <a:latin typeface="Rockwell"/>
              </a:rPr>
              <a:t> real-time updates to users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Request to assigned to user</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Update to recently assigned request</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2167200" y="1225440"/>
            <a:ext cx="9280800" cy="3520080"/>
          </a:xfrm>
          <a:prstGeom prst="rect">
            <a:avLst/>
          </a:prstGeom>
          <a:noFill/>
          <a:ln w="0">
            <a:noFill/>
          </a:ln>
        </p:spPr>
        <p:txBody>
          <a:bodyPr anchor="ctr">
            <a:noAutofit/>
          </a:bodyPr>
          <a:p>
            <a:pPr>
              <a:lnSpc>
                <a:spcPct val="80000"/>
              </a:lnSpc>
            </a:pPr>
            <a:r>
              <a:rPr b="0" lang="en-US" sz="8000" spc="-1" strike="noStrike" cap="all">
                <a:solidFill>
                  <a:srgbClr val="000000"/>
                </a:solidFill>
                <a:latin typeface="Rockwell Condensed"/>
              </a:rPr>
              <a:t>Traditional vs Event-driven design</a:t>
            </a:r>
            <a:endParaRPr b="0" lang="en-US" sz="8000" spc="-1" strike="noStrike">
              <a:solidFill>
                <a:srgbClr val="000000"/>
              </a:solidFill>
              <a:latin typeface="Rockwell"/>
            </a:endParaRPr>
          </a:p>
        </p:txBody>
      </p:sp>
      <p:sp>
        <p:nvSpPr>
          <p:cNvPr id="198" name="TextShape 2"/>
          <p:cNvSpPr txBox="1"/>
          <p:nvPr/>
        </p:nvSpPr>
        <p:spPr>
          <a:xfrm>
            <a:off x="2165760" y="5020200"/>
            <a:ext cx="9052200" cy="1066320"/>
          </a:xfrm>
          <a:prstGeom prst="rect">
            <a:avLst/>
          </a:prstGeom>
          <a:noFill/>
          <a:ln w="0">
            <a:noFill/>
          </a:ln>
        </p:spPr>
        <p:txBody>
          <a:bodyPr>
            <a:noAutofit/>
          </a:bodyPr>
          <a:p>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background</a:t>
            </a:r>
            <a:endParaRPr b="0" lang="en-US" sz="5400" spc="-1" strike="noStrike">
              <a:solidFill>
                <a:srgbClr val="000000"/>
              </a:solidFill>
              <a:latin typeface="Rockwell"/>
            </a:endParaRPr>
          </a:p>
        </p:txBody>
      </p:sp>
      <p:sp>
        <p:nvSpPr>
          <p:cNvPr id="200"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Three Amigos Healthcare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endParaRPr b="0" lang="en-US" sz="2000" spc="-1" strike="noStrike">
              <a:solidFill>
                <a:srgbClr val="000000"/>
              </a:solidFill>
              <a:latin typeface="Rockwell"/>
            </a:endParaRPr>
          </a:p>
          <a:p>
            <a:pPr>
              <a:lnSpc>
                <a:spcPct val="90000"/>
              </a:lnSpc>
              <a:spcBef>
                <a:spcPts val="1199"/>
              </a:spcBef>
              <a:tabLst>
                <a:tab algn="l" pos="0"/>
              </a:tabLst>
            </a:pPr>
            <a:endParaRPr b="0" lang="en-US" sz="2000" spc="-1" strike="noStrike">
              <a:solidFill>
                <a:srgbClr val="000000"/>
              </a:solidFill>
              <a:latin typeface="Rockwell"/>
            </a:endParaRPr>
          </a:p>
          <a:p>
            <a:pPr>
              <a:lnSpc>
                <a:spcPct val="90000"/>
              </a:lnSpc>
              <a:spcBef>
                <a:spcPts val="1199"/>
              </a:spcBef>
              <a:tabLst>
                <a:tab algn="l" pos="0"/>
              </a:tabLst>
            </a:pPr>
            <a:r>
              <a:rPr b="0" lang="en-US" sz="2000" spc="-1" strike="noStrike">
                <a:solidFill>
                  <a:srgbClr val="000000"/>
                </a:solidFill>
                <a:latin typeface="Rockwell"/>
              </a:rPr>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b="0" lang="en-US" sz="2000" spc="-1" strike="noStrike">
              <a:solidFill>
                <a:srgbClr val="000000"/>
              </a:solidFill>
              <a:latin typeface="Rockwell"/>
            </a:endParaRPr>
          </a:p>
        </p:txBody>
      </p:sp>
      <p:sp>
        <p:nvSpPr>
          <p:cNvPr id="201" name="CustomShape 3"/>
          <p:cNvSpPr/>
          <p:nvPr/>
        </p:nvSpPr>
        <p:spPr>
          <a:xfrm>
            <a:off x="9915480" y="557352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TAH</a:t>
            </a:r>
            <a:endParaRPr b="0" lang="en-US" sz="1800" spc="-1" strike="noStrike">
              <a:latin typeface="Arial"/>
            </a:endParaRPr>
          </a:p>
        </p:txBody>
      </p:sp>
      <p:sp>
        <p:nvSpPr>
          <p:cNvPr id="202" name="CustomShape 4"/>
          <p:cNvSpPr/>
          <p:nvPr/>
        </p:nvSpPr>
        <p:spPr>
          <a:xfrm>
            <a:off x="6173640" y="5432040"/>
            <a:ext cx="1901520" cy="121608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Providers</a:t>
            </a:r>
            <a:endParaRPr b="0" lang="en-US" sz="1800" spc="-1" strike="noStrike">
              <a:latin typeface="Arial"/>
            </a:endParaRPr>
          </a:p>
        </p:txBody>
      </p:sp>
      <p:sp>
        <p:nvSpPr>
          <p:cNvPr id="203" name="CustomShape 5"/>
          <p:cNvSpPr/>
          <p:nvPr/>
        </p:nvSpPr>
        <p:spPr>
          <a:xfrm flipV="1">
            <a:off x="8075520" y="5778360"/>
            <a:ext cx="1839600" cy="54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04" name="CustomShape 6"/>
          <p:cNvSpPr/>
          <p:nvPr/>
        </p:nvSpPr>
        <p:spPr>
          <a:xfrm flipH="1">
            <a:off x="7830000" y="6300360"/>
            <a:ext cx="2085120" cy="8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05" name="CustomShape 7"/>
          <p:cNvSpPr/>
          <p:nvPr/>
        </p:nvSpPr>
        <p:spPr>
          <a:xfrm>
            <a:off x="8232120" y="5557320"/>
            <a:ext cx="1464480" cy="4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000000"/>
                </a:solidFill>
                <a:latin typeface="Rockwell"/>
              </a:rPr>
              <a:t>Request for Service</a:t>
            </a:r>
            <a:endParaRPr b="0" lang="en-US" sz="1050" spc="-1" strike="noStrike">
              <a:latin typeface="Arial"/>
            </a:endParaRPr>
          </a:p>
        </p:txBody>
      </p:sp>
      <p:sp>
        <p:nvSpPr>
          <p:cNvPr id="206" name="CustomShape 8"/>
          <p:cNvSpPr/>
          <p:nvPr/>
        </p:nvSpPr>
        <p:spPr>
          <a:xfrm>
            <a:off x="7983720" y="6064920"/>
            <a:ext cx="2022840" cy="4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000000"/>
                </a:solidFill>
                <a:latin typeface="Rockwell"/>
              </a:rPr>
              <a:t>Request for Service Decision</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current solution</a:t>
            </a:r>
            <a:endParaRPr b="0" lang="en-US" sz="5400" spc="-1" strike="noStrike">
              <a:solidFill>
                <a:srgbClr val="000000"/>
              </a:solidFill>
              <a:latin typeface="Rockwell"/>
            </a:endParaRPr>
          </a:p>
        </p:txBody>
      </p:sp>
      <p:sp>
        <p:nvSpPr>
          <p:cNvPr id="208" name="TextShape 2"/>
          <p:cNvSpPr txBox="1"/>
          <p:nvPr/>
        </p:nvSpPr>
        <p:spPr>
          <a:xfrm>
            <a:off x="1069920" y="2121480"/>
            <a:ext cx="10058040" cy="4050360"/>
          </a:xfrm>
          <a:prstGeom prst="rect">
            <a:avLst/>
          </a:prstGeom>
          <a:noFill/>
          <a:ln w="0">
            <a:noFill/>
          </a:ln>
        </p:spPr>
        <p:txBody>
          <a:bodyPr>
            <a:noAutofit/>
          </a:bodyPr>
          <a:p>
            <a:pPr>
              <a:lnSpc>
                <a:spcPct val="90000"/>
              </a:lnSpc>
              <a:spcBef>
                <a:spcPts val="1199"/>
              </a:spcBef>
              <a:tabLst>
                <a:tab algn="l" pos="0"/>
              </a:tabLst>
            </a:pPr>
            <a:r>
              <a:rPr b="0" lang="en-US" sz="2000" spc="-1" strike="noStrike">
                <a:solidFill>
                  <a:srgbClr val="000000"/>
                </a:solidFill>
                <a:latin typeface="Rockwell"/>
              </a:rPr>
              <a:t> </a:t>
            </a:r>
            <a:endParaRPr b="0" lang="en-US" sz="2000" spc="-1" strike="noStrike">
              <a:solidFill>
                <a:srgbClr val="000000"/>
              </a:solidFill>
              <a:latin typeface="Rockwell"/>
            </a:endParaRPr>
          </a:p>
        </p:txBody>
      </p:sp>
      <p:sp>
        <p:nvSpPr>
          <p:cNvPr id="209" name="CustomShape 3"/>
          <p:cNvSpPr/>
          <p:nvPr/>
        </p:nvSpPr>
        <p:spPr>
          <a:xfrm>
            <a:off x="3872520" y="403884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 Transfer Service</a:t>
            </a:r>
            <a:endParaRPr b="0" lang="en-US" sz="1800" spc="-1" strike="noStrike">
              <a:latin typeface="Arial"/>
            </a:endParaRPr>
          </a:p>
        </p:txBody>
      </p:sp>
      <p:sp>
        <p:nvSpPr>
          <p:cNvPr id="210" name="CustomShape 4"/>
          <p:cNvSpPr/>
          <p:nvPr/>
        </p:nvSpPr>
        <p:spPr>
          <a:xfrm>
            <a:off x="7124400" y="21160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Auto ApprovalService</a:t>
            </a:r>
            <a:endParaRPr b="0" lang="en-US" sz="1800" spc="-1" strike="noStrike">
              <a:latin typeface="Arial"/>
            </a:endParaRPr>
          </a:p>
        </p:txBody>
      </p:sp>
      <p:sp>
        <p:nvSpPr>
          <p:cNvPr id="211" name="CustomShape 5"/>
          <p:cNvSpPr/>
          <p:nvPr/>
        </p:nvSpPr>
        <p:spPr>
          <a:xfrm>
            <a:off x="10093320" y="21214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ClinicianRouting Service</a:t>
            </a:r>
            <a:endParaRPr b="0" lang="en-US" sz="1800" spc="-1" strike="noStrike">
              <a:latin typeface="Arial"/>
            </a:endParaRPr>
          </a:p>
        </p:txBody>
      </p:sp>
      <p:sp>
        <p:nvSpPr>
          <p:cNvPr id="212" name="CustomShape 6"/>
          <p:cNvSpPr/>
          <p:nvPr/>
        </p:nvSpPr>
        <p:spPr>
          <a:xfrm>
            <a:off x="10093320" y="5336280"/>
            <a:ext cx="1212480" cy="933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User Interface</a:t>
            </a:r>
            <a:endParaRPr b="0" lang="en-US" sz="1800" spc="-1" strike="noStrike">
              <a:latin typeface="Arial"/>
            </a:endParaRPr>
          </a:p>
        </p:txBody>
      </p:sp>
      <p:sp>
        <p:nvSpPr>
          <p:cNvPr id="213" name="CustomShape 7"/>
          <p:cNvSpPr/>
          <p:nvPr/>
        </p:nvSpPr>
        <p:spPr>
          <a:xfrm>
            <a:off x="6876000" y="3978000"/>
            <a:ext cx="1709640" cy="105552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Database</a:t>
            </a:r>
            <a:endParaRPr b="0" lang="en-US" sz="1800" spc="-1" strike="noStrike">
              <a:latin typeface="Arial"/>
            </a:endParaRPr>
          </a:p>
        </p:txBody>
      </p:sp>
      <p:sp>
        <p:nvSpPr>
          <p:cNvPr id="214" name="CustomShape 8"/>
          <p:cNvSpPr/>
          <p:nvPr/>
        </p:nvSpPr>
        <p:spPr>
          <a:xfrm>
            <a:off x="3836160" y="1984320"/>
            <a:ext cx="1497600" cy="1168560"/>
          </a:xfrm>
          <a:prstGeom prst="flowChartMultidocumen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Incoming Files</a:t>
            </a:r>
            <a:endParaRPr b="0" lang="en-US" sz="1800" spc="-1" strike="noStrike">
              <a:latin typeface="Arial"/>
            </a:endParaRPr>
          </a:p>
        </p:txBody>
      </p:sp>
      <p:sp>
        <p:nvSpPr>
          <p:cNvPr id="215" name="CustomShape 9"/>
          <p:cNvSpPr/>
          <p:nvPr/>
        </p:nvSpPr>
        <p:spPr>
          <a:xfrm flipH="1">
            <a:off x="4478040" y="3109320"/>
            <a:ext cx="1800" cy="9295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16" name="CustomShape 10"/>
          <p:cNvSpPr/>
          <p:nvPr/>
        </p:nvSpPr>
        <p:spPr>
          <a:xfrm>
            <a:off x="5085360" y="4505760"/>
            <a:ext cx="1790280" cy="3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17" name="CustomShape 11"/>
          <p:cNvSpPr/>
          <p:nvPr/>
        </p:nvSpPr>
        <p:spPr>
          <a:xfrm>
            <a:off x="7730640" y="3049560"/>
            <a:ext cx="360" cy="92772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18" name="CustomShape 12"/>
          <p:cNvSpPr/>
          <p:nvPr/>
        </p:nvSpPr>
        <p:spPr>
          <a:xfrm flipH="1">
            <a:off x="8585640" y="2588400"/>
            <a:ext cx="1506960" cy="191700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19" name="CustomShape 13"/>
          <p:cNvSpPr/>
          <p:nvPr/>
        </p:nvSpPr>
        <p:spPr>
          <a:xfrm flipH="1">
            <a:off x="10698840" y="3054960"/>
            <a:ext cx="360" cy="2280960"/>
          </a:xfrm>
          <a:custGeom>
            <a:avLst/>
            <a:gdLst/>
            <a:ahLst/>
            <a:rect l="l" t="t" r="r" b="b"/>
            <a:pathLst>
              <a:path w="21600" h="21600">
                <a:moveTo>
                  <a:pt x="0" y="0"/>
                </a:moveTo>
                <a:lnTo>
                  <a:pt x="21600" y="21600"/>
                </a:lnTo>
              </a:path>
            </a:pathLst>
          </a:custGeom>
          <a:noFill/>
          <a:ln>
            <a:solidFill>
              <a:srgbClr val="d34817"/>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220" name="CustomShape 14"/>
          <p:cNvSpPr/>
          <p:nvPr/>
        </p:nvSpPr>
        <p:spPr>
          <a:xfrm>
            <a:off x="3621600" y="5587560"/>
            <a:ext cx="1497600" cy="1168560"/>
          </a:xfrm>
          <a:prstGeom prst="flowChartMultidocumen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Outgoing Files</a:t>
            </a:r>
            <a:endParaRPr b="0" lang="en-US" sz="1800" spc="-1" strike="noStrike">
              <a:latin typeface="Arial"/>
            </a:endParaRPr>
          </a:p>
        </p:txBody>
      </p:sp>
      <p:sp>
        <p:nvSpPr>
          <p:cNvPr id="221" name="CustomShape 15"/>
          <p:cNvSpPr/>
          <p:nvPr/>
        </p:nvSpPr>
        <p:spPr>
          <a:xfrm flipH="1">
            <a:off x="4473000" y="4972680"/>
            <a:ext cx="4680" cy="614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22" name="CustomShape 16"/>
          <p:cNvSpPr/>
          <p:nvPr/>
        </p:nvSpPr>
        <p:spPr>
          <a:xfrm>
            <a:off x="434880" y="3897360"/>
            <a:ext cx="1901520" cy="121608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Rockwell"/>
              </a:rPr>
              <a:t>Providers</a:t>
            </a:r>
            <a:endParaRPr b="0" lang="en-US" sz="1800" spc="-1" strike="noStrike">
              <a:latin typeface="Arial"/>
            </a:endParaRPr>
          </a:p>
        </p:txBody>
      </p:sp>
      <p:sp>
        <p:nvSpPr>
          <p:cNvPr id="223" name="CustomShape 17"/>
          <p:cNvSpPr/>
          <p:nvPr/>
        </p:nvSpPr>
        <p:spPr>
          <a:xfrm flipV="1">
            <a:off x="1386000" y="2567880"/>
            <a:ext cx="2449800" cy="1397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224" name="CustomShape 18"/>
          <p:cNvSpPr/>
          <p:nvPr/>
        </p:nvSpPr>
        <p:spPr>
          <a:xfrm flipH="1" flipV="1">
            <a:off x="1385640" y="5112720"/>
            <a:ext cx="2235600" cy="10591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1069920" y="484560"/>
            <a:ext cx="10058040" cy="1608840"/>
          </a:xfrm>
          <a:prstGeom prst="rect">
            <a:avLst/>
          </a:prstGeom>
          <a:noFill/>
          <a:ln w="0">
            <a:noFill/>
          </a:ln>
        </p:spPr>
        <p:txBody>
          <a:bodyPr anchor="ctr">
            <a:noAutofit/>
          </a:bodyPr>
          <a:p>
            <a:pPr>
              <a:lnSpc>
                <a:spcPct val="90000"/>
              </a:lnSpc>
            </a:pPr>
            <a:r>
              <a:rPr b="0" lang="en-US" sz="5400" spc="-1" strike="noStrike" cap="all">
                <a:solidFill>
                  <a:srgbClr val="000000"/>
                </a:solidFill>
                <a:latin typeface="Rockwell Condensed"/>
              </a:rPr>
              <a:t>current Issues</a:t>
            </a:r>
            <a:endParaRPr b="0" lang="en-US" sz="5400" spc="-1" strike="noStrike">
              <a:solidFill>
                <a:srgbClr val="000000"/>
              </a:solidFill>
              <a:latin typeface="Rockwell"/>
            </a:endParaRPr>
          </a:p>
        </p:txBody>
      </p:sp>
      <p:sp>
        <p:nvSpPr>
          <p:cNvPr id="226" name="TextShape 2"/>
          <p:cNvSpPr txBox="1"/>
          <p:nvPr/>
        </p:nvSpPr>
        <p:spPr>
          <a:xfrm>
            <a:off x="1069920" y="2121480"/>
            <a:ext cx="10058040" cy="4050360"/>
          </a:xfrm>
          <a:prstGeom prst="rect">
            <a:avLst/>
          </a:prstGeom>
          <a:noFill/>
          <a:ln w="0">
            <a:noFill/>
          </a:ln>
        </p:spPr>
        <p:txBody>
          <a:bodyPr>
            <a:normAutofit fontScale="66000"/>
          </a:bodyPr>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Solution not keeping pace with rapidly growing business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Users receive timeout errors during busy times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Lead time for new hardware limiting system’s ability to scale</a:t>
            </a:r>
            <a:endParaRPr b="0" lang="en-US" sz="1800" spc="-1" strike="noStrike">
              <a:solidFill>
                <a:srgbClr val="000000"/>
              </a:solidFill>
              <a:latin typeface="Rockwell"/>
            </a:endParaRPr>
          </a:p>
          <a:p>
            <a:pPr lvl="2" marL="731520" indent="-18252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Management hesitant to let servers to sit idle during non-peak times</a:t>
            </a:r>
            <a:endParaRPr b="0" lang="en-US" sz="16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Team does not have skills to manage network load balancing</a:t>
            </a:r>
            <a:endParaRPr b="0" lang="en-US" sz="1800" spc="-1" strike="noStrike">
              <a:solidFill>
                <a:srgbClr val="000000"/>
              </a:solidFill>
              <a:latin typeface="Rockwell"/>
            </a:endParaRPr>
          </a:p>
          <a:p>
            <a:pPr>
              <a:lnSpc>
                <a:spcPct val="90000"/>
              </a:lnSpc>
              <a:spcBef>
                <a:spcPts val="1199"/>
              </a:spcBef>
            </a:pPr>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Turnaround time for providers needs to be reduced from days to hours</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Input/output from/to providers only done in nightly jobs</a:t>
            </a:r>
            <a:endParaRPr b="0" lang="en-US" sz="1800" spc="-1" strike="noStrike">
              <a:solidFill>
                <a:srgbClr val="000000"/>
              </a:solidFill>
              <a:latin typeface="Rockwell"/>
            </a:endParaRPr>
          </a:p>
          <a:p>
            <a:endParaRPr b="0" lang="en-US" sz="1800" spc="-1" strike="noStrike">
              <a:solidFill>
                <a:srgbClr val="000000"/>
              </a:solidFill>
              <a:latin typeface="Rockwell"/>
            </a:endParaRPr>
          </a:p>
          <a:p>
            <a:pPr marL="182880" indent="-18252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New features and enhancements take too long or not possible</a:t>
            </a:r>
            <a:endParaRPr b="0" lang="en-US" sz="20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Need real-time view of active requests, but additional load likely to lead to additional performance issues</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Users want to be able to automate requesting additional info from providers before decision</a:t>
            </a:r>
            <a:endParaRPr b="0" lang="en-US" sz="1800" spc="-1" strike="noStrike">
              <a:solidFill>
                <a:srgbClr val="000000"/>
              </a:solidFill>
              <a:latin typeface="Rockwell"/>
            </a:endParaRPr>
          </a:p>
          <a:p>
            <a:pPr lvl="1" marL="457200" indent="-18252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System has to be taken down during deployments and deployments occasionally fail because of uncoordinated changes across development teams</a:t>
            </a:r>
            <a:endParaRPr b="0" lang="en-US" sz="18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5116</TotalTime>
  <Application>LibreOffice/7.0.4.2$Windows_X86_64 LibreOffice_project/dcf040e67528d9187c66b2379df5ea4407429775</Application>
  <AppVersion>15.0000</AppVersion>
  <Words>2361</Words>
  <Paragraphs>521</Paragraphs>
  <Company>EviCore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2021-06-03T11:57:14Z</dcterms:created>
  <dc:creator>Scott Carter</dc:creator>
  <dc:description/>
  <dc:language>en-US</dc:language>
  <cp:lastModifiedBy/>
  <dcterms:modified xsi:type="dcterms:W3CDTF">2021-07-31T09:56:12Z</dcterms:modified>
  <cp:revision>301</cp:revision>
  <dc:subject/>
  <dc:title>Fun with azure: developing event-based solutions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56</vt:i4>
  </property>
</Properties>
</file>