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6" r:id="rId3"/>
    <p:sldId id="309" r:id="rId4"/>
    <p:sldId id="310" r:id="rId5"/>
    <p:sldId id="314" r:id="rId6"/>
    <p:sldId id="311" r:id="rId7"/>
    <p:sldId id="313" r:id="rId8"/>
    <p:sldId id="287" r:id="rId9"/>
    <p:sldId id="288" r:id="rId10"/>
    <p:sldId id="289" r:id="rId11"/>
    <p:sldId id="290" r:id="rId12"/>
    <p:sldId id="301" r:id="rId13"/>
    <p:sldId id="308" r:id="rId14"/>
    <p:sldId id="315" r:id="rId15"/>
    <p:sldId id="306" r:id="rId16"/>
    <p:sldId id="305" r:id="rId17"/>
    <p:sldId id="304" r:id="rId18"/>
    <p:sldId id="303" r:id="rId19"/>
    <p:sldId id="302" r:id="rId20"/>
    <p:sldId id="270" r:id="rId21"/>
    <p:sldId id="324" r:id="rId22"/>
    <p:sldId id="325" r:id="rId23"/>
    <p:sldId id="265" r:id="rId24"/>
    <p:sldId id="323" r:id="rId25"/>
    <p:sldId id="264" r:id="rId26"/>
    <p:sldId id="326" r:id="rId27"/>
    <p:sldId id="271" r:id="rId28"/>
    <p:sldId id="327" r:id="rId29"/>
    <p:sldId id="272" r:id="rId30"/>
    <p:sldId id="274" r:id="rId31"/>
    <p:sldId id="316" r:id="rId32"/>
    <p:sldId id="275" r:id="rId33"/>
    <p:sldId id="273" r:id="rId34"/>
    <p:sldId id="276" r:id="rId35"/>
    <p:sldId id="322" r:id="rId36"/>
    <p:sldId id="317" r:id="rId37"/>
    <p:sldId id="318" r:id="rId38"/>
    <p:sldId id="319" r:id="rId39"/>
    <p:sldId id="320" r:id="rId40"/>
    <p:sldId id="321" r:id="rId41"/>
    <p:sldId id="278" r:id="rId42"/>
    <p:sldId id="284" r:id="rId43"/>
    <p:sldId id="279" r:id="rId44"/>
    <p:sldId id="280" r:id="rId45"/>
    <p:sldId id="281" r:id="rId46"/>
    <p:sldId id="282" r:id="rId47"/>
    <p:sldId id="269" r:id="rId48"/>
    <p:sldId id="283" r:id="rId49"/>
    <p:sldId id="257" r:id="rId50"/>
    <p:sldId id="258" r:id="rId51"/>
    <p:sldId id="259" r:id="rId52"/>
    <p:sldId id="260" r:id="rId53"/>
    <p:sldId id="263" r:id="rId54"/>
    <p:sldId id="267" r:id="rId55"/>
    <p:sldId id="312" r:id="rId56"/>
    <p:sldId id="285" r:id="rId57"/>
    <p:sldId id="277"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82" autoAdjust="0"/>
    <p:restoredTop sz="94660"/>
  </p:normalViewPr>
  <p:slideViewPr>
    <p:cSldViewPr snapToGrid="0">
      <p:cViewPr varScale="1">
        <p:scale>
          <a:sx n="88" d="100"/>
          <a:sy n="88" d="100"/>
        </p:scale>
        <p:origin x="62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7/31/2021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7/31/2021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7/31/2021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7/31/2021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7/31/2021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7/31/2021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7/31/2021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7/31/2021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7/31/2021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visualstudio.microsoft.com/downloads/" TargetMode="External"/><Relationship Id="rId2" Type="http://schemas.openxmlformats.org/officeDocument/2006/relationships/hyperlink" Target="https://azure.microsoft.com/en-us/fre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event-driven architecture </a:t>
            </a:r>
            <a:r>
              <a:rPr lang="en-US" sz="6000" dirty="0" err="1" smtClean="0"/>
              <a:t>workshOp</a:t>
            </a:r>
            <a:endParaRPr lang="en-US" sz="6000" dirty="0"/>
          </a:p>
        </p:txBody>
      </p:sp>
      <p:sp>
        <p:nvSpPr>
          <p:cNvPr id="3" name="Subtitle 2"/>
          <p:cNvSpPr>
            <a:spLocks noGrp="1"/>
          </p:cNvSpPr>
          <p:nvPr>
            <p:ph type="subTitle" idx="1"/>
          </p:nvPr>
        </p:nvSpPr>
        <p:spPr/>
        <p:txBody>
          <a:bodyPr/>
          <a:lstStyle/>
          <a:p>
            <a:r>
              <a:rPr lang="en-US" dirty="0" smtClean="0"/>
              <a:t>Three Amigos Healthcare</a:t>
            </a:r>
            <a:endParaRPr lang="en-US" dirty="0"/>
          </a:p>
        </p:txBody>
      </p:sp>
    </p:spTree>
    <p:extLst>
      <p:ext uri="{BB962C8B-B14F-4D97-AF65-F5344CB8AC3E}">
        <p14:creationId xmlns:p14="http://schemas.microsoft.com/office/powerpoint/2010/main" val="339080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for event-driven system</a:t>
            </a:r>
            <a:endParaRPr lang="en-US" dirty="0"/>
          </a:p>
        </p:txBody>
      </p:sp>
      <p:sp>
        <p:nvSpPr>
          <p:cNvPr id="3" name="Content Placeholder 2"/>
          <p:cNvSpPr>
            <a:spLocks noGrp="1"/>
          </p:cNvSpPr>
          <p:nvPr>
            <p:ph idx="1"/>
          </p:nvPr>
        </p:nvSpPr>
        <p:spPr/>
        <p:txBody>
          <a:bodyPr>
            <a:normAutofit/>
          </a:bodyPr>
          <a:lstStyle/>
          <a:p>
            <a:r>
              <a:rPr lang="en-US" dirty="0" smtClean="0"/>
              <a:t>Performance / Scalability</a:t>
            </a:r>
          </a:p>
          <a:p>
            <a:pPr lvl="1"/>
            <a:r>
              <a:rPr lang="en-US" dirty="0" smtClean="0"/>
              <a:t>Eliminate sources of timeout issues</a:t>
            </a:r>
          </a:p>
          <a:p>
            <a:pPr lvl="1"/>
            <a:r>
              <a:rPr lang="en-US" dirty="0" smtClean="0"/>
              <a:t>Scale hardware to meet peak demands without wasting resources during non-peak times</a:t>
            </a:r>
          </a:p>
          <a:p>
            <a:pPr lvl="2"/>
            <a:r>
              <a:rPr lang="en-US" dirty="0" smtClean="0"/>
              <a:t>Avoid lead-time required for new hardware</a:t>
            </a:r>
          </a:p>
          <a:p>
            <a:pPr lvl="1"/>
            <a:r>
              <a:rPr lang="en-US" dirty="0" smtClean="0"/>
              <a:t>Enable near real-time view of active messages</a:t>
            </a:r>
          </a:p>
          <a:p>
            <a:pPr lvl="1"/>
            <a:r>
              <a:rPr lang="en-US" dirty="0" smtClean="0"/>
              <a:t>Allow processing of requests as received and returning decisions as soon as made</a:t>
            </a:r>
          </a:p>
          <a:p>
            <a:pPr lvl="1"/>
            <a:r>
              <a:rPr lang="en-US" dirty="0" smtClean="0"/>
              <a:t>Continue to scale with business</a:t>
            </a:r>
            <a:endParaRPr lang="en-US" dirty="0"/>
          </a:p>
          <a:p>
            <a:endParaRPr lang="en-US" dirty="0" smtClean="0"/>
          </a:p>
          <a:p>
            <a:r>
              <a:rPr lang="en-US" dirty="0" smtClean="0"/>
              <a:t>Must be easy to add new features</a:t>
            </a:r>
          </a:p>
          <a:p>
            <a:pPr lvl="1"/>
            <a:r>
              <a:rPr lang="en-US" dirty="0" smtClean="0"/>
              <a:t>Decouple components and teams</a:t>
            </a:r>
          </a:p>
          <a:p>
            <a:pPr lvl="1"/>
            <a:endParaRPr lang="en-US" dirty="0" smtClean="0"/>
          </a:p>
          <a:p>
            <a:endParaRPr lang="en-US" dirty="0"/>
          </a:p>
        </p:txBody>
      </p:sp>
    </p:spTree>
    <p:extLst>
      <p:ext uri="{BB962C8B-B14F-4D97-AF65-F5344CB8AC3E}">
        <p14:creationId xmlns:p14="http://schemas.microsoft.com/office/powerpoint/2010/main" val="236012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 for event-driven system</a:t>
            </a:r>
            <a:endParaRPr lang="en-US" dirty="0"/>
          </a:p>
        </p:txBody>
      </p:sp>
      <p:sp>
        <p:nvSpPr>
          <p:cNvPr id="3" name="Content Placeholder 2"/>
          <p:cNvSpPr>
            <a:spLocks noGrp="1"/>
          </p:cNvSpPr>
          <p:nvPr>
            <p:ph idx="1"/>
          </p:nvPr>
        </p:nvSpPr>
        <p:spPr/>
        <p:txBody>
          <a:bodyPr>
            <a:normAutofit lnSpcReduction="10000"/>
          </a:bodyPr>
          <a:lstStyle/>
          <a:p>
            <a:r>
              <a:rPr lang="en-US" dirty="0" smtClean="0"/>
              <a:t>Take advantage of cloud platform, such as Azure</a:t>
            </a:r>
          </a:p>
          <a:p>
            <a:pPr lvl="1"/>
            <a:r>
              <a:rPr lang="en-US" dirty="0" smtClean="0"/>
              <a:t>Components can be added/removed dynamically (in </a:t>
            </a:r>
            <a:r>
              <a:rPr lang="en-US" dirty="0" smtClean="0"/>
              <a:t>minute</a:t>
            </a:r>
            <a:r>
              <a:rPr lang="en-US" dirty="0" smtClean="0"/>
              <a:t>s</a:t>
            </a:r>
            <a:r>
              <a:rPr lang="en-US" dirty="0" smtClean="0"/>
              <a:t>) based on load</a:t>
            </a:r>
          </a:p>
          <a:p>
            <a:pPr lvl="1"/>
            <a:r>
              <a:rPr lang="en-US" dirty="0" smtClean="0"/>
              <a:t>Workload will adjust seamlessly as components added/removed</a:t>
            </a:r>
          </a:p>
          <a:p>
            <a:endParaRPr lang="en-US" dirty="0" smtClean="0"/>
          </a:p>
          <a:p>
            <a:r>
              <a:rPr lang="en-US" dirty="0" smtClean="0"/>
              <a:t>All system changes published as events via asynchronous message bus</a:t>
            </a:r>
          </a:p>
          <a:p>
            <a:pPr lvl="1"/>
            <a:r>
              <a:rPr lang="en-US" dirty="0" smtClean="0"/>
              <a:t>Event: notification that something has occurred</a:t>
            </a:r>
          </a:p>
          <a:p>
            <a:pPr lvl="1"/>
            <a:r>
              <a:rPr lang="en-US" dirty="0"/>
              <a:t>Publishers send messages to a message bus</a:t>
            </a:r>
          </a:p>
          <a:p>
            <a:pPr lvl="1"/>
            <a:r>
              <a:rPr lang="en-US" dirty="0"/>
              <a:t>Subscribers receive messages from the event </a:t>
            </a:r>
            <a:r>
              <a:rPr lang="en-US" dirty="0" smtClean="0"/>
              <a:t>bus</a:t>
            </a:r>
          </a:p>
          <a:p>
            <a:endParaRPr lang="en-US" dirty="0" smtClean="0"/>
          </a:p>
          <a:p>
            <a:r>
              <a:rPr lang="en-US" dirty="0" smtClean="0"/>
              <a:t>Central database replaced with message bus and local repositories</a:t>
            </a:r>
          </a:p>
          <a:p>
            <a:pPr lvl="1"/>
            <a:r>
              <a:rPr lang="en-US" dirty="0" smtClean="0"/>
              <a:t>Serves events, including historical events, to any component at any time</a:t>
            </a:r>
          </a:p>
          <a:p>
            <a:pPr lvl="1"/>
            <a:r>
              <a:rPr lang="en-US" dirty="0" smtClean="0"/>
              <a:t>Each service should have own repository with </a:t>
            </a:r>
            <a:r>
              <a:rPr lang="en-US" b="1" i="1" dirty="0" smtClean="0"/>
              <a:t>materialized views</a:t>
            </a:r>
          </a:p>
        </p:txBody>
      </p:sp>
    </p:spTree>
    <p:extLst>
      <p:ext uri="{BB962C8B-B14F-4D97-AF65-F5344CB8AC3E}">
        <p14:creationId xmlns:p14="http://schemas.microsoft.com/office/powerpoint/2010/main" val="7381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40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r>
              <a:rPr lang="en-US" sz="1050" dirty="0" smtClean="0">
                <a:solidFill>
                  <a:schemeClr val="tx1"/>
                </a:solidFill>
              </a:rPr>
              <a:t>Event / message</a:t>
            </a:r>
          </a:p>
          <a:p>
            <a:pPr marL="285750" indent="-285750">
              <a:buFontTx/>
              <a:buChar char="-"/>
            </a:pPr>
            <a:r>
              <a:rPr lang="en-US" sz="1050" dirty="0" smtClean="0">
                <a:solidFill>
                  <a:schemeClr val="tx1"/>
                </a:solidFill>
              </a:rPr>
              <a:t>Topic / Hub?</a:t>
            </a:r>
          </a:p>
          <a:p>
            <a:pPr marL="285750" indent="-285750">
              <a:buFontTx/>
              <a:buChar char="-"/>
            </a:pPr>
            <a:r>
              <a:rPr lang="en-US" sz="1050" dirty="0" smtClean="0">
                <a:solidFill>
                  <a:schemeClr val="tx1"/>
                </a:solidFill>
              </a:rPr>
              <a:t>Message Broker</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Asynchronous messaging</a:t>
            </a:r>
          </a:p>
          <a:p>
            <a:pPr marL="628650" lvl="1" indent="-171450">
              <a:buFontTx/>
              <a:buChar char="-"/>
            </a:pPr>
            <a:r>
              <a:rPr lang="en-US" sz="1050" dirty="0" smtClean="0">
                <a:solidFill>
                  <a:schemeClr val="tx1"/>
                </a:solidFill>
              </a:rPr>
              <a:t>Near real time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96180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r>
              <a:rPr lang="en-US" sz="1050" dirty="0" smtClean="0">
                <a:solidFill>
                  <a:schemeClr val="tx1"/>
                </a:solidFill>
              </a:rPr>
              <a:t>Subscription</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Later</a:t>
            </a:r>
          </a:p>
          <a:p>
            <a:pPr marL="628650" lvl="1" indent="-171450">
              <a:buFontTx/>
              <a:buChar char="-"/>
            </a:pPr>
            <a:r>
              <a:rPr lang="en-US" sz="1050" dirty="0" smtClean="0">
                <a:solidFill>
                  <a:schemeClr val="tx1"/>
                </a:solidFill>
              </a:rPr>
              <a:t>Reliability</a:t>
            </a:r>
          </a:p>
          <a:p>
            <a:pPr marL="628650" lvl="1" indent="-171450">
              <a:buFontTx/>
              <a:buChar char="-"/>
            </a:pPr>
            <a:r>
              <a:rPr lang="en-US" sz="1050" dirty="0" smtClean="0">
                <a:solidFill>
                  <a:schemeClr val="tx1"/>
                </a:solidFill>
              </a:rPr>
              <a:t>Scaling / competing consumers</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748420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1"/>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endParaRPr lang="en-US" sz="900" dirty="0"/>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95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a:t>
            </a:r>
            <a:r>
              <a:rPr lang="en-US" dirty="0" smtClean="0"/>
              <a:t>Service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endParaRPr lang="en-US" sz="900" dirty="0"/>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5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a:t>
            </a:r>
            <a:r>
              <a:rPr lang="en-US" dirty="0" smtClean="0"/>
              <a:t>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endParaRPr lang="en-US" sz="900" dirty="0"/>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Key Terms</a:t>
            </a:r>
          </a:p>
          <a:p>
            <a:pPr marL="285750" indent="-285750">
              <a:buFontTx/>
              <a:buChar char="-"/>
            </a:pPr>
            <a:endParaRPr lang="en-US" sz="1050" dirty="0">
              <a:solidFill>
                <a:schemeClr val="tx1"/>
              </a:solidFill>
            </a:endParaRPr>
          </a:p>
          <a:p>
            <a:r>
              <a:rPr lang="en-US" sz="1050" dirty="0" smtClean="0">
                <a:solidFill>
                  <a:schemeClr val="tx1"/>
                </a:solidFill>
              </a:rPr>
              <a:t>Key Concepts</a:t>
            </a:r>
          </a:p>
          <a:p>
            <a:pPr marL="171450" indent="-171450">
              <a:buFontTx/>
              <a:buChar char="-"/>
            </a:pPr>
            <a:r>
              <a:rPr lang="en-US" sz="1050" dirty="0" smtClean="0">
                <a:solidFill>
                  <a:schemeClr val="tx1"/>
                </a:solidFill>
              </a:rPr>
              <a:t>Request / response</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1641484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a:t>
            </a:r>
            <a:r>
              <a:rPr lang="en-US" dirty="0" smtClean="0"/>
              <a:t>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endParaRPr lang="en-US" sz="900" dirty="0"/>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noFill/>
        </p:spPr>
        <p:txBody>
          <a:bodyPr wrap="square" rtlCol="0">
            <a:spAutoFit/>
          </a:bodyPr>
          <a:lstStyle/>
          <a:p>
            <a:pPr algn="ctr"/>
            <a:r>
              <a:rPr lang="en-US" sz="900" dirty="0" smtClean="0"/>
              <a:t>Get Request</a:t>
            </a:r>
            <a:endParaRPr lang="en-US" sz="900" dirty="0"/>
          </a:p>
        </p:txBody>
      </p:sp>
      <p:sp>
        <p:nvSpPr>
          <p:cNvPr id="44" name="TextBox 43"/>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848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a:t>
            </a:r>
            <a:r>
              <a:rPr lang="en-US" dirty="0" smtClean="0"/>
              <a:t>Service</a:t>
            </a:r>
            <a:endParaRPr lang="en-US" dirty="0"/>
          </a:p>
        </p:txBody>
      </p:sp>
      <p:sp>
        <p:nvSpPr>
          <p:cNvPr id="8" name="Rectangle 7"/>
          <p:cNvSpPr/>
          <p:nvPr/>
        </p:nvSpPr>
        <p:spPr>
          <a:xfrm>
            <a:off x="6967115" y="532061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noFill/>
        </p:spPr>
        <p:txBody>
          <a:bodyPr wrap="square" rtlCol="0">
            <a:spAutoFit/>
          </a:bodyPr>
          <a:lstStyle/>
          <a:p>
            <a:pPr algn="ctr"/>
            <a:r>
              <a:rPr lang="en-US" sz="900" dirty="0"/>
              <a:t>Request Decided</a:t>
            </a:r>
            <a:endParaRPr lang="en-US" sz="900" dirty="0"/>
          </a:p>
        </p:txBody>
      </p:sp>
      <p:cxnSp>
        <p:nvCxnSpPr>
          <p:cNvPr id="27" name="Straight Arrow Connector 26"/>
          <p:cNvCxnSpPr/>
          <p:nvPr/>
        </p:nvCxnSpPr>
        <p:spPr>
          <a:xfrm>
            <a:off x="5741819" y="3055058"/>
            <a:ext cx="0" cy="990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noFill/>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noFill/>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noFill/>
        </p:spPr>
        <p:txBody>
          <a:bodyPr wrap="square" rtlCol="0">
            <a:spAutoFit/>
          </a:bodyPr>
          <a:lstStyle/>
          <a:p>
            <a:pPr algn="ctr"/>
            <a:r>
              <a:rPr lang="en-US" sz="900" dirty="0" smtClean="0"/>
              <a:t>Get Request</a:t>
            </a:r>
            <a:endParaRPr lang="en-US" sz="900" dirty="0"/>
          </a:p>
        </p:txBody>
      </p:sp>
      <p:cxnSp>
        <p:nvCxnSpPr>
          <p:cNvPr id="38" name="Straight Arrow Connector 37"/>
          <p:cNvCxnSpPr/>
          <p:nvPr/>
        </p:nvCxnSpPr>
        <p:spPr>
          <a:xfrm flipV="1">
            <a:off x="9253282" y="3097742"/>
            <a:ext cx="10410" cy="93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87328" y="3166990"/>
            <a:ext cx="642983" cy="369332"/>
          </a:xfrm>
          <a:prstGeom prst="rect">
            <a:avLst/>
          </a:prstGeom>
          <a:noFill/>
        </p:spPr>
        <p:txBody>
          <a:bodyPr wrap="square" rtlCol="0">
            <a:spAutoFit/>
          </a:bodyPr>
          <a:lstStyle/>
          <a:p>
            <a:pPr algn="ctr"/>
            <a:r>
              <a:rPr lang="en-US" sz="900" dirty="0" smtClean="0"/>
              <a:t>Request Decided</a:t>
            </a:r>
            <a:endParaRPr lang="en-US" sz="900" dirty="0"/>
          </a:p>
        </p:txBody>
      </p:sp>
      <p:sp>
        <p:nvSpPr>
          <p:cNvPr id="41" name="TextBox 40"/>
          <p:cNvSpPr txBox="1"/>
          <p:nvPr/>
        </p:nvSpPr>
        <p:spPr>
          <a:xfrm>
            <a:off x="8727059" y="5650502"/>
            <a:ext cx="1118606" cy="369332"/>
          </a:xfrm>
          <a:prstGeom prst="rect">
            <a:avLst/>
          </a:prstGeom>
          <a:noFill/>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44" name="TextBox 43"/>
          <p:cNvSpPr txBox="1"/>
          <p:nvPr/>
        </p:nvSpPr>
        <p:spPr>
          <a:xfrm>
            <a:off x="9376325" y="2251201"/>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noFill/>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8179898" y="4813665"/>
            <a:ext cx="1394876" cy="1198052"/>
          </a:xfrm>
          <a:prstGeom prst="bentConnector3">
            <a:avLst>
              <a:gd name="adj1" fmla="val 99946"/>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85972" y="4748534"/>
            <a:ext cx="2377619" cy="12763"/>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p:spPr>
        <p:txBody>
          <a:bodyPr wrap="square" rtlCol="0">
            <a:spAutoFit/>
          </a:bodyPr>
          <a:lstStyle/>
          <a:p>
            <a:pPr algn="ctr"/>
            <a:r>
              <a:rPr lang="en-US" sz="900" dirty="0" smtClean="0"/>
              <a:t>Request Auto Approved</a:t>
            </a:r>
            <a:endParaRPr lang="en-US" sz="900" dirty="0"/>
          </a:p>
        </p:txBody>
      </p:sp>
      <p:sp>
        <p:nvSpPr>
          <p:cNvPr id="54" name="TextBox 53"/>
          <p:cNvSpPr txBox="1"/>
          <p:nvPr/>
        </p:nvSpPr>
        <p:spPr>
          <a:xfrm>
            <a:off x="2428109" y="4582833"/>
            <a:ext cx="1203529" cy="230832"/>
          </a:xfrm>
          <a:prstGeom prst="rect">
            <a:avLst/>
          </a:prstGeom>
          <a:noFill/>
        </p:spPr>
        <p:txBody>
          <a:bodyPr wrap="square" rtlCol="0">
            <a:spAutoFit/>
          </a:bodyPr>
          <a:lstStyle/>
          <a:p>
            <a:pPr algn="ctr"/>
            <a:r>
              <a:rPr lang="en-US" sz="900" dirty="0" smtClean="0"/>
              <a:t>Request Decided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56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5" name="Text Placeholder 4"/>
          <p:cNvSpPr>
            <a:spLocks noGrp="1"/>
          </p:cNvSpPr>
          <p:nvPr>
            <p:ph type="body" idx="1"/>
          </p:nvPr>
        </p:nvSpPr>
        <p:spPr/>
        <p:txBody>
          <a:bodyPr>
            <a:normAutofit fontScale="92500" lnSpcReduction="20000"/>
          </a:bodyPr>
          <a:lstStyle/>
          <a:p>
            <a:pPr marL="342900" indent="-342900">
              <a:buFontTx/>
              <a:buChar char="-"/>
            </a:pPr>
            <a:r>
              <a:rPr lang="en-US" dirty="0" smtClean="0"/>
              <a:t>What are we going to learn?</a:t>
            </a:r>
          </a:p>
          <a:p>
            <a:pPr marL="342900" indent="-342900">
              <a:buFontTx/>
              <a:buChar char="-"/>
            </a:pPr>
            <a:r>
              <a:rPr lang="en-US" dirty="0" smtClean="0"/>
              <a:t>How are we going to learn it?</a:t>
            </a:r>
          </a:p>
          <a:p>
            <a:pPr marL="342900" indent="-342900">
              <a:buFontTx/>
              <a:buChar char="-"/>
            </a:pPr>
            <a:r>
              <a:rPr lang="en-US" dirty="0" smtClean="0"/>
              <a:t>How long until we start writing some code?</a:t>
            </a:r>
            <a:endParaRPr lang="en-US" dirty="0"/>
          </a:p>
        </p:txBody>
      </p:sp>
    </p:spTree>
    <p:extLst>
      <p:ext uri="{BB962C8B-B14F-4D97-AF65-F5344CB8AC3E}">
        <p14:creationId xmlns:p14="http://schemas.microsoft.com/office/powerpoint/2010/main" val="1291307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1</a:t>
            </a:r>
            <a:endParaRPr lang="en-US" dirty="0"/>
          </a:p>
        </p:txBody>
      </p:sp>
      <p:sp>
        <p:nvSpPr>
          <p:cNvPr id="5" name="Text Placeholder 4"/>
          <p:cNvSpPr>
            <a:spLocks noGrp="1"/>
          </p:cNvSpPr>
          <p:nvPr>
            <p:ph type="body" idx="1"/>
          </p:nvPr>
        </p:nvSpPr>
        <p:spPr/>
        <p:txBody>
          <a:bodyPr/>
          <a:lstStyle/>
          <a:p>
            <a:r>
              <a:rPr lang="en-US" dirty="0" smtClean="0"/>
              <a:t>GOAL: Publish </a:t>
            </a:r>
            <a:r>
              <a:rPr lang="en-US" dirty="0"/>
              <a:t>incoming requests to message bus </a:t>
            </a:r>
            <a:endParaRPr lang="en-US" b="1" dirty="0"/>
          </a:p>
        </p:txBody>
      </p:sp>
      <p:pic>
        <p:nvPicPr>
          <p:cNvPr id="6" name="Picture 5"/>
          <p:cNvPicPr>
            <a:picLocks noChangeAspect="1"/>
          </p:cNvPicPr>
          <p:nvPr/>
        </p:nvPicPr>
        <p:blipFill>
          <a:blip r:embed="rId2"/>
          <a:stretch>
            <a:fillRect/>
          </a:stretch>
        </p:blipFill>
        <p:spPr>
          <a:xfrm>
            <a:off x="7752588" y="3228703"/>
            <a:ext cx="3695700" cy="1219200"/>
          </a:xfrm>
          <a:prstGeom prst="rect">
            <a:avLst/>
          </a:prstGeom>
        </p:spPr>
      </p:pic>
    </p:spTree>
    <p:extLst>
      <p:ext uri="{BB962C8B-B14F-4D97-AF65-F5344CB8AC3E}">
        <p14:creationId xmlns:p14="http://schemas.microsoft.com/office/powerpoint/2010/main" val="2052581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User story 1</a:t>
            </a:r>
            <a:endParaRPr lang="en-US" dirty="0"/>
          </a:p>
        </p:txBody>
      </p:sp>
      <p:sp>
        <p:nvSpPr>
          <p:cNvPr id="5" name="Content Placeholder 4"/>
          <p:cNvSpPr>
            <a:spLocks noGrp="1"/>
          </p:cNvSpPr>
          <p:nvPr>
            <p:ph idx="1"/>
          </p:nvPr>
        </p:nvSpPr>
        <p:spPr/>
        <p:txBody>
          <a:bodyPr anchor="ctr"/>
          <a:lstStyle/>
          <a:p>
            <a:pPr marL="0" indent="0">
              <a:buNone/>
            </a:pPr>
            <a:r>
              <a:rPr lang="en-US" dirty="0" smtClean="0"/>
              <a:t>As a TAH developer, I </a:t>
            </a:r>
            <a:r>
              <a:rPr lang="en-US" dirty="0" smtClean="0"/>
              <a:t>need all incoming requests </a:t>
            </a:r>
            <a:r>
              <a:rPr lang="en-US" dirty="0" smtClean="0"/>
              <a:t>for </a:t>
            </a:r>
            <a:r>
              <a:rPr lang="en-US" dirty="0" smtClean="0"/>
              <a:t>service to be available to all current and future components of the utilization management platform </a:t>
            </a:r>
            <a:r>
              <a:rPr lang="en-US" dirty="0" smtClean="0"/>
              <a:t>so that I can implement the features provided by TAH.</a:t>
            </a:r>
            <a:endParaRPr lang="en-US" dirty="0"/>
          </a:p>
        </p:txBody>
      </p:sp>
    </p:spTree>
    <p:extLst>
      <p:ext uri="{BB962C8B-B14F-4D97-AF65-F5344CB8AC3E}">
        <p14:creationId xmlns:p14="http://schemas.microsoft.com/office/powerpoint/2010/main" val="462923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user story 1: design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673189" y="3929672"/>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a:t>
            </a:r>
            <a:r>
              <a:rPr lang="en-US" dirty="0"/>
              <a:t>Transfer Service</a:t>
            </a:r>
          </a:p>
        </p:txBody>
      </p:sp>
      <p:sp>
        <p:nvSpPr>
          <p:cNvPr id="5" name="Rectangle 4"/>
          <p:cNvSpPr/>
          <p:nvPr/>
        </p:nvSpPr>
        <p:spPr>
          <a:xfrm>
            <a:off x="4597658" y="212140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6" name="Can 5"/>
          <p:cNvSpPr/>
          <p:nvPr/>
        </p:nvSpPr>
        <p:spPr>
          <a:xfrm rot="5400000">
            <a:off x="7202935" y="1077330"/>
            <a:ext cx="741145" cy="66766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Message Bus</a:t>
            </a:r>
            <a:endParaRPr lang="en-US" dirty="0"/>
          </a:p>
        </p:txBody>
      </p:sp>
      <p:sp>
        <p:nvSpPr>
          <p:cNvPr id="7" name="Rectangle 6"/>
          <p:cNvSpPr/>
          <p:nvPr/>
        </p:nvSpPr>
        <p:spPr>
          <a:xfrm>
            <a:off x="8372402" y="212140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Routing </a:t>
            </a:r>
            <a:r>
              <a:rPr lang="en-US" dirty="0" smtClean="0"/>
              <a:t>Service</a:t>
            </a:r>
            <a:endParaRPr lang="en-US" dirty="0"/>
          </a:p>
        </p:txBody>
      </p:sp>
      <p:sp>
        <p:nvSpPr>
          <p:cNvPr id="8" name="Rectangle 7"/>
          <p:cNvSpPr/>
          <p:nvPr/>
        </p:nvSpPr>
        <p:spPr>
          <a:xfrm>
            <a:off x="6967115" y="5320618"/>
            <a:ext cx="1212783" cy="933650"/>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12" name="TextBox 11"/>
          <p:cNvSpPr txBox="1"/>
          <p:nvPr/>
        </p:nvSpPr>
        <p:spPr>
          <a:xfrm>
            <a:off x="2410219" y="3935414"/>
            <a:ext cx="1239311" cy="230832"/>
          </a:xfrm>
          <a:prstGeom prst="rect">
            <a:avLst/>
          </a:prstGeom>
          <a:noFill/>
        </p:spPr>
        <p:txBody>
          <a:bodyPr wrap="square" rtlCol="0">
            <a:spAutoFit/>
          </a:bodyPr>
          <a:lstStyle/>
          <a:p>
            <a:pPr algn="ctr"/>
            <a:r>
              <a:rPr lang="en-US" sz="900" dirty="0" smtClean="0"/>
              <a:t>Request Received</a:t>
            </a:r>
            <a:endParaRPr lang="en-US" sz="900" dirty="0"/>
          </a:p>
        </p:txBody>
      </p:sp>
      <p:cxnSp>
        <p:nvCxnSpPr>
          <p:cNvPr id="18" name="Straight Arrow Connector 17"/>
          <p:cNvCxnSpPr/>
          <p:nvPr/>
        </p:nvCxnSpPr>
        <p:spPr>
          <a:xfrm>
            <a:off x="1885972" y="4101241"/>
            <a:ext cx="2359818" cy="27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97658"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56667" y="3166991"/>
            <a:ext cx="699008" cy="369332"/>
          </a:xfrm>
          <a:prstGeom prst="rect">
            <a:avLst/>
          </a:prstGeom>
          <a:noFill/>
        </p:spPr>
        <p:txBody>
          <a:bodyPr wrap="square" rtlCol="0">
            <a:spAutoFit/>
          </a:bodyPr>
          <a:lstStyle/>
          <a:p>
            <a:pPr algn="ctr"/>
            <a:r>
              <a:rPr lang="en-US" sz="900" dirty="0" smtClean="0"/>
              <a:t>Request Received</a:t>
            </a:r>
            <a:endParaRPr lang="en-US" sz="900" dirty="0"/>
          </a:p>
        </p:txBody>
      </p:sp>
      <p:cxnSp>
        <p:nvCxnSpPr>
          <p:cNvPr id="24" name="Straight Arrow Connector 23"/>
          <p:cNvCxnSpPr/>
          <p:nvPr/>
        </p:nvCxnSpPr>
        <p:spPr>
          <a:xfrm>
            <a:off x="5084872"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695913" y="3521846"/>
            <a:ext cx="757877"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a:t>
            </a:r>
            <a:r>
              <a:rPr lang="en-US" sz="900" dirty="0" smtClean="0"/>
              <a:t>Decide</a:t>
            </a:r>
            <a:r>
              <a:rPr lang="en-US" sz="900" dirty="0" smtClean="0"/>
              <a:t>d</a:t>
            </a:r>
            <a:endParaRPr lang="en-US" sz="900" dirty="0"/>
          </a:p>
        </p:txBody>
      </p:sp>
      <p:cxnSp>
        <p:nvCxnSpPr>
          <p:cNvPr id="27" name="Straight Arrow Connector 26"/>
          <p:cNvCxnSpPr/>
          <p:nvPr/>
        </p:nvCxnSpPr>
        <p:spPr>
          <a:xfrm>
            <a:off x="5741819" y="3055058"/>
            <a:ext cx="0" cy="99002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98322" y="3097741"/>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Not Auto Approved</a:t>
            </a:r>
            <a:endParaRPr lang="en-US" sz="900" dirty="0"/>
          </a:p>
        </p:txBody>
      </p:sp>
      <p:sp>
        <p:nvSpPr>
          <p:cNvPr id="31" name="TextBox 30"/>
          <p:cNvSpPr txBox="1"/>
          <p:nvPr/>
        </p:nvSpPr>
        <p:spPr>
          <a:xfrm>
            <a:off x="7624603" y="2096250"/>
            <a:ext cx="757877" cy="507831"/>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Not Auto Approved</a:t>
            </a:r>
            <a:endParaRPr lang="en-US" sz="900" dirty="0"/>
          </a:p>
        </p:txBody>
      </p:sp>
      <p:sp>
        <p:nvSpPr>
          <p:cNvPr id="35" name="TextBox 34"/>
          <p:cNvSpPr txBox="1"/>
          <p:nvPr/>
        </p:nvSpPr>
        <p:spPr>
          <a:xfrm>
            <a:off x="8000217" y="5200024"/>
            <a:ext cx="1118606"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Get</a:t>
            </a:r>
          </a:p>
          <a:p>
            <a:pPr algn="ctr"/>
            <a:r>
              <a:rPr lang="en-US" sz="900" dirty="0" smtClean="0"/>
              <a:t>Request</a:t>
            </a:r>
            <a:endParaRPr lang="en-US" sz="900" dirty="0"/>
          </a:p>
        </p:txBody>
      </p:sp>
      <p:sp>
        <p:nvSpPr>
          <p:cNvPr id="37" name="TextBox 36"/>
          <p:cNvSpPr txBox="1"/>
          <p:nvPr/>
        </p:nvSpPr>
        <p:spPr>
          <a:xfrm>
            <a:off x="8005393" y="3137584"/>
            <a:ext cx="642983"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Get Request</a:t>
            </a:r>
            <a:endParaRPr lang="en-US" sz="900" dirty="0"/>
          </a:p>
        </p:txBody>
      </p:sp>
      <p:cxnSp>
        <p:nvCxnSpPr>
          <p:cNvPr id="38" name="Straight Arrow Connector 37"/>
          <p:cNvCxnSpPr/>
          <p:nvPr/>
        </p:nvCxnSpPr>
        <p:spPr>
          <a:xfrm flipV="1">
            <a:off x="9253282" y="3097742"/>
            <a:ext cx="10410" cy="939228"/>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9187328" y="3166990"/>
            <a:ext cx="642983"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sp>
        <p:nvSpPr>
          <p:cNvPr id="41" name="TextBox 40"/>
          <p:cNvSpPr txBox="1"/>
          <p:nvPr/>
        </p:nvSpPr>
        <p:spPr>
          <a:xfrm>
            <a:off x="8727059" y="5650502"/>
            <a:ext cx="1118606"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Decided</a:t>
            </a:r>
            <a:endParaRPr lang="en-US" sz="900" dirty="0"/>
          </a:p>
        </p:txBody>
      </p:sp>
      <p:sp>
        <p:nvSpPr>
          <p:cNvPr id="44" name="TextBox 43"/>
          <p:cNvSpPr txBox="1"/>
          <p:nvPr/>
        </p:nvSpPr>
        <p:spPr>
          <a:xfrm>
            <a:off x="9376325" y="2251201"/>
            <a:ext cx="1229098"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70" name="Straight Arrow Connector 69"/>
          <p:cNvCxnSpPr/>
          <p:nvPr/>
        </p:nvCxnSpPr>
        <p:spPr>
          <a:xfrm flipV="1">
            <a:off x="8555850" y="3070468"/>
            <a:ext cx="0" cy="96650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p:cNvCxnSpPr>
            <a:endCxn id="8" idx="1"/>
          </p:cNvCxnSpPr>
          <p:nvPr/>
        </p:nvCxnSpPr>
        <p:spPr>
          <a:xfrm rot="16200000" flipH="1">
            <a:off x="6164931" y="4985259"/>
            <a:ext cx="985800" cy="618568"/>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011875" y="5440986"/>
            <a:ext cx="1229098" cy="369332"/>
          </a:xfrm>
          <a:prstGeom prst="rect">
            <a:avLst/>
          </a:prstGeom>
          <a:solidFill>
            <a:schemeClr val="tx1">
              <a:lumMod val="50000"/>
              <a:lumOff val="50000"/>
            </a:schemeClr>
          </a:solidFill>
          <a:ln>
            <a:solidFill>
              <a:schemeClr val="tx1">
                <a:lumMod val="50000"/>
                <a:lumOff val="50000"/>
              </a:schemeClr>
            </a:solidFill>
          </a:ln>
        </p:spPr>
        <p:txBody>
          <a:bodyPr wrap="square" rtlCol="0">
            <a:spAutoFit/>
          </a:bodyPr>
          <a:lstStyle/>
          <a:p>
            <a:pPr algn="ctr"/>
            <a:r>
              <a:rPr lang="en-US" sz="900" dirty="0" smtClean="0"/>
              <a:t>Request</a:t>
            </a:r>
          </a:p>
          <a:p>
            <a:pPr algn="ctr"/>
            <a:r>
              <a:rPr lang="en-US" sz="900" dirty="0" smtClean="0"/>
              <a:t>Assigned</a:t>
            </a:r>
            <a:endParaRPr lang="en-US" sz="900" dirty="0"/>
          </a:p>
        </p:txBody>
      </p:sp>
      <p:cxnSp>
        <p:nvCxnSpPr>
          <p:cNvPr id="105" name="Elbow Connector 104"/>
          <p:cNvCxnSpPr/>
          <p:nvPr/>
        </p:nvCxnSpPr>
        <p:spPr>
          <a:xfrm rot="5400000" flipH="1" flipV="1">
            <a:off x="8178466" y="4831413"/>
            <a:ext cx="754768" cy="719274"/>
          </a:xfrm>
          <a:prstGeom prst="bentConnector3">
            <a:avLst>
              <a:gd name="adj1" fmla="val 599"/>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p:cNvCxnSpPr/>
          <p:nvPr/>
        </p:nvCxnSpPr>
        <p:spPr>
          <a:xfrm flipV="1">
            <a:off x="8179898" y="4813665"/>
            <a:ext cx="1394876" cy="1198052"/>
          </a:xfrm>
          <a:prstGeom prst="bentConnector3">
            <a:avLst>
              <a:gd name="adj1" fmla="val 99946"/>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332126" y="2090732"/>
            <a:ext cx="1901904" cy="1216539"/>
          </a:xfrm>
          <a:prstGeom prst="cloud">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Providers</a:t>
            </a:r>
            <a:endParaRPr lang="en-US" dirty="0">
              <a:solidFill>
                <a:schemeClr val="tx1"/>
              </a:solidFill>
            </a:endParaRPr>
          </a:p>
        </p:txBody>
      </p:sp>
      <p:cxnSp>
        <p:nvCxnSpPr>
          <p:cNvPr id="14" name="Straight Arrow Connector 13"/>
          <p:cNvCxnSpPr>
            <a:stCxn id="9" idx="1"/>
            <a:endCxn id="4" idx="0"/>
          </p:cNvCxnSpPr>
          <p:nvPr/>
        </p:nvCxnSpPr>
        <p:spPr>
          <a:xfrm flipH="1">
            <a:off x="1279581" y="3305976"/>
            <a:ext cx="3497" cy="62369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6" idx="3"/>
          </p:cNvCxnSpPr>
          <p:nvPr/>
        </p:nvCxnSpPr>
        <p:spPr>
          <a:xfrm>
            <a:off x="1885972" y="4396497"/>
            <a:ext cx="2349206" cy="19164"/>
          </a:xfrm>
          <a:prstGeom prst="straightConnector1">
            <a:avLst/>
          </a:prstGeom>
          <a:ln>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885972" y="4748534"/>
            <a:ext cx="2377619" cy="12763"/>
          </a:xfrm>
          <a:prstGeom prst="straightConnector1">
            <a:avLst/>
          </a:prstGeom>
          <a:ln>
            <a:solidFill>
              <a:schemeClr val="tx1">
                <a:lumMod val="50000"/>
                <a:lumOff val="5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76963" y="4224635"/>
            <a:ext cx="1505822" cy="230832"/>
          </a:xfrm>
          <a:prstGeom prst="rect">
            <a:avLst/>
          </a:prstGeom>
          <a:noFill/>
          <a:ln>
            <a:solidFill>
              <a:schemeClr val="tx1">
                <a:lumMod val="50000"/>
                <a:lumOff val="50000"/>
              </a:schemeClr>
            </a:solidFill>
          </a:ln>
        </p:spPr>
        <p:txBody>
          <a:bodyPr wrap="square" rtlCol="0">
            <a:spAutoFit/>
          </a:bodyPr>
          <a:lstStyle/>
          <a:p>
            <a:pPr algn="ctr"/>
            <a:r>
              <a:rPr lang="en-US" sz="900" dirty="0" smtClean="0"/>
              <a:t>Request Auto Approved</a:t>
            </a:r>
            <a:endParaRPr lang="en-US" sz="900" dirty="0"/>
          </a:p>
        </p:txBody>
      </p:sp>
      <p:sp>
        <p:nvSpPr>
          <p:cNvPr id="54" name="TextBox 53"/>
          <p:cNvSpPr txBox="1"/>
          <p:nvPr/>
        </p:nvSpPr>
        <p:spPr>
          <a:xfrm>
            <a:off x="2428109" y="4582833"/>
            <a:ext cx="1203529" cy="230832"/>
          </a:xfrm>
          <a:prstGeom prst="rect">
            <a:avLst/>
          </a:prstGeom>
          <a:noFill/>
          <a:ln>
            <a:solidFill>
              <a:schemeClr val="tx1">
                <a:lumMod val="50000"/>
                <a:lumOff val="50000"/>
              </a:schemeClr>
            </a:solidFill>
          </a:ln>
        </p:spPr>
        <p:txBody>
          <a:bodyPr wrap="square" rtlCol="0">
            <a:spAutoFit/>
          </a:bodyPr>
          <a:lstStyle/>
          <a:p>
            <a:pPr algn="ctr"/>
            <a:r>
              <a:rPr lang="en-US" sz="900" dirty="0" smtClean="0"/>
              <a:t>Request Decided</a:t>
            </a:r>
            <a:endParaRPr lang="en-US" sz="900" dirty="0"/>
          </a:p>
        </p:txBody>
      </p:sp>
      <p:cxnSp>
        <p:nvCxnSpPr>
          <p:cNvPr id="58" name="Elbow Connector 57"/>
          <p:cNvCxnSpPr>
            <a:endCxn id="7" idx="1"/>
          </p:cNvCxnSpPr>
          <p:nvPr/>
        </p:nvCxnSpPr>
        <p:spPr>
          <a:xfrm rot="5400000" flipH="1" flipV="1">
            <a:off x="7323999" y="2996684"/>
            <a:ext cx="1456854" cy="639952"/>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3"/>
          </p:cNvCxnSpPr>
          <p:nvPr/>
        </p:nvCxnSpPr>
        <p:spPr>
          <a:xfrm>
            <a:off x="9585185" y="2588233"/>
            <a:ext cx="810566" cy="1441444"/>
          </a:xfrm>
          <a:prstGeom prst="bentConnector2">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342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event Hub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Azure’s implementation of a real-time, asynchronous message stream</a:t>
            </a:r>
          </a:p>
          <a:p>
            <a:pPr lvl="1"/>
            <a:r>
              <a:rPr lang="en-US" dirty="0" smtClean="0"/>
              <a:t>Similar to Kafka</a:t>
            </a:r>
          </a:p>
          <a:p>
            <a:pPr lvl="1"/>
            <a:endParaRPr lang="en-US" dirty="0"/>
          </a:p>
          <a:p>
            <a:r>
              <a:rPr lang="en-US" dirty="0"/>
              <a:t>Azure has many messaging options</a:t>
            </a:r>
          </a:p>
          <a:p>
            <a:pPr lvl="1"/>
            <a:r>
              <a:rPr lang="en-US" dirty="0" smtClean="0"/>
              <a:t>Using Event Hub because</a:t>
            </a:r>
          </a:p>
          <a:p>
            <a:pPr lvl="2"/>
            <a:r>
              <a:rPr lang="en-US" dirty="0" smtClean="0"/>
              <a:t>Can handle huge volumes – millions of messages per second</a:t>
            </a:r>
          </a:p>
          <a:p>
            <a:pPr lvl="2"/>
            <a:r>
              <a:rPr lang="en-US" dirty="0" smtClean="0"/>
              <a:t>Can add consumers after messages published</a:t>
            </a:r>
          </a:p>
          <a:p>
            <a:pPr lvl="2"/>
            <a:r>
              <a:rPr lang="en-US" dirty="0" smtClean="0"/>
              <a:t>Can replay messages (until removed)</a:t>
            </a:r>
            <a:endParaRPr lang="en-US" dirty="0"/>
          </a:p>
          <a:p>
            <a:pPr lvl="1"/>
            <a:endParaRPr lang="en-US" dirty="0" smtClean="0"/>
          </a:p>
          <a:p>
            <a:r>
              <a:rPr lang="en-US" dirty="0" smtClean="0"/>
              <a:t>Key Terms</a:t>
            </a:r>
          </a:p>
          <a:p>
            <a:pPr lvl="1"/>
            <a:r>
              <a:rPr lang="en-US" dirty="0" smtClean="0"/>
              <a:t>Namespace (i.e. cluster)</a:t>
            </a:r>
            <a:endParaRPr lang="en-US" dirty="0" smtClean="0"/>
          </a:p>
          <a:p>
            <a:pPr lvl="1"/>
            <a:r>
              <a:rPr lang="en-US" dirty="0" smtClean="0"/>
              <a:t>Hub (i.e. </a:t>
            </a:r>
            <a:r>
              <a:rPr lang="en-US" dirty="0" smtClean="0"/>
              <a:t>topic)</a:t>
            </a:r>
            <a:endParaRPr lang="en-US" dirty="0" smtClean="0"/>
          </a:p>
          <a:p>
            <a:pPr lvl="1"/>
            <a:r>
              <a:rPr lang="en-US" dirty="0" smtClean="0"/>
              <a:t>Publisher</a:t>
            </a:r>
          </a:p>
          <a:p>
            <a:pPr lvl="1"/>
            <a:r>
              <a:rPr lang="en-US" dirty="0" smtClean="0"/>
              <a:t>Consumers / Consumer Groups</a:t>
            </a:r>
          </a:p>
          <a:p>
            <a:pPr lvl="1"/>
            <a:r>
              <a:rPr lang="en-US" dirty="0" smtClean="0"/>
              <a:t>Partition</a:t>
            </a:r>
            <a:endParaRPr lang="en-US" dirty="0"/>
          </a:p>
        </p:txBody>
      </p:sp>
      <p:pic>
        <p:nvPicPr>
          <p:cNvPr id="4" name="Picture 3"/>
          <p:cNvPicPr>
            <a:picLocks noChangeAspect="1"/>
          </p:cNvPicPr>
          <p:nvPr/>
        </p:nvPicPr>
        <p:blipFill>
          <a:blip r:embed="rId2"/>
          <a:stretch>
            <a:fillRect/>
          </a:stretch>
        </p:blipFill>
        <p:spPr>
          <a:xfrm>
            <a:off x="5564778" y="3860593"/>
            <a:ext cx="5800452" cy="2599805"/>
          </a:xfrm>
          <a:prstGeom prst="rect">
            <a:avLst/>
          </a:prstGeom>
        </p:spPr>
      </p:pic>
    </p:spTree>
    <p:extLst>
      <p:ext uri="{BB962C8B-B14F-4D97-AF65-F5344CB8AC3E}">
        <p14:creationId xmlns:p14="http://schemas.microsoft.com/office/powerpoint/2010/main" val="3139103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Azure function</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Azure’s event-driven </a:t>
            </a:r>
            <a:r>
              <a:rPr lang="en-US" dirty="0" err="1" smtClean="0"/>
              <a:t>serverless</a:t>
            </a:r>
            <a:r>
              <a:rPr lang="en-US" dirty="0" smtClean="0"/>
              <a:t> compute </a:t>
            </a:r>
            <a:r>
              <a:rPr lang="en-US" dirty="0" smtClean="0"/>
              <a:t>option</a:t>
            </a:r>
          </a:p>
          <a:p>
            <a:endParaRPr lang="en-US" dirty="0" smtClean="0"/>
          </a:p>
          <a:p>
            <a:r>
              <a:rPr lang="en-US" dirty="0"/>
              <a:t>Automatically scales – up to 200 parallel instances</a:t>
            </a:r>
          </a:p>
          <a:p>
            <a:endParaRPr lang="en-US" dirty="0" smtClean="0"/>
          </a:p>
          <a:p>
            <a:r>
              <a:rPr lang="en-US" dirty="0" smtClean="0"/>
              <a:t>Possible triggers</a:t>
            </a:r>
          </a:p>
          <a:p>
            <a:pPr lvl="1"/>
            <a:r>
              <a:rPr lang="en-US" dirty="0" smtClean="0"/>
              <a:t>HTTP call</a:t>
            </a:r>
          </a:p>
          <a:p>
            <a:pPr lvl="1"/>
            <a:r>
              <a:rPr lang="en-US" dirty="0" smtClean="0"/>
              <a:t>Timer</a:t>
            </a:r>
          </a:p>
          <a:p>
            <a:pPr lvl="1"/>
            <a:r>
              <a:rPr lang="en-US" dirty="0" smtClean="0"/>
              <a:t>Message arrived / event occurred</a:t>
            </a:r>
          </a:p>
          <a:p>
            <a:pPr lvl="1"/>
            <a:r>
              <a:rPr lang="en-US" dirty="0" smtClean="0"/>
              <a:t>BLOB created / updated</a:t>
            </a:r>
          </a:p>
          <a:p>
            <a:endParaRPr lang="en-US" dirty="0"/>
          </a:p>
          <a:p>
            <a:r>
              <a:rPr lang="en-US" dirty="0" smtClean="0"/>
              <a:t>Most </a:t>
            </a:r>
            <a:r>
              <a:rPr lang="en-US" dirty="0"/>
              <a:t>often used in consumption mode – only charged for </a:t>
            </a:r>
            <a:r>
              <a:rPr lang="en-US" dirty="0" smtClean="0"/>
              <a:t>used</a:t>
            </a:r>
          </a:p>
          <a:p>
            <a:pPr lvl="1"/>
            <a:r>
              <a:rPr lang="en-US" dirty="0" smtClean="0"/>
              <a:t>Based on number of executions, execution time, and memory used</a:t>
            </a:r>
            <a:endParaRPr lang="en-US" dirty="0"/>
          </a:p>
          <a:p>
            <a:endParaRPr lang="en-US" dirty="0"/>
          </a:p>
          <a:p>
            <a:r>
              <a:rPr lang="en-US" dirty="0" smtClean="0"/>
              <a:t>Key </a:t>
            </a:r>
            <a:r>
              <a:rPr lang="en-US" dirty="0" smtClean="0"/>
              <a:t>terms</a:t>
            </a:r>
            <a:endParaRPr lang="en-US" dirty="0" smtClean="0"/>
          </a:p>
        </p:txBody>
      </p:sp>
    </p:spTree>
    <p:extLst>
      <p:ext uri="{BB962C8B-B14F-4D97-AF65-F5344CB8AC3E}">
        <p14:creationId xmlns:p14="http://schemas.microsoft.com/office/powerpoint/2010/main" val="226630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Create azure event hub</a:t>
            </a:r>
            <a:endParaRPr lang="en-US" dirty="0"/>
          </a:p>
        </p:txBody>
      </p:sp>
      <p:sp>
        <p:nvSpPr>
          <p:cNvPr id="3" name="Content Placeholder 2"/>
          <p:cNvSpPr>
            <a:spLocks noGrp="1"/>
          </p:cNvSpPr>
          <p:nvPr>
            <p:ph idx="1"/>
          </p:nvPr>
        </p:nvSpPr>
        <p:spPr/>
        <p:txBody>
          <a:bodyPr>
            <a:normAutofit/>
          </a:bodyPr>
          <a:lstStyle/>
          <a:p>
            <a:r>
              <a:rPr lang="en-US" dirty="0" smtClean="0"/>
              <a:t>Develop in Azure Portal</a:t>
            </a:r>
            <a:endParaRPr lang="en-US" dirty="0" smtClean="0"/>
          </a:p>
          <a:p>
            <a:endParaRPr lang="en-US" dirty="0"/>
          </a:p>
          <a:p>
            <a:r>
              <a:rPr lang="en-US" dirty="0" smtClean="0"/>
              <a:t>Create Azure Hub </a:t>
            </a:r>
            <a:r>
              <a:rPr lang="en-US" dirty="0" smtClean="0"/>
              <a:t>Namespace</a:t>
            </a:r>
          </a:p>
          <a:p>
            <a:pPr lvl="1"/>
            <a:r>
              <a:rPr lang="en-US" dirty="0" smtClean="0"/>
              <a:t>Name must globally unique (so we can’t all use the same name)</a:t>
            </a:r>
          </a:p>
          <a:p>
            <a:pPr lvl="1"/>
            <a:r>
              <a:rPr lang="en-US" dirty="0" smtClean="0"/>
              <a:t>Pricing tier: Standard so we can multiple </a:t>
            </a:r>
            <a:r>
              <a:rPr lang="en-US" i="1" dirty="0" smtClean="0"/>
              <a:t>consumer groups</a:t>
            </a:r>
          </a:p>
          <a:p>
            <a:endParaRPr lang="en-US" dirty="0" smtClean="0"/>
          </a:p>
          <a:p>
            <a:r>
              <a:rPr lang="en-US" dirty="0" smtClean="0"/>
              <a:t>Create Azure </a:t>
            </a:r>
            <a:r>
              <a:rPr lang="en-US" dirty="0" smtClean="0"/>
              <a:t>Hub for received requests</a:t>
            </a:r>
            <a:endParaRPr lang="en-US" dirty="0" smtClean="0"/>
          </a:p>
          <a:p>
            <a:endParaRPr lang="en-US" dirty="0" smtClean="0"/>
          </a:p>
          <a:p>
            <a:r>
              <a:rPr lang="en-US" dirty="0" smtClean="0"/>
              <a:t>Create Shared Access Policy for publisher</a:t>
            </a:r>
            <a:endParaRPr lang="en-US" dirty="0" smtClean="0"/>
          </a:p>
        </p:txBody>
      </p:sp>
    </p:spTree>
    <p:extLst>
      <p:ext uri="{BB962C8B-B14F-4D97-AF65-F5344CB8AC3E}">
        <p14:creationId xmlns:p14="http://schemas.microsoft.com/office/powerpoint/2010/main" val="486096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Provider transfer service</a:t>
            </a:r>
            <a:endParaRPr lang="en-US" dirty="0"/>
          </a:p>
        </p:txBody>
      </p:sp>
      <p:sp>
        <p:nvSpPr>
          <p:cNvPr id="3" name="Content Placeholder 2"/>
          <p:cNvSpPr>
            <a:spLocks noGrp="1"/>
          </p:cNvSpPr>
          <p:nvPr>
            <p:ph idx="1"/>
          </p:nvPr>
        </p:nvSpPr>
        <p:spPr/>
        <p:txBody>
          <a:bodyPr>
            <a:normAutofit lnSpcReduction="10000"/>
          </a:bodyPr>
          <a:lstStyle/>
          <a:p>
            <a:r>
              <a:rPr lang="en-US" dirty="0" smtClean="0"/>
              <a:t>Start with ThreeAmigosHealth.sln in Sprint1/Initial</a:t>
            </a:r>
          </a:p>
          <a:p>
            <a:endParaRPr lang="en-US" dirty="0" smtClean="0"/>
          </a:p>
          <a:p>
            <a:r>
              <a:rPr lang="en-US" dirty="0" smtClean="0"/>
              <a:t>Add Azure Functions / </a:t>
            </a:r>
            <a:r>
              <a:rPr lang="en-US" dirty="0" err="1" smtClean="0"/>
              <a:t>c#</a:t>
            </a:r>
            <a:r>
              <a:rPr lang="en-US" dirty="0"/>
              <a:t> </a:t>
            </a:r>
            <a:r>
              <a:rPr lang="en-US" dirty="0" smtClean="0"/>
              <a:t>with Event Hub Trigger</a:t>
            </a:r>
            <a:endParaRPr lang="en-US" dirty="0" smtClean="0"/>
          </a:p>
          <a:p>
            <a:endParaRPr lang="en-US" dirty="0" smtClean="0"/>
          </a:p>
          <a:p>
            <a:r>
              <a:rPr lang="en-US" dirty="0" smtClean="0"/>
              <a:t>Business logic in </a:t>
            </a:r>
            <a:r>
              <a:rPr lang="en-US" dirty="0" err="1" smtClean="0"/>
              <a:t>BusinessLogic</a:t>
            </a:r>
            <a:r>
              <a:rPr lang="en-US" dirty="0" smtClean="0"/>
              <a:t> project in solution</a:t>
            </a:r>
            <a:endParaRPr lang="en-US" dirty="0" smtClean="0"/>
          </a:p>
          <a:p>
            <a:endParaRPr lang="en-US" dirty="0" smtClean="0"/>
          </a:p>
          <a:p>
            <a:r>
              <a:rPr lang="en-US" dirty="0" smtClean="0"/>
              <a:t>Use </a:t>
            </a:r>
            <a:r>
              <a:rPr lang="en-US" dirty="0" err="1" smtClean="0"/>
              <a:t>EventHubProducerClient</a:t>
            </a:r>
            <a:r>
              <a:rPr lang="en-US" dirty="0"/>
              <a:t> from </a:t>
            </a:r>
            <a:r>
              <a:rPr lang="en-US" dirty="0" err="1" smtClean="0"/>
              <a:t>Azure.Messaging.EventHubs</a:t>
            </a:r>
            <a:r>
              <a:rPr lang="en-US" dirty="0" smtClean="0"/>
              <a:t> nugget package</a:t>
            </a:r>
          </a:p>
          <a:p>
            <a:pPr lvl="1"/>
            <a:r>
              <a:rPr lang="en-US" dirty="0" smtClean="0"/>
              <a:t>Requires </a:t>
            </a:r>
            <a:r>
              <a:rPr lang="en-US" i="1" dirty="0" smtClean="0"/>
              <a:t>Shared Access Policy </a:t>
            </a:r>
            <a:r>
              <a:rPr lang="en-US" dirty="0" smtClean="0"/>
              <a:t>connection string from received request hub</a:t>
            </a:r>
            <a:endParaRPr lang="en-US" dirty="0"/>
          </a:p>
          <a:p>
            <a:endParaRPr lang="en-US" dirty="0" smtClean="0"/>
          </a:p>
          <a:p>
            <a:r>
              <a:rPr lang="en-US" dirty="0" smtClean="0"/>
              <a:t>Publish to Azure</a:t>
            </a:r>
            <a:endParaRPr lang="en-US" dirty="0"/>
          </a:p>
        </p:txBody>
      </p:sp>
    </p:spTree>
    <p:extLst>
      <p:ext uri="{BB962C8B-B14F-4D97-AF65-F5344CB8AC3E}">
        <p14:creationId xmlns:p14="http://schemas.microsoft.com/office/powerpoint/2010/main" val="3884156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 transfer service</a:t>
            </a:r>
            <a:endParaRPr lang="en-US" dirty="0"/>
          </a:p>
        </p:txBody>
      </p:sp>
      <p:sp>
        <p:nvSpPr>
          <p:cNvPr id="3" name="Content Placeholder 2"/>
          <p:cNvSpPr>
            <a:spLocks noGrp="1"/>
          </p:cNvSpPr>
          <p:nvPr>
            <p:ph idx="1"/>
          </p:nvPr>
        </p:nvSpPr>
        <p:spPr/>
        <p:txBody>
          <a:bodyPr>
            <a:normAutofit/>
          </a:bodyPr>
          <a:lstStyle/>
          <a:p>
            <a:r>
              <a:rPr lang="en-US" dirty="0" smtClean="0"/>
              <a:t>For this exercise, simulates incoming requests for service from providers</a:t>
            </a:r>
          </a:p>
          <a:p>
            <a:endParaRPr lang="en-US" dirty="0" smtClean="0"/>
          </a:p>
          <a:p>
            <a:r>
              <a:rPr lang="en-US" dirty="0" smtClean="0"/>
              <a:t>Implemented as an ASP.NET Core 5.0 Web Service that generates and sends requests at a specified interval</a:t>
            </a:r>
          </a:p>
          <a:p>
            <a:pPr lvl="1"/>
            <a:r>
              <a:rPr lang="en-US" dirty="0" smtClean="0"/>
              <a:t>Hosted on an Azure App Service</a:t>
            </a:r>
          </a:p>
          <a:p>
            <a:endParaRPr lang="en-US" dirty="0"/>
          </a:p>
          <a:p>
            <a:r>
              <a:rPr lang="en-US" dirty="0" smtClean="0"/>
              <a:t>Requests are sent to a topic on the Azure Event Hub </a:t>
            </a:r>
            <a:r>
              <a:rPr lang="en-US" i="1" dirty="0" err="1" smtClean="0"/>
              <a:t>RequestReceived</a:t>
            </a:r>
            <a:r>
              <a:rPr lang="en-US" dirty="0" smtClean="0"/>
              <a:t> topic where they will be available to other components as an </a:t>
            </a:r>
            <a:r>
              <a:rPr lang="en-US" b="1" i="1" dirty="0" smtClean="0"/>
              <a:t>event stream</a:t>
            </a:r>
          </a:p>
          <a:p>
            <a:pPr marL="0" indent="0">
              <a:buNone/>
            </a:pPr>
            <a:endParaRPr lang="en-US" dirty="0" smtClean="0"/>
          </a:p>
        </p:txBody>
      </p:sp>
      <p:sp>
        <p:nvSpPr>
          <p:cNvPr id="4" name="Rectangle 3"/>
          <p:cNvSpPr/>
          <p:nvPr/>
        </p:nvSpPr>
        <p:spPr>
          <a:xfrm>
            <a:off x="941585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Define request class</a:t>
            </a:r>
          </a:p>
          <a:p>
            <a:pPr marL="285750" indent="-285750">
              <a:buFontTx/>
              <a:buChar char="-"/>
            </a:pPr>
            <a:r>
              <a:rPr lang="en-US" sz="1050" dirty="0" smtClean="0">
                <a:solidFill>
                  <a:schemeClr val="tx1"/>
                </a:solidFill>
              </a:rPr>
              <a:t>Request creator class</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Create timer function in VS</a:t>
            </a:r>
          </a:p>
          <a:p>
            <a:pPr marL="171450" indent="-171450">
              <a:buFontTx/>
              <a:buChar char="-"/>
            </a:pPr>
            <a:r>
              <a:rPr lang="en-US" sz="1050" dirty="0" smtClean="0">
                <a:solidFill>
                  <a:schemeClr val="tx1"/>
                </a:solidFill>
              </a:rPr>
              <a:t>Call request creator</a:t>
            </a:r>
          </a:p>
          <a:p>
            <a:pPr marL="171450" indent="-171450">
              <a:buFontTx/>
              <a:buChar char="-"/>
            </a:pPr>
            <a:r>
              <a:rPr lang="en-US" sz="1050" dirty="0" smtClean="0">
                <a:solidFill>
                  <a:schemeClr val="tx1"/>
                </a:solidFill>
              </a:rPr>
              <a:t>Send event to topic</a:t>
            </a:r>
          </a:p>
          <a:p>
            <a:pPr marL="171450" indent="-171450">
              <a:buFontTx/>
              <a:buChar char="-"/>
            </a:pPr>
            <a:r>
              <a:rPr lang="en-US" sz="1050" dirty="0" smtClean="0">
                <a:solidFill>
                  <a:schemeClr val="tx1"/>
                </a:solidFill>
              </a:rPr>
              <a:t>Call creator???</a:t>
            </a:r>
          </a:p>
          <a:p>
            <a:pPr marL="171450" indent="-171450">
              <a:buFontTx/>
              <a:buChar char="-"/>
            </a:pPr>
            <a:r>
              <a:rPr lang="en-US" sz="1050" dirty="0" smtClean="0">
                <a:solidFill>
                  <a:schemeClr val="tx1"/>
                </a:solidFill>
              </a:rPr>
              <a:t>Call appeal??</a:t>
            </a:r>
          </a:p>
          <a:p>
            <a:pPr marL="171450" indent="-171450">
              <a:buFontTx/>
              <a:buChar char="-"/>
            </a:pPr>
            <a:r>
              <a:rPr lang="en-US" sz="1050" dirty="0" smtClean="0">
                <a:solidFill>
                  <a:schemeClr val="tx1"/>
                </a:solidFill>
              </a:rPr>
              <a:t>Deploy function to Azure</a:t>
            </a:r>
          </a:p>
          <a:p>
            <a:pPr marL="285750" indent="-285750">
              <a:buFontTx/>
              <a:buChar char="-"/>
            </a:pP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7312897" y="5170714"/>
            <a:ext cx="3695700" cy="1219200"/>
          </a:xfrm>
          <a:prstGeom prst="rect">
            <a:avLst/>
          </a:prstGeom>
        </p:spPr>
      </p:pic>
    </p:spTree>
    <p:extLst>
      <p:ext uri="{BB962C8B-B14F-4D97-AF65-F5344CB8AC3E}">
        <p14:creationId xmlns:p14="http://schemas.microsoft.com/office/powerpoint/2010/main" val="3626624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1 </a:t>
            </a:r>
            <a:r>
              <a:rPr lang="en-US" dirty="0" smtClean="0"/>
              <a:t>retrospective</a:t>
            </a:r>
            <a:endParaRPr lang="en-US" dirty="0"/>
          </a:p>
        </p:txBody>
      </p:sp>
      <p:sp>
        <p:nvSpPr>
          <p:cNvPr id="3" name="Content Placeholder 2"/>
          <p:cNvSpPr>
            <a:spLocks noGrp="1"/>
          </p:cNvSpPr>
          <p:nvPr>
            <p:ph idx="1"/>
          </p:nvPr>
        </p:nvSpPr>
        <p:spPr/>
        <p:txBody>
          <a:bodyPr>
            <a:normAutofit/>
          </a:bodyPr>
          <a:lstStyle/>
          <a:p>
            <a:r>
              <a:rPr lang="en-US" dirty="0" smtClean="0"/>
              <a:t>We have the beginning of our utilization management platform</a:t>
            </a:r>
          </a:p>
          <a:p>
            <a:pPr lvl="1"/>
            <a:r>
              <a:rPr lang="en-US" dirty="0"/>
              <a:t>I</a:t>
            </a:r>
            <a:r>
              <a:rPr lang="en-US" dirty="0" smtClean="0"/>
              <a:t>ncoming requests are available to any platform components</a:t>
            </a:r>
            <a:endParaRPr lang="en-US" dirty="0" smtClean="0"/>
          </a:p>
          <a:p>
            <a:endParaRPr lang="en-US" dirty="0" smtClean="0"/>
          </a:p>
          <a:p>
            <a:r>
              <a:rPr lang="en-US" dirty="0" smtClean="0"/>
              <a:t>We are taking advantage of asynchronous </a:t>
            </a:r>
            <a:r>
              <a:rPr lang="en-US" dirty="0" smtClean="0"/>
              <a:t>messaging</a:t>
            </a:r>
            <a:endParaRPr lang="en-US" dirty="0"/>
          </a:p>
          <a:p>
            <a:pPr lvl="1"/>
            <a:r>
              <a:rPr lang="en-US" dirty="0" smtClean="0"/>
              <a:t>Publish</a:t>
            </a:r>
            <a:r>
              <a:rPr lang="en-US" dirty="0" smtClean="0"/>
              <a:t>ing </a:t>
            </a:r>
            <a:r>
              <a:rPr lang="en-US" dirty="0" smtClean="0"/>
              <a:t>request</a:t>
            </a:r>
            <a:r>
              <a:rPr lang="en-US" dirty="0" smtClean="0"/>
              <a:t>s </a:t>
            </a:r>
            <a:r>
              <a:rPr lang="en-US" dirty="0" smtClean="0"/>
              <a:t>with little concern for who </a:t>
            </a:r>
            <a:r>
              <a:rPr lang="en-US" dirty="0" smtClean="0"/>
              <a:t>will consume them or how many consumers there will be</a:t>
            </a:r>
            <a:endParaRPr lang="en-US" dirty="0"/>
          </a:p>
          <a:p>
            <a:endParaRPr lang="en-US" dirty="0" smtClean="0"/>
          </a:p>
          <a:p>
            <a:r>
              <a:rPr lang="en-US" dirty="0" smtClean="0"/>
              <a:t>Everything about the platform is scalable</a:t>
            </a:r>
          </a:p>
          <a:p>
            <a:pPr lvl="1"/>
            <a:endParaRPr lang="en-US" dirty="0"/>
          </a:p>
          <a:p>
            <a:r>
              <a:rPr lang="en-US" dirty="0" smtClean="0"/>
              <a:t>Later exercises will </a:t>
            </a:r>
            <a:r>
              <a:rPr lang="en-US" dirty="0" smtClean="0"/>
              <a:t>demonstrate asynchronous </a:t>
            </a:r>
            <a:r>
              <a:rPr lang="en-US" dirty="0" smtClean="0"/>
              <a:t>messaging </a:t>
            </a:r>
            <a:r>
              <a:rPr lang="en-US" dirty="0" smtClean="0"/>
              <a:t>and scalability</a:t>
            </a:r>
            <a:endParaRPr lang="en-US" dirty="0" smtClean="0"/>
          </a:p>
        </p:txBody>
      </p:sp>
    </p:spTree>
    <p:extLst>
      <p:ext uri="{BB962C8B-B14F-4D97-AF65-F5344CB8AC3E}">
        <p14:creationId xmlns:p14="http://schemas.microsoft.com/office/powerpoint/2010/main" val="754286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2</a:t>
            </a:r>
            <a:endParaRPr lang="en-US" dirty="0"/>
          </a:p>
        </p:txBody>
      </p:sp>
      <p:sp>
        <p:nvSpPr>
          <p:cNvPr id="5" name="Text Placeholder 4"/>
          <p:cNvSpPr>
            <a:spLocks noGrp="1"/>
          </p:cNvSpPr>
          <p:nvPr>
            <p:ph type="body" idx="1"/>
          </p:nvPr>
        </p:nvSpPr>
        <p:spPr/>
        <p:txBody>
          <a:bodyPr/>
          <a:lstStyle/>
          <a:p>
            <a:r>
              <a:rPr lang="en-US" dirty="0" smtClean="0"/>
              <a:t>Auto </a:t>
            </a:r>
            <a:r>
              <a:rPr lang="en-US" dirty="0"/>
              <a:t>Approval Service</a:t>
            </a:r>
          </a:p>
        </p:txBody>
      </p:sp>
    </p:spTree>
    <p:extLst>
      <p:ext uri="{BB962C8B-B14F-4D97-AF65-F5344CB8AC3E}">
        <p14:creationId xmlns:p14="http://schemas.microsoft.com/office/powerpoint/2010/main" val="343507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are we going to learn?</a:t>
            </a:r>
            <a:endParaRPr lang="en-US" dirty="0"/>
          </a:p>
        </p:txBody>
      </p:sp>
      <p:sp>
        <p:nvSpPr>
          <p:cNvPr id="5" name="Content Placeholder 4"/>
          <p:cNvSpPr>
            <a:spLocks noGrp="1"/>
          </p:cNvSpPr>
          <p:nvPr>
            <p:ph idx="1"/>
          </p:nvPr>
        </p:nvSpPr>
        <p:spPr/>
        <p:txBody>
          <a:bodyPr/>
          <a:lstStyle/>
          <a:p>
            <a:r>
              <a:rPr lang="en-US" dirty="0" smtClean="0"/>
              <a:t>Event-driven architecture (EDA) design concepts</a:t>
            </a:r>
          </a:p>
          <a:p>
            <a:endParaRPr lang="en-US" dirty="0" smtClean="0"/>
          </a:p>
          <a:p>
            <a:r>
              <a:rPr lang="en-US" dirty="0" smtClean="0"/>
              <a:t>How to use EDA to improve your solutions</a:t>
            </a:r>
          </a:p>
          <a:p>
            <a:endParaRPr lang="en-US" dirty="0"/>
          </a:p>
          <a:p>
            <a:r>
              <a:rPr lang="en-US" dirty="0" smtClean="0"/>
              <a:t>How to implement an EDA solution on Azure</a:t>
            </a:r>
            <a:endParaRPr lang="en-US" dirty="0"/>
          </a:p>
        </p:txBody>
      </p:sp>
    </p:spTree>
    <p:extLst>
      <p:ext uri="{BB962C8B-B14F-4D97-AF65-F5344CB8AC3E}">
        <p14:creationId xmlns:p14="http://schemas.microsoft.com/office/powerpoint/2010/main" val="554835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Auto approval service</a:t>
            </a:r>
            <a:endParaRPr lang="en-US" dirty="0"/>
          </a:p>
        </p:txBody>
      </p:sp>
      <p:sp>
        <p:nvSpPr>
          <p:cNvPr id="5" name="Content Placeholder 4"/>
          <p:cNvSpPr>
            <a:spLocks noGrp="1"/>
          </p:cNvSpPr>
          <p:nvPr>
            <p:ph idx="1"/>
          </p:nvPr>
        </p:nvSpPr>
        <p:spPr/>
        <p:txBody>
          <a:bodyPr>
            <a:normAutofit/>
          </a:bodyPr>
          <a:lstStyle/>
          <a:p>
            <a:r>
              <a:rPr lang="en-US" dirty="0" smtClean="0"/>
              <a:t>Simulates automatic approve of requests that meet criteria</a:t>
            </a:r>
          </a:p>
          <a:p>
            <a:pPr lvl="1"/>
            <a:r>
              <a:rPr lang="en-US" dirty="0" smtClean="0"/>
              <a:t>Our implementation will just randomize approvals</a:t>
            </a:r>
          </a:p>
          <a:p>
            <a:endParaRPr lang="en-US" dirty="0" smtClean="0"/>
          </a:p>
          <a:p>
            <a:r>
              <a:rPr lang="en-US" dirty="0" smtClean="0"/>
              <a:t>C# Azure Function triggered by messages on the </a:t>
            </a:r>
            <a:r>
              <a:rPr lang="en-US" i="1" dirty="0" err="1" smtClean="0"/>
              <a:t>RequestReceived</a:t>
            </a:r>
            <a:r>
              <a:rPr lang="en-US" dirty="0" smtClean="0"/>
              <a:t> topic</a:t>
            </a:r>
          </a:p>
          <a:p>
            <a:pPr lvl="1"/>
            <a:r>
              <a:rPr lang="en-US" dirty="0" smtClean="0"/>
              <a:t>Auto scales to meet incoming demand</a:t>
            </a:r>
            <a:endParaRPr lang="en-US" dirty="0"/>
          </a:p>
          <a:p>
            <a:endParaRPr lang="en-US" dirty="0" smtClean="0"/>
          </a:p>
          <a:p>
            <a:r>
              <a:rPr lang="en-US" dirty="0" smtClean="0"/>
              <a:t>Approved requests sent to </a:t>
            </a:r>
            <a:r>
              <a:rPr lang="en-US" i="1" dirty="0" err="1" smtClean="0"/>
              <a:t>RequestAutoApproved</a:t>
            </a:r>
            <a:r>
              <a:rPr lang="en-US" dirty="0" smtClean="0"/>
              <a:t> topic</a:t>
            </a:r>
          </a:p>
          <a:p>
            <a:endParaRPr lang="en-US" dirty="0"/>
          </a:p>
          <a:p>
            <a:r>
              <a:rPr lang="en-US" dirty="0" smtClean="0"/>
              <a:t>Requests not automatically approved sent to </a:t>
            </a:r>
            <a:r>
              <a:rPr lang="en-US" i="1" dirty="0" err="1" smtClean="0"/>
              <a:t>RequestNotAutoApproved</a:t>
            </a:r>
            <a:r>
              <a:rPr lang="en-US" dirty="0" smtClean="0"/>
              <a:t> topic</a:t>
            </a:r>
            <a:endParaRPr lang="en-US" dirty="0"/>
          </a:p>
          <a:p>
            <a:endParaRPr lang="en-US" dirty="0"/>
          </a:p>
        </p:txBody>
      </p:sp>
      <p:sp>
        <p:nvSpPr>
          <p:cNvPr id="6" name="Rectangle 5"/>
          <p:cNvSpPr/>
          <p:nvPr/>
        </p:nvSpPr>
        <p:spPr>
          <a:xfrm>
            <a:off x="9357711" y="220703"/>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Use previous Request class</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Create topic function in VS</a:t>
            </a:r>
          </a:p>
          <a:p>
            <a:pPr marL="171450" indent="-171450">
              <a:buFontTx/>
              <a:buChar char="-"/>
            </a:pPr>
            <a:r>
              <a:rPr lang="en-US" sz="1100" dirty="0" smtClean="0">
                <a:solidFill>
                  <a:schemeClr val="tx1"/>
                </a:solidFill>
              </a:rPr>
              <a:t>Subscribe to topic</a:t>
            </a:r>
          </a:p>
          <a:p>
            <a:pPr marL="171450" indent="-171450">
              <a:buFontTx/>
              <a:buChar char="-"/>
            </a:pPr>
            <a:r>
              <a:rPr lang="en-US" sz="1100" dirty="0" smtClean="0">
                <a:solidFill>
                  <a:schemeClr val="tx1"/>
                </a:solidFill>
              </a:rPr>
              <a:t>Randomly approve/deny each request in function</a:t>
            </a:r>
          </a:p>
          <a:p>
            <a:pPr marL="171450" indent="-171450">
              <a:buFontTx/>
              <a:buChar char="-"/>
            </a:pPr>
            <a:r>
              <a:rPr lang="en-US" sz="1100" dirty="0" smtClean="0">
                <a:solidFill>
                  <a:schemeClr val="tx1"/>
                </a:solidFill>
              </a:rPr>
              <a:t>Send event to appropriate topic</a:t>
            </a:r>
          </a:p>
          <a:p>
            <a:pPr marL="171450" indent="-171450">
              <a:buFontTx/>
              <a:buChar char="-"/>
            </a:pPr>
            <a:r>
              <a:rPr lang="en-US" sz="1100" dirty="0" smtClean="0">
                <a:solidFill>
                  <a:schemeClr val="tx1"/>
                </a:solidFill>
              </a:rPr>
              <a:t>Deploy function to Azure</a:t>
            </a:r>
          </a:p>
          <a:p>
            <a:pPr marL="285750" indent="-285750">
              <a:buFontTx/>
              <a:buChar char="-"/>
            </a:pP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0371010" y="2865691"/>
            <a:ext cx="1514475" cy="2562225"/>
          </a:xfrm>
          <a:prstGeom prst="rect">
            <a:avLst/>
          </a:prstGeom>
        </p:spPr>
      </p:pic>
    </p:spTree>
    <p:extLst>
      <p:ext uri="{BB962C8B-B14F-4D97-AF65-F5344CB8AC3E}">
        <p14:creationId xmlns:p14="http://schemas.microsoft.com/office/powerpoint/2010/main" val="3951318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2 summary</a:t>
            </a:r>
            <a:endParaRPr lang="en-US" dirty="0"/>
          </a:p>
        </p:txBody>
      </p:sp>
      <p:sp>
        <p:nvSpPr>
          <p:cNvPr id="3" name="Content Placeholder 2"/>
          <p:cNvSpPr>
            <a:spLocks noGrp="1"/>
          </p:cNvSpPr>
          <p:nvPr>
            <p:ph idx="1"/>
          </p:nvPr>
        </p:nvSpPr>
        <p:spPr/>
        <p:txBody>
          <a:bodyPr/>
          <a:lstStyle/>
          <a:p>
            <a:r>
              <a:rPr lang="en-US" dirty="0" smtClean="0"/>
              <a:t>Azure Function App is an Azure </a:t>
            </a:r>
            <a:r>
              <a:rPr lang="en-US" dirty="0" err="1" smtClean="0"/>
              <a:t>serverless</a:t>
            </a:r>
            <a:r>
              <a:rPr lang="en-US" dirty="0" smtClean="0"/>
              <a:t> hosting option</a:t>
            </a:r>
          </a:p>
          <a:p>
            <a:pPr lvl="1"/>
            <a:r>
              <a:rPr lang="en-US" dirty="0" err="1" smtClean="0"/>
              <a:t>Serverless</a:t>
            </a:r>
            <a:r>
              <a:rPr lang="en-US" dirty="0" smtClean="0"/>
              <a:t>: don’t have to procure or configure hardware</a:t>
            </a:r>
            <a:endParaRPr lang="en-US" dirty="0"/>
          </a:p>
          <a:p>
            <a:pPr lvl="1"/>
            <a:r>
              <a:rPr lang="en-US" dirty="0" smtClean="0"/>
              <a:t>Consumption model: only charged for usage</a:t>
            </a:r>
          </a:p>
          <a:p>
            <a:pPr lvl="1"/>
            <a:r>
              <a:rPr lang="en-US" dirty="0" err="1"/>
              <a:t>Autoscales</a:t>
            </a:r>
            <a:r>
              <a:rPr lang="en-US" dirty="0"/>
              <a:t> to meet demand</a:t>
            </a:r>
          </a:p>
          <a:p>
            <a:pPr lvl="1"/>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890812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3</a:t>
            </a:r>
            <a:endParaRPr lang="en-US" dirty="0"/>
          </a:p>
        </p:txBody>
      </p:sp>
      <p:sp>
        <p:nvSpPr>
          <p:cNvPr id="5" name="Text Placeholder 4"/>
          <p:cNvSpPr>
            <a:spLocks noGrp="1"/>
          </p:cNvSpPr>
          <p:nvPr>
            <p:ph type="body" idx="1"/>
          </p:nvPr>
        </p:nvSpPr>
        <p:spPr/>
        <p:txBody>
          <a:bodyPr/>
          <a:lstStyle/>
          <a:p>
            <a:r>
              <a:rPr lang="en-US" dirty="0" smtClean="0"/>
              <a:t>Manual </a:t>
            </a:r>
            <a:r>
              <a:rPr lang="en-US" dirty="0"/>
              <a:t>Approval Process</a:t>
            </a:r>
          </a:p>
        </p:txBody>
      </p:sp>
    </p:spTree>
    <p:extLst>
      <p:ext uri="{BB962C8B-B14F-4D97-AF65-F5344CB8AC3E}">
        <p14:creationId xmlns:p14="http://schemas.microsoft.com/office/powerpoint/2010/main" val="2841836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Routing Service</a:t>
            </a:r>
            <a:endParaRPr lang="en-US" dirty="0"/>
          </a:p>
        </p:txBody>
      </p:sp>
      <p:sp>
        <p:nvSpPr>
          <p:cNvPr id="5" name="Content Placeholder 4"/>
          <p:cNvSpPr>
            <a:spLocks noGrp="1"/>
          </p:cNvSpPr>
          <p:nvPr>
            <p:ph idx="1"/>
          </p:nvPr>
        </p:nvSpPr>
        <p:spPr/>
        <p:txBody>
          <a:bodyPr>
            <a:normAutofit fontScale="77500" lnSpcReduction="20000"/>
          </a:bodyPr>
          <a:lstStyle/>
          <a:p>
            <a:r>
              <a:rPr lang="en-US" dirty="0" smtClean="0"/>
              <a:t>When users request work, this service routes a request to the user based on user’s role, request type, request priority, and request status</a:t>
            </a:r>
          </a:p>
          <a:p>
            <a:endParaRPr lang="en-US" dirty="0"/>
          </a:p>
          <a:p>
            <a:r>
              <a:rPr lang="en-US" dirty="0" smtClean="0"/>
              <a:t>Also maintains the state of each request as they are received and worked by users</a:t>
            </a:r>
          </a:p>
          <a:p>
            <a:pPr lvl="1"/>
            <a:r>
              <a:rPr lang="en-US" dirty="0" smtClean="0"/>
              <a:t>Needs review</a:t>
            </a:r>
          </a:p>
          <a:p>
            <a:pPr lvl="1"/>
            <a:r>
              <a:rPr lang="en-US" dirty="0" smtClean="0"/>
              <a:t>Assigned to user</a:t>
            </a:r>
          </a:p>
          <a:p>
            <a:pPr lvl="1"/>
            <a:r>
              <a:rPr lang="en-US" dirty="0" smtClean="0"/>
              <a:t>Needs additional documentation???</a:t>
            </a:r>
          </a:p>
          <a:p>
            <a:pPr lvl="1"/>
            <a:r>
              <a:rPr lang="en-US" dirty="0" smtClean="0"/>
              <a:t>Approved</a:t>
            </a:r>
          </a:p>
          <a:p>
            <a:pPr lvl="1"/>
            <a:r>
              <a:rPr lang="en-US" dirty="0" smtClean="0"/>
              <a:t>Denied</a:t>
            </a:r>
          </a:p>
          <a:p>
            <a:pPr lvl="1"/>
            <a:endParaRPr lang="en-US" dirty="0" smtClean="0"/>
          </a:p>
          <a:p>
            <a:r>
              <a:rPr lang="en-US" dirty="0" smtClean="0"/>
              <a:t>Receives incoming requests for service from the </a:t>
            </a:r>
            <a:r>
              <a:rPr lang="en-US" i="1" dirty="0" err="1" smtClean="0"/>
              <a:t>RequestNotApproved</a:t>
            </a:r>
            <a:r>
              <a:rPr lang="en-US" dirty="0" smtClean="0"/>
              <a:t> topic</a:t>
            </a:r>
          </a:p>
          <a:p>
            <a:pPr lvl="1"/>
            <a:r>
              <a:rPr lang="en-US" dirty="0" smtClean="0"/>
              <a:t>Auto approved request don’t need routing so this service doesn’t need to subscribe to those</a:t>
            </a:r>
          </a:p>
          <a:p>
            <a:pPr lvl="1"/>
            <a:endParaRPr lang="en-US" dirty="0" smtClean="0"/>
          </a:p>
          <a:p>
            <a:r>
              <a:rPr lang="en-US" dirty="0" smtClean="0"/>
              <a:t>Implemented </a:t>
            </a:r>
            <a:r>
              <a:rPr lang="en-US" dirty="0"/>
              <a:t>as an </a:t>
            </a:r>
            <a:r>
              <a:rPr lang="en-US" dirty="0" err="1"/>
              <a:t>Asp.Net</a:t>
            </a:r>
            <a:r>
              <a:rPr lang="en-US" dirty="0"/>
              <a:t> Core Web API deployed as an Azure App </a:t>
            </a:r>
            <a:r>
              <a:rPr lang="en-US" dirty="0" smtClean="0"/>
              <a:t>Service</a:t>
            </a:r>
          </a:p>
          <a:p>
            <a:pPr lvl="1"/>
            <a:r>
              <a:rPr lang="en-US" dirty="0" smtClean="0"/>
              <a:t>For this workshop, requests will only be stored in memory. Normally the requests would be saved to persistent storage, such as Cosmos DB or Azure SQL</a:t>
            </a:r>
            <a:endParaRPr lang="en-US" dirty="0"/>
          </a:p>
          <a:p>
            <a:pPr lvl="1"/>
            <a:endParaRPr lang="en-US" dirty="0" smtClean="0"/>
          </a:p>
        </p:txBody>
      </p:sp>
      <p:sp>
        <p:nvSpPr>
          <p:cNvPr id="6" name="Rectangle 5"/>
          <p:cNvSpPr/>
          <p:nvPr/>
        </p:nvSpPr>
        <p:spPr>
          <a:xfrm>
            <a:off x="8611985" y="477981"/>
            <a:ext cx="3108959" cy="26642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100" dirty="0" smtClean="0">
                <a:solidFill>
                  <a:schemeClr val="tx1"/>
                </a:solidFill>
              </a:rPr>
              <a:t>Prep</a:t>
            </a:r>
          </a:p>
          <a:p>
            <a:pPr marL="285750" indent="-285750">
              <a:buFontTx/>
              <a:buChar char="-"/>
            </a:pPr>
            <a:r>
              <a:rPr lang="en-US" sz="1100" dirty="0" smtClean="0">
                <a:solidFill>
                  <a:schemeClr val="tx1"/>
                </a:solidFill>
              </a:rPr>
              <a:t>Request class from generator</a:t>
            </a:r>
          </a:p>
          <a:p>
            <a:pPr marL="285750" indent="-285750">
              <a:buFontTx/>
              <a:buChar char="-"/>
            </a:pPr>
            <a:r>
              <a:rPr lang="en-US" sz="1100" dirty="0" smtClean="0">
                <a:solidFill>
                  <a:schemeClr val="tx1"/>
                </a:solidFill>
              </a:rPr>
              <a:t>Router class</a:t>
            </a:r>
          </a:p>
          <a:p>
            <a:pPr marL="285750" indent="-285750">
              <a:buFontTx/>
              <a:buChar char="-"/>
            </a:pPr>
            <a:r>
              <a:rPr lang="en-US" sz="1100" dirty="0" smtClean="0">
                <a:solidFill>
                  <a:schemeClr val="tx1"/>
                </a:solidFill>
              </a:rPr>
              <a:t>Get stats by specialty and state???</a:t>
            </a:r>
          </a:p>
          <a:p>
            <a:pPr marL="285750" indent="-285750">
              <a:buFontTx/>
              <a:buChar char="-"/>
            </a:pPr>
            <a:endParaRPr lang="en-US" sz="1100" dirty="0">
              <a:solidFill>
                <a:schemeClr val="tx1"/>
              </a:solidFill>
            </a:endParaRPr>
          </a:p>
          <a:p>
            <a:r>
              <a:rPr lang="en-US" sz="1100" dirty="0" smtClean="0">
                <a:solidFill>
                  <a:schemeClr val="tx1"/>
                </a:solidFill>
              </a:rPr>
              <a:t>In class</a:t>
            </a:r>
          </a:p>
          <a:p>
            <a:pPr marL="171450" indent="-171450">
              <a:buFontTx/>
              <a:buChar char="-"/>
            </a:pPr>
            <a:r>
              <a:rPr lang="en-US" sz="1100" dirty="0" smtClean="0">
                <a:solidFill>
                  <a:schemeClr val="tx1"/>
                </a:solidFill>
              </a:rPr>
              <a:t>1. Create Web API in VS</a:t>
            </a:r>
          </a:p>
          <a:p>
            <a:pPr marL="171450" indent="-171450">
              <a:buFontTx/>
              <a:buChar char="-"/>
            </a:pPr>
            <a:r>
              <a:rPr lang="en-US" sz="1100" dirty="0" smtClean="0">
                <a:solidFill>
                  <a:schemeClr val="tx1"/>
                </a:solidFill>
              </a:rPr>
              <a:t>1. Subscribe to </a:t>
            </a:r>
            <a:r>
              <a:rPr lang="en-US" sz="1100" dirty="0" err="1" smtClean="0">
                <a:solidFill>
                  <a:schemeClr val="tx1"/>
                </a:solidFill>
              </a:rPr>
              <a:t>NotApproved</a:t>
            </a:r>
            <a:r>
              <a:rPr lang="en-US" sz="1100" dirty="0" smtClean="0">
                <a:solidFill>
                  <a:schemeClr val="tx1"/>
                </a:solidFill>
              </a:rPr>
              <a:t> topic/</a:t>
            </a:r>
            <a:r>
              <a:rPr lang="en-US" sz="1100" dirty="0" err="1" smtClean="0">
                <a:solidFill>
                  <a:schemeClr val="tx1"/>
                </a:solidFill>
              </a:rPr>
              <a:t>c#</a:t>
            </a:r>
            <a:endParaRPr lang="en-US" sz="1100" dirty="0" smtClean="0">
              <a:solidFill>
                <a:schemeClr val="tx1"/>
              </a:solidFill>
            </a:endParaRPr>
          </a:p>
          <a:p>
            <a:pPr marL="171450" indent="-171450">
              <a:buFontTx/>
              <a:buChar char="-"/>
            </a:pPr>
            <a:r>
              <a:rPr lang="en-US" sz="1100" dirty="0" smtClean="0">
                <a:solidFill>
                  <a:schemeClr val="tx1"/>
                </a:solidFill>
              </a:rPr>
              <a:t>1. Store requests in memory</a:t>
            </a:r>
          </a:p>
          <a:p>
            <a:pPr marL="171450" indent="-171450">
              <a:buFontTx/>
              <a:buChar char="-"/>
            </a:pPr>
            <a:r>
              <a:rPr lang="en-US" sz="1100" dirty="0" smtClean="0">
                <a:solidFill>
                  <a:schemeClr val="tx1"/>
                </a:solidFill>
              </a:rPr>
              <a:t>1. Deploy to Azure app service</a:t>
            </a:r>
          </a:p>
          <a:p>
            <a:pPr marL="171450" indent="-171450">
              <a:buFontTx/>
              <a:buChar char="-"/>
            </a:pPr>
            <a:r>
              <a:rPr lang="en-US" sz="1100" dirty="0" smtClean="0">
                <a:solidFill>
                  <a:schemeClr val="tx1"/>
                </a:solidFill>
              </a:rPr>
              <a:t>2. Subscribe to request command queue</a:t>
            </a:r>
          </a:p>
          <a:p>
            <a:pPr marL="171450" indent="-171450">
              <a:buFontTx/>
              <a:buChar char="-"/>
            </a:pPr>
            <a:r>
              <a:rPr lang="en-US" sz="1100" dirty="0" smtClean="0">
                <a:solidFill>
                  <a:schemeClr val="tx1"/>
                </a:solidFill>
              </a:rPr>
              <a:t>2. Get request from router class</a:t>
            </a:r>
          </a:p>
          <a:p>
            <a:pPr marL="171450" indent="-171450">
              <a:buFontTx/>
              <a:buChar char="-"/>
            </a:pPr>
            <a:r>
              <a:rPr lang="en-US" sz="1100" dirty="0" smtClean="0">
                <a:solidFill>
                  <a:schemeClr val="tx1"/>
                </a:solidFill>
              </a:rPr>
              <a:t>2. Send request via </a:t>
            </a:r>
            <a:r>
              <a:rPr lang="en-US" sz="1100" dirty="0" err="1" smtClean="0">
                <a:solidFill>
                  <a:schemeClr val="tx1"/>
                </a:solidFill>
              </a:rPr>
              <a:t>SignalR</a:t>
            </a:r>
            <a:endParaRPr lang="en-US" sz="1100" dirty="0" smtClean="0">
              <a:solidFill>
                <a:schemeClr val="tx1"/>
              </a:solidFill>
            </a:endParaRPr>
          </a:p>
          <a:p>
            <a:pPr marL="171450" indent="-171450">
              <a:buFontTx/>
              <a:buChar char="-"/>
            </a:pPr>
            <a:r>
              <a:rPr lang="en-US" sz="1100" dirty="0" smtClean="0">
                <a:solidFill>
                  <a:schemeClr val="tx1"/>
                </a:solidFill>
              </a:rPr>
              <a:t>2. Re-</a:t>
            </a:r>
            <a:r>
              <a:rPr lang="en-US" sz="1100" dirty="0" err="1" smtClean="0">
                <a:solidFill>
                  <a:schemeClr val="tx1"/>
                </a:solidFill>
              </a:rPr>
              <a:t>dDeploy</a:t>
            </a:r>
            <a:r>
              <a:rPr lang="en-US" sz="1100" dirty="0" smtClean="0">
                <a:solidFill>
                  <a:schemeClr val="tx1"/>
                </a:solidFill>
              </a:rPr>
              <a:t> to Azure app service</a:t>
            </a:r>
          </a:p>
          <a:p>
            <a:pPr marL="285750" indent="-285750">
              <a:buFontTx/>
              <a:buChar char="-"/>
            </a:pPr>
            <a:endParaRPr lang="en-US" dirty="0">
              <a:solidFill>
                <a:schemeClr val="tx1"/>
              </a:solidFill>
            </a:endParaRPr>
          </a:p>
        </p:txBody>
      </p:sp>
      <p:pic>
        <p:nvPicPr>
          <p:cNvPr id="2" name="Picture 1"/>
          <p:cNvPicPr>
            <a:picLocks noChangeAspect="1"/>
          </p:cNvPicPr>
          <p:nvPr/>
        </p:nvPicPr>
        <p:blipFill>
          <a:blip r:embed="rId2"/>
          <a:stretch>
            <a:fillRect/>
          </a:stretch>
        </p:blipFill>
        <p:spPr>
          <a:xfrm>
            <a:off x="8399576" y="2915174"/>
            <a:ext cx="3533775" cy="2876550"/>
          </a:xfrm>
          <a:prstGeom prst="rect">
            <a:avLst/>
          </a:prstGeom>
        </p:spPr>
      </p:pic>
    </p:spTree>
    <p:extLst>
      <p:ext uri="{BB962C8B-B14F-4D97-AF65-F5344CB8AC3E}">
        <p14:creationId xmlns:p14="http://schemas.microsoft.com/office/powerpoint/2010/main" val="617489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Interface </a:t>
            </a:r>
            <a:r>
              <a:rPr lang="en-US" dirty="0" smtClean="0"/>
              <a:t>Application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Allows users to retrieve requests needing a decision based on their specialty</a:t>
            </a:r>
          </a:p>
          <a:p>
            <a:endParaRPr lang="en-US" dirty="0"/>
          </a:p>
          <a:p>
            <a:r>
              <a:rPr lang="en-US" dirty="0" smtClean="0"/>
              <a:t>Users can</a:t>
            </a:r>
          </a:p>
          <a:p>
            <a:pPr lvl="1"/>
            <a:r>
              <a:rPr lang="en-US" dirty="0" smtClean="0"/>
              <a:t>Approve a request</a:t>
            </a:r>
          </a:p>
          <a:p>
            <a:pPr lvl="1"/>
            <a:r>
              <a:rPr lang="en-US" dirty="0" smtClean="0"/>
              <a:t>Deny a request</a:t>
            </a:r>
          </a:p>
          <a:p>
            <a:pPr lvl="1"/>
            <a:r>
              <a:rPr lang="en-US" dirty="0" smtClean="0"/>
              <a:t>Request additional information</a:t>
            </a:r>
          </a:p>
          <a:p>
            <a:endParaRPr lang="en-US" dirty="0" smtClean="0"/>
          </a:p>
          <a:p>
            <a:r>
              <a:rPr lang="en-US" dirty="0" smtClean="0"/>
              <a:t>???Includes dashboard so users can track requests by specialty and status</a:t>
            </a:r>
          </a:p>
          <a:p>
            <a:endParaRPr lang="en-US" dirty="0" smtClean="0"/>
          </a:p>
          <a:p>
            <a:r>
              <a:rPr lang="en-US" dirty="0" smtClean="0"/>
              <a:t>??? User is notified of changes to requests they’ve recently touched???</a:t>
            </a:r>
          </a:p>
          <a:p>
            <a:endParaRPr lang="en-US" dirty="0"/>
          </a:p>
          <a:p>
            <a:r>
              <a:rPr lang="en-US" dirty="0" smtClean="0"/>
              <a:t>Implemented as </a:t>
            </a:r>
            <a:r>
              <a:rPr lang="en-US" dirty="0" err="1" smtClean="0"/>
              <a:t>Blazor</a:t>
            </a:r>
            <a:r>
              <a:rPr lang="en-US" dirty="0" smtClean="0"/>
              <a:t> ??? Application and deployed as ???</a:t>
            </a:r>
          </a:p>
        </p:txBody>
      </p:sp>
      <p:sp>
        <p:nvSpPr>
          <p:cNvPr id="4" name="Rectangle 3"/>
          <p:cNvSpPr/>
          <p:nvPr/>
        </p:nvSpPr>
        <p:spPr>
          <a:xfrm>
            <a:off x="9368444" y="0"/>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Shell application</a:t>
            </a:r>
          </a:p>
          <a:p>
            <a:pPr marL="742950" lvl="1" indent="-285750">
              <a:buFontTx/>
              <a:buChar char="-"/>
            </a:pPr>
            <a:r>
              <a:rPr lang="en-US" sz="1050" dirty="0" smtClean="0">
                <a:solidFill>
                  <a:schemeClr val="tx1"/>
                </a:solidFill>
              </a:rPr>
              <a:t>Login / select specialty</a:t>
            </a:r>
          </a:p>
          <a:p>
            <a:pPr marL="285750" indent="-285750">
              <a:buFontTx/>
              <a:buChar char="-"/>
            </a:pPr>
            <a:r>
              <a:rPr lang="en-US" sz="1050" dirty="0" smtClean="0">
                <a:solidFill>
                  <a:schemeClr val="tx1"/>
                </a:solidFill>
              </a:rPr>
              <a:t>View request</a:t>
            </a:r>
          </a:p>
          <a:p>
            <a:pPr marL="285750" indent="-285750">
              <a:buFontTx/>
              <a:buChar char="-"/>
            </a:pPr>
            <a:r>
              <a:rPr lang="en-US" sz="1050" dirty="0" smtClean="0">
                <a:solidFill>
                  <a:schemeClr val="tx1"/>
                </a:solidFill>
              </a:rPr>
              <a:t>Approve / deny / more info</a:t>
            </a:r>
          </a:p>
          <a:p>
            <a:pPr marL="285750" indent="-285750">
              <a:buFontTx/>
              <a:buChar char="-"/>
            </a:pPr>
            <a:r>
              <a:rPr lang="en-US" sz="1050" dirty="0" smtClean="0">
                <a:solidFill>
                  <a:schemeClr val="tx1"/>
                </a:solidFill>
              </a:rPr>
              <a:t>Dashboard???</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Send request for request to queue</a:t>
            </a:r>
          </a:p>
          <a:p>
            <a:pPr marL="171450" indent="-171450">
              <a:buFontTx/>
              <a:buChar char="-"/>
            </a:pPr>
            <a:r>
              <a:rPr lang="en-US" sz="1050" dirty="0" smtClean="0">
                <a:solidFill>
                  <a:schemeClr val="tx1"/>
                </a:solidFill>
              </a:rPr>
              <a:t>Send updated requests to topic</a:t>
            </a:r>
          </a:p>
          <a:p>
            <a:pPr marL="628650" lvl="1" indent="-171450">
              <a:buFontTx/>
              <a:buChar char="-"/>
            </a:pPr>
            <a:r>
              <a:rPr lang="en-US" sz="1050" dirty="0" smtClean="0">
                <a:solidFill>
                  <a:schemeClr val="tx1"/>
                </a:solidFill>
              </a:rPr>
              <a:t>Need more info???</a:t>
            </a:r>
          </a:p>
          <a:p>
            <a:pPr marL="628650" lvl="1" indent="-171450">
              <a:buFontTx/>
              <a:buChar char="-"/>
            </a:pPr>
            <a:endParaRPr lang="en-US" sz="1050" dirty="0" smtClean="0">
              <a:solidFill>
                <a:schemeClr val="tx1"/>
              </a:solidFill>
            </a:endParaRP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955211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a:t>
            </a:r>
            <a:endParaRPr lang="en-US" dirty="0"/>
          </a:p>
        </p:txBody>
      </p:sp>
      <p:sp>
        <p:nvSpPr>
          <p:cNvPr id="3" name="Content Placeholder 2"/>
          <p:cNvSpPr>
            <a:spLocks noGrp="1"/>
          </p:cNvSpPr>
          <p:nvPr>
            <p:ph idx="1"/>
          </p:nvPr>
        </p:nvSpPr>
        <p:spPr/>
        <p:txBody>
          <a:bodyPr/>
          <a:lstStyle/>
          <a:p>
            <a:r>
              <a:rPr lang="en-US" dirty="0" smtClean="0"/>
              <a:t>Azure’s PaaS option for hosting applications and containers</a:t>
            </a:r>
          </a:p>
          <a:p>
            <a:endParaRPr lang="en-US" dirty="0"/>
          </a:p>
          <a:p>
            <a:r>
              <a:rPr lang="en-US" dirty="0" smtClean="0"/>
              <a:t>Key terms</a:t>
            </a:r>
          </a:p>
          <a:p>
            <a:pPr lvl="1"/>
            <a:r>
              <a:rPr lang="en-US" dirty="0" smtClean="0"/>
              <a:t>App Service Plan</a:t>
            </a:r>
          </a:p>
          <a:p>
            <a:pPr lvl="1"/>
            <a:endParaRPr lang="en-US" dirty="0"/>
          </a:p>
          <a:p>
            <a:r>
              <a:rPr lang="en-US" dirty="0" smtClean="0"/>
              <a:t>Features</a:t>
            </a:r>
          </a:p>
          <a:p>
            <a:pPr lvl="1"/>
            <a:r>
              <a:rPr lang="en-US" dirty="0" smtClean="0"/>
              <a:t>Reliable</a:t>
            </a:r>
          </a:p>
          <a:p>
            <a:pPr lvl="1"/>
            <a:r>
              <a:rPr lang="en-US" dirty="0" smtClean="0"/>
              <a:t>Scalable</a:t>
            </a:r>
          </a:p>
          <a:p>
            <a:pPr lvl="1"/>
            <a:r>
              <a:rPr lang="en-US" dirty="0" smtClean="0"/>
              <a:t>CI/CI integration</a:t>
            </a:r>
          </a:p>
          <a:p>
            <a:pPr lvl="1"/>
            <a:r>
              <a:rPr lang="en-US" dirty="0" smtClean="0"/>
              <a:t>Great integration for </a:t>
            </a:r>
            <a:r>
              <a:rPr lang="en-US" dirty="0" err="1" smtClean="0"/>
              <a:t>ASP.Net</a:t>
            </a:r>
            <a:r>
              <a:rPr lang="en-US" dirty="0" smtClean="0"/>
              <a:t> applications</a:t>
            </a:r>
            <a:endParaRPr lang="en-US" dirty="0"/>
          </a:p>
        </p:txBody>
      </p:sp>
    </p:spTree>
    <p:extLst>
      <p:ext uri="{BB962C8B-B14F-4D97-AF65-F5344CB8AC3E}">
        <p14:creationId xmlns:p14="http://schemas.microsoft.com/office/powerpoint/2010/main" val="3075319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3 summary</a:t>
            </a:r>
            <a:endParaRPr lang="en-US" dirty="0"/>
          </a:p>
        </p:txBody>
      </p:sp>
      <p:sp>
        <p:nvSpPr>
          <p:cNvPr id="3" name="Content Placeholder 2"/>
          <p:cNvSpPr>
            <a:spLocks noGrp="1"/>
          </p:cNvSpPr>
          <p:nvPr>
            <p:ph idx="1"/>
          </p:nvPr>
        </p:nvSpPr>
        <p:spPr/>
        <p:txBody>
          <a:bodyPr/>
          <a:lstStyle/>
          <a:p>
            <a:r>
              <a:rPr lang="en-US" dirty="0"/>
              <a:t>Infrastructure as a Service (IaaS) vs Platform as a Service (PaaS)</a:t>
            </a:r>
          </a:p>
          <a:p>
            <a:pPr lvl="1"/>
            <a:r>
              <a:rPr lang="en-US" dirty="0"/>
              <a:t>Azure App Plan and Azure App services are PaaS options</a:t>
            </a:r>
          </a:p>
          <a:p>
            <a:pPr lvl="1"/>
            <a:r>
              <a:rPr lang="en-US" dirty="0"/>
              <a:t>Instantiating Virtual Machines is IaaS alternative to PaaS</a:t>
            </a:r>
          </a:p>
          <a:p>
            <a:pPr lvl="1"/>
            <a:r>
              <a:rPr lang="en-US" dirty="0"/>
              <a:t>Neither option requires difficult procurement process</a:t>
            </a:r>
          </a:p>
          <a:p>
            <a:endParaRPr lang="en-US" dirty="0" smtClean="0"/>
          </a:p>
          <a:p>
            <a:endParaRPr lang="en-US" dirty="0"/>
          </a:p>
          <a:p>
            <a:r>
              <a:rPr lang="en-US" dirty="0" smtClean="0"/>
              <a:t>Request </a:t>
            </a:r>
            <a:r>
              <a:rPr lang="en-US" dirty="0" smtClean="0"/>
              <a:t>/ response pattern</a:t>
            </a:r>
            <a:endParaRPr lang="en-US" dirty="0"/>
          </a:p>
        </p:txBody>
      </p:sp>
    </p:spTree>
    <p:extLst>
      <p:ext uri="{BB962C8B-B14F-4D97-AF65-F5344CB8AC3E}">
        <p14:creationId xmlns:p14="http://schemas.microsoft.com/office/powerpoint/2010/main" val="27939760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4</a:t>
            </a:r>
            <a:endParaRPr lang="en-US" dirty="0"/>
          </a:p>
        </p:txBody>
      </p:sp>
      <p:sp>
        <p:nvSpPr>
          <p:cNvPr id="5" name="Text Placeholder 4"/>
          <p:cNvSpPr>
            <a:spLocks noGrp="1"/>
          </p:cNvSpPr>
          <p:nvPr>
            <p:ph type="body" idx="1"/>
          </p:nvPr>
        </p:nvSpPr>
        <p:spPr/>
        <p:txBody>
          <a:bodyPr/>
          <a:lstStyle/>
          <a:p>
            <a:r>
              <a:rPr lang="en-US" dirty="0" smtClean="0"/>
              <a:t>Add a dashboard</a:t>
            </a:r>
            <a:endParaRPr lang="en-US" dirty="0"/>
          </a:p>
        </p:txBody>
      </p:sp>
    </p:spTree>
    <p:extLst>
      <p:ext uri="{BB962C8B-B14F-4D97-AF65-F5344CB8AC3E}">
        <p14:creationId xmlns:p14="http://schemas.microsoft.com/office/powerpoint/2010/main" val="1283139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4 summary</a:t>
            </a:r>
            <a:endParaRPr lang="en-US" dirty="0"/>
          </a:p>
        </p:txBody>
      </p:sp>
      <p:sp>
        <p:nvSpPr>
          <p:cNvPr id="3" name="Content Placeholder 2"/>
          <p:cNvSpPr>
            <a:spLocks noGrp="1"/>
          </p:cNvSpPr>
          <p:nvPr>
            <p:ph idx="1"/>
          </p:nvPr>
        </p:nvSpPr>
        <p:spPr/>
        <p:txBody>
          <a:bodyPr/>
          <a:lstStyle/>
          <a:p>
            <a:r>
              <a:rPr lang="en-US" dirty="0" smtClean="0"/>
              <a:t>Able to use existing event streams for new purpose</a:t>
            </a:r>
            <a:endParaRPr lang="en-US" dirty="0"/>
          </a:p>
        </p:txBody>
      </p:sp>
    </p:spTree>
    <p:extLst>
      <p:ext uri="{BB962C8B-B14F-4D97-AF65-F5344CB8AC3E}">
        <p14:creationId xmlns:p14="http://schemas.microsoft.com/office/powerpoint/2010/main" val="2910065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sprint 5</a:t>
            </a:r>
            <a:endParaRPr lang="en-US" dirty="0"/>
          </a:p>
        </p:txBody>
      </p:sp>
      <p:sp>
        <p:nvSpPr>
          <p:cNvPr id="5" name="Text Placeholder 4"/>
          <p:cNvSpPr>
            <a:spLocks noGrp="1"/>
          </p:cNvSpPr>
          <p:nvPr>
            <p:ph type="body" idx="1"/>
          </p:nvPr>
        </p:nvSpPr>
        <p:spPr/>
        <p:txBody>
          <a:bodyPr/>
          <a:lstStyle/>
          <a:p>
            <a:r>
              <a:rPr lang="en-US" dirty="0" smtClean="0"/>
              <a:t>Make it reliable and scalable</a:t>
            </a:r>
            <a:endParaRPr lang="en-US" dirty="0"/>
          </a:p>
        </p:txBody>
      </p:sp>
    </p:spTree>
    <p:extLst>
      <p:ext uri="{BB962C8B-B14F-4D97-AF65-F5344CB8AC3E}">
        <p14:creationId xmlns:p14="http://schemas.microsoft.com/office/powerpoint/2010/main" val="142916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we going to learn?</a:t>
            </a:r>
            <a:endParaRPr lang="en-US" dirty="0"/>
          </a:p>
        </p:txBody>
      </p:sp>
      <p:sp>
        <p:nvSpPr>
          <p:cNvPr id="3" name="Content Placeholder 2"/>
          <p:cNvSpPr>
            <a:spLocks noGrp="1"/>
          </p:cNvSpPr>
          <p:nvPr>
            <p:ph idx="1"/>
          </p:nvPr>
        </p:nvSpPr>
        <p:spPr/>
        <p:txBody>
          <a:bodyPr/>
          <a:lstStyle/>
          <a:p>
            <a:r>
              <a:rPr lang="en-US" dirty="0" smtClean="0"/>
              <a:t>Start by looking at issues with traditional systems</a:t>
            </a:r>
          </a:p>
          <a:p>
            <a:endParaRPr lang="en-US" dirty="0"/>
          </a:p>
          <a:p>
            <a:r>
              <a:rPr lang="en-US" dirty="0" smtClean="0"/>
              <a:t>Define goals for an improved system</a:t>
            </a:r>
          </a:p>
          <a:p>
            <a:endParaRPr lang="en-US" dirty="0"/>
          </a:p>
          <a:p>
            <a:r>
              <a:rPr lang="en-US" dirty="0" smtClean="0"/>
              <a:t>Walk through EDA solution design</a:t>
            </a:r>
          </a:p>
          <a:p>
            <a:pPr lvl="1"/>
            <a:r>
              <a:rPr lang="en-US" dirty="0" smtClean="0"/>
              <a:t>Introduce key terms and concepts</a:t>
            </a:r>
          </a:p>
          <a:p>
            <a:pPr lvl="1"/>
            <a:endParaRPr lang="en-US" dirty="0"/>
          </a:p>
          <a:p>
            <a:r>
              <a:rPr lang="en-US" dirty="0" smtClean="0"/>
              <a:t>Implement EDA solution on Azure</a:t>
            </a:r>
          </a:p>
          <a:p>
            <a:pPr lvl="1"/>
            <a:r>
              <a:rPr lang="en-US" dirty="0" smtClean="0"/>
              <a:t>More key terms and concepts</a:t>
            </a:r>
            <a:endParaRPr lang="en-US" dirty="0"/>
          </a:p>
        </p:txBody>
      </p:sp>
    </p:spTree>
    <p:extLst>
      <p:ext uri="{BB962C8B-B14F-4D97-AF65-F5344CB8AC3E}">
        <p14:creationId xmlns:p14="http://schemas.microsoft.com/office/powerpoint/2010/main" val="953462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5 summary</a:t>
            </a:r>
            <a:endParaRPr lang="en-US" dirty="0"/>
          </a:p>
        </p:txBody>
      </p:sp>
      <p:sp>
        <p:nvSpPr>
          <p:cNvPr id="3" name="Content Placeholder 2"/>
          <p:cNvSpPr>
            <a:spLocks noGrp="1"/>
          </p:cNvSpPr>
          <p:nvPr>
            <p:ph idx="1"/>
          </p:nvPr>
        </p:nvSpPr>
        <p:spPr/>
        <p:txBody>
          <a:bodyPr/>
          <a:lstStyle/>
          <a:p>
            <a:r>
              <a:rPr lang="en-US" dirty="0" smtClean="0"/>
              <a:t>Use health checks for reliability</a:t>
            </a:r>
          </a:p>
          <a:p>
            <a:r>
              <a:rPr lang="en-US" dirty="0" smtClean="0"/>
              <a:t>Use app plan / service to make it scalable</a:t>
            </a:r>
          </a:p>
          <a:p>
            <a:r>
              <a:rPr lang="en-US" dirty="0" smtClean="0"/>
              <a:t>Event hub partitions</a:t>
            </a:r>
            <a:endParaRPr lang="en-US" dirty="0"/>
          </a:p>
        </p:txBody>
      </p:sp>
    </p:spTree>
    <p:extLst>
      <p:ext uri="{BB962C8B-B14F-4D97-AF65-F5344CB8AC3E}">
        <p14:creationId xmlns:p14="http://schemas.microsoft.com/office/powerpoint/2010/main" val="4011800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Stretch </a:t>
            </a:r>
            <a:r>
              <a:rPr lang="en-US" dirty="0" smtClean="0"/>
              <a:t>Goals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92228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Document Support</a:t>
            </a:r>
            <a:endParaRPr lang="en-US" dirty="0"/>
          </a:p>
        </p:txBody>
      </p:sp>
      <p:sp>
        <p:nvSpPr>
          <p:cNvPr id="5" name="Content Placeholder 4"/>
          <p:cNvSpPr>
            <a:spLocks noGrp="1"/>
          </p:cNvSpPr>
          <p:nvPr>
            <p:ph idx="1"/>
          </p:nvPr>
        </p:nvSpPr>
        <p:spPr/>
        <p:txBody>
          <a:bodyPr/>
          <a:lstStyle/>
          <a:p>
            <a:r>
              <a:rPr lang="en-US" dirty="0" smtClean="0"/>
              <a:t>Users can request additional documentation during review</a:t>
            </a:r>
          </a:p>
          <a:p>
            <a:pPr lvl="1"/>
            <a:endParaRPr lang="en-US" dirty="0" smtClean="0"/>
          </a:p>
          <a:p>
            <a:r>
              <a:rPr lang="en-US" dirty="0" smtClean="0"/>
              <a:t>The system will try to retrieve the documentation in real-time so the user is able to complete the review quickly</a:t>
            </a:r>
          </a:p>
          <a:p>
            <a:endParaRPr lang="en-US" dirty="0"/>
          </a:p>
          <a:p>
            <a:r>
              <a:rPr lang="en-US" dirty="0" smtClean="0"/>
              <a:t>Changes include:</a:t>
            </a:r>
          </a:p>
          <a:p>
            <a:pPr lvl="1"/>
            <a:r>
              <a:rPr lang="en-US" dirty="0" smtClean="0"/>
              <a:t>UI requests documentation via new command queue??</a:t>
            </a:r>
          </a:p>
          <a:p>
            <a:pPr lvl="1"/>
            <a:r>
              <a:rPr lang="en-US" dirty="0" smtClean="0"/>
              <a:t>Intake service retrieves the command and tries to </a:t>
            </a:r>
            <a:r>
              <a:rPr lang="en-US" dirty="0" err="1" smtClean="0"/>
              <a:t>fullful</a:t>
            </a:r>
            <a:r>
              <a:rPr lang="en-US" dirty="0" smtClean="0"/>
              <a:t> the request; sending to new topic if successful</a:t>
            </a:r>
          </a:p>
          <a:p>
            <a:pPr lvl="1"/>
            <a:r>
              <a:rPr lang="en-US" dirty="0" smtClean="0"/>
              <a:t>Request router subscribes to document topic, updates request, and sends update to UI</a:t>
            </a:r>
          </a:p>
          <a:p>
            <a:pPr lvl="1"/>
            <a:endParaRPr lang="en-US" dirty="0"/>
          </a:p>
        </p:txBody>
      </p:sp>
      <p:sp>
        <p:nvSpPr>
          <p:cNvPr id="6" name="Rectangle 5"/>
          <p:cNvSpPr/>
          <p:nvPr/>
        </p:nvSpPr>
        <p:spPr>
          <a:xfrm>
            <a:off x="8611986" y="477982"/>
            <a:ext cx="2676698" cy="213720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050" dirty="0" smtClean="0">
                <a:solidFill>
                  <a:schemeClr val="tx1"/>
                </a:solidFill>
              </a:rPr>
              <a:t>Prep</a:t>
            </a:r>
          </a:p>
          <a:p>
            <a:pPr marL="285750" indent="-285750">
              <a:buFontTx/>
              <a:buChar char="-"/>
            </a:pPr>
            <a:r>
              <a:rPr lang="en-US" sz="1050" dirty="0" smtClean="0">
                <a:solidFill>
                  <a:schemeClr val="tx1"/>
                </a:solidFill>
              </a:rPr>
              <a:t>Document creator class</a:t>
            </a:r>
          </a:p>
          <a:p>
            <a:pPr marL="285750" indent="-285750">
              <a:buFontTx/>
              <a:buChar char="-"/>
            </a:pPr>
            <a:endParaRPr lang="en-US" sz="1050" dirty="0">
              <a:solidFill>
                <a:schemeClr val="tx1"/>
              </a:solidFill>
            </a:endParaRPr>
          </a:p>
          <a:p>
            <a:r>
              <a:rPr lang="en-US" sz="1050" dirty="0" smtClean="0">
                <a:solidFill>
                  <a:schemeClr val="tx1"/>
                </a:solidFill>
              </a:rPr>
              <a:t>In class</a:t>
            </a:r>
          </a:p>
          <a:p>
            <a:pPr marL="171450" indent="-171450">
              <a:buFontTx/>
              <a:buChar char="-"/>
            </a:pPr>
            <a:r>
              <a:rPr lang="en-US" sz="1050" dirty="0" smtClean="0">
                <a:solidFill>
                  <a:schemeClr val="tx1"/>
                </a:solidFill>
              </a:rPr>
              <a:t>UI: Send command for doc</a:t>
            </a:r>
          </a:p>
          <a:p>
            <a:pPr marL="171450" indent="-171450">
              <a:buFontTx/>
              <a:buChar char="-"/>
            </a:pPr>
            <a:r>
              <a:rPr lang="en-US" sz="1050" dirty="0" smtClean="0">
                <a:solidFill>
                  <a:schemeClr val="tx1"/>
                </a:solidFill>
              </a:rPr>
              <a:t>Intake: Subscribes to command queue, generates doc, sends to topic</a:t>
            </a:r>
          </a:p>
          <a:p>
            <a:pPr marL="171450" indent="-171450">
              <a:buFontTx/>
              <a:buChar char="-"/>
            </a:pPr>
            <a:r>
              <a:rPr lang="en-US" sz="1050" dirty="0" smtClean="0">
                <a:solidFill>
                  <a:schemeClr val="tx1"/>
                </a:solidFill>
              </a:rPr>
              <a:t>Router: subscribes to doc topic, updates request, sends to UI via </a:t>
            </a:r>
            <a:r>
              <a:rPr lang="en-US" sz="1050" dirty="0" err="1" smtClean="0">
                <a:solidFill>
                  <a:schemeClr val="tx1"/>
                </a:solidFill>
              </a:rPr>
              <a:t>SignalR</a:t>
            </a:r>
            <a:endParaRPr lang="en-US" sz="1050" dirty="0" smtClean="0">
              <a:solidFill>
                <a:schemeClr val="tx1"/>
              </a:solidFill>
            </a:endParaRPr>
          </a:p>
          <a:p>
            <a:pPr marL="171450" indent="-171450">
              <a:buFontTx/>
              <a:buChar char="-"/>
            </a:pPr>
            <a:r>
              <a:rPr lang="en-US" sz="1050" dirty="0" smtClean="0">
                <a:solidFill>
                  <a:schemeClr val="tx1"/>
                </a:solidFill>
              </a:rPr>
              <a:t>UI: notifies user of new doc for current request and allows them to refresh</a:t>
            </a:r>
          </a:p>
          <a:p>
            <a:pPr marL="285750" indent="-285750">
              <a:buFontTx/>
              <a:buChar char="-"/>
            </a:pPr>
            <a:endParaRPr lang="en-US" dirty="0">
              <a:solidFill>
                <a:schemeClr val="tx1"/>
              </a:solidFill>
            </a:endParaRPr>
          </a:p>
        </p:txBody>
      </p:sp>
    </p:spTree>
    <p:extLst>
      <p:ext uri="{BB962C8B-B14F-4D97-AF65-F5344CB8AC3E}">
        <p14:creationId xmlns:p14="http://schemas.microsoft.com/office/powerpoint/2010/main" val="2479115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New requirement</a:t>
            </a:r>
            <a:endParaRPr lang="en-US" dirty="0"/>
          </a:p>
        </p:txBody>
      </p:sp>
      <p:sp>
        <p:nvSpPr>
          <p:cNvPr id="5" name="Content Placeholder 4"/>
          <p:cNvSpPr>
            <a:spLocks noGrp="1"/>
          </p:cNvSpPr>
          <p:nvPr>
            <p:ph idx="1"/>
          </p:nvPr>
        </p:nvSpPr>
        <p:spPr/>
        <p:txBody>
          <a:bodyPr/>
          <a:lstStyle/>
          <a:p>
            <a:r>
              <a:rPr lang="en-US" dirty="0" smtClean="0"/>
              <a:t>??? Should be something that just consumes existing event/s</a:t>
            </a:r>
          </a:p>
        </p:txBody>
      </p:sp>
    </p:spTree>
    <p:extLst>
      <p:ext uri="{BB962C8B-B14F-4D97-AF65-F5344CB8AC3E}">
        <p14:creationId xmlns:p14="http://schemas.microsoft.com/office/powerpoint/2010/main" val="1878704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scalability</a:t>
            </a:r>
            <a:endParaRPr lang="en-US" dirty="0"/>
          </a:p>
        </p:txBody>
      </p:sp>
      <p:sp>
        <p:nvSpPr>
          <p:cNvPr id="3" name="Content Placeholder 2"/>
          <p:cNvSpPr>
            <a:spLocks noGrp="1"/>
          </p:cNvSpPr>
          <p:nvPr>
            <p:ph idx="1"/>
          </p:nvPr>
        </p:nvSpPr>
        <p:spPr/>
        <p:txBody>
          <a:bodyPr/>
          <a:lstStyle/>
          <a:p>
            <a:r>
              <a:rPr lang="en-US" dirty="0" smtClean="0"/>
              <a:t>Adjust timer on Intake Service</a:t>
            </a:r>
          </a:p>
          <a:p>
            <a:endParaRPr lang="en-US" dirty="0" smtClean="0"/>
          </a:p>
          <a:p>
            <a:r>
              <a:rPr lang="en-US" dirty="0" smtClean="0"/>
              <a:t>Setup auto scaling on Routing Service</a:t>
            </a:r>
            <a:endParaRPr lang="en-US" dirty="0"/>
          </a:p>
          <a:p>
            <a:pPr lvl="1"/>
            <a:r>
              <a:rPr lang="en-US" dirty="0" smtClean="0"/>
              <a:t>???Use </a:t>
            </a:r>
            <a:r>
              <a:rPr lang="en-US" dirty="0" err="1" smtClean="0"/>
              <a:t>Task.Delay</a:t>
            </a:r>
            <a:r>
              <a:rPr lang="en-US" dirty="0" smtClean="0"/>
              <a:t>(variable) on Routing Service to simulate load</a:t>
            </a:r>
          </a:p>
          <a:p>
            <a:pPr lvl="1"/>
            <a:endParaRPr lang="en-US" dirty="0"/>
          </a:p>
          <a:p>
            <a:r>
              <a:rPr lang="en-US" dirty="0" smtClean="0"/>
              <a:t>??? Show how instances grow from 1 to 2???</a:t>
            </a:r>
            <a:endParaRPr lang="en-US" dirty="0"/>
          </a:p>
        </p:txBody>
      </p:sp>
    </p:spTree>
    <p:extLst>
      <p:ext uri="{BB962C8B-B14F-4D97-AF65-F5344CB8AC3E}">
        <p14:creationId xmlns:p14="http://schemas.microsoft.com/office/powerpoint/2010/main" val="2544353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up</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690771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Clean up azure resources</a:t>
            </a:r>
            <a:endParaRPr lang="en-US" dirty="0"/>
          </a:p>
        </p:txBody>
      </p:sp>
      <p:sp>
        <p:nvSpPr>
          <p:cNvPr id="5" name="Content Placeholder 4"/>
          <p:cNvSpPr>
            <a:spLocks noGrp="1"/>
          </p:cNvSpPr>
          <p:nvPr>
            <p:ph idx="1"/>
          </p:nvPr>
        </p:nvSpPr>
        <p:spPr/>
        <p:txBody>
          <a:bodyPr/>
          <a:lstStyle/>
          <a:p>
            <a:r>
              <a:rPr lang="en-US" dirty="0" smtClean="0"/>
              <a:t>Don’t want to leave this resources running because they will cost you, but we can export scripts that you can reapply later if you might want to work on this more later</a:t>
            </a:r>
          </a:p>
          <a:p>
            <a:endParaRPr lang="en-US" dirty="0"/>
          </a:p>
          <a:p>
            <a:r>
              <a:rPr lang="en-US" dirty="0" smtClean="0"/>
              <a:t>Delete resources</a:t>
            </a:r>
          </a:p>
          <a:p>
            <a:endParaRPr lang="en-US" dirty="0"/>
          </a:p>
          <a:p>
            <a:endParaRPr lang="en-US" dirty="0"/>
          </a:p>
        </p:txBody>
      </p:sp>
    </p:spTree>
    <p:extLst>
      <p:ext uri="{BB962C8B-B14F-4D97-AF65-F5344CB8AC3E}">
        <p14:creationId xmlns:p14="http://schemas.microsoft.com/office/powerpoint/2010/main" val="1046108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3" name="Content Placeholder 2"/>
          <p:cNvSpPr>
            <a:spLocks noGrp="1"/>
          </p:cNvSpPr>
          <p:nvPr>
            <p:ph idx="1"/>
          </p:nvPr>
        </p:nvSpPr>
        <p:spPr/>
        <p:txBody>
          <a:bodyPr/>
          <a:lstStyle/>
          <a:p>
            <a:r>
              <a:rPr lang="en-US" dirty="0" smtClean="0"/>
              <a:t>Health-care utilization management approval process to determine if requests for medical services are appropriate</a:t>
            </a:r>
          </a:p>
          <a:p>
            <a:pPr lvl="1"/>
            <a:endParaRPr lang="en-US" dirty="0" smtClean="0"/>
          </a:p>
          <a:p>
            <a:pPr lvl="1"/>
            <a:r>
              <a:rPr lang="en-US" dirty="0" smtClean="0"/>
              <a:t>Where appropriate the requests will be automatically approved</a:t>
            </a:r>
          </a:p>
          <a:p>
            <a:pPr lvl="1"/>
            <a:endParaRPr lang="en-US" dirty="0" smtClean="0"/>
          </a:p>
          <a:p>
            <a:pPr lvl="1"/>
            <a:r>
              <a:rPr lang="en-US" dirty="0" smtClean="0"/>
              <a:t>Users will be able to manually approve or deny the requests that aren’t automatically approved</a:t>
            </a:r>
          </a:p>
          <a:p>
            <a:endParaRPr lang="en-US" dirty="0"/>
          </a:p>
        </p:txBody>
      </p:sp>
      <p:pic>
        <p:nvPicPr>
          <p:cNvPr id="4" name="Picture 3"/>
          <p:cNvPicPr>
            <a:picLocks noChangeAspect="1"/>
          </p:cNvPicPr>
          <p:nvPr/>
        </p:nvPicPr>
        <p:blipFill>
          <a:blip r:embed="rId2"/>
          <a:stretch>
            <a:fillRect/>
          </a:stretch>
        </p:blipFill>
        <p:spPr>
          <a:xfrm>
            <a:off x="1905224" y="4330930"/>
            <a:ext cx="8387647" cy="2190670"/>
          </a:xfrm>
          <a:prstGeom prst="rect">
            <a:avLst/>
          </a:prstGeom>
        </p:spPr>
      </p:pic>
    </p:spTree>
    <p:extLst>
      <p:ext uri="{BB962C8B-B14F-4D97-AF65-F5344CB8AC3E}">
        <p14:creationId xmlns:p14="http://schemas.microsoft.com/office/powerpoint/2010/main" val="2084025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5579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a:t>
            </a:r>
            <a:endParaRPr lang="en-US" dirty="0"/>
          </a:p>
        </p:txBody>
      </p:sp>
      <p:sp>
        <p:nvSpPr>
          <p:cNvPr id="3" name="Content Placeholder 2"/>
          <p:cNvSpPr>
            <a:spLocks noGrp="1"/>
          </p:cNvSpPr>
          <p:nvPr>
            <p:ph idx="1"/>
          </p:nvPr>
        </p:nvSpPr>
        <p:spPr/>
        <p:txBody>
          <a:bodyPr/>
          <a:lstStyle/>
          <a:p>
            <a:pPr marL="0" indent="0">
              <a:buNone/>
            </a:pPr>
            <a:r>
              <a:rPr lang="en-US" dirty="0" smtClean="0"/>
              <a:t>If you’ve heard of event-based architecture and want experience developing one, join us as we walk through building a simulated health-care utilization management system that uses an event-based architecture to enhance its reliability, scalability, and flexibility. The system will receive requests from providers, auto approve requests where appropriate, and allow users to approve or deny the requests that aren’t auto approved – </a:t>
            </a:r>
            <a:r>
              <a:rPr lang="en-US" i="1" dirty="0" smtClean="0"/>
              <a:t>all without any HTTP request!</a:t>
            </a:r>
          </a:p>
          <a:p>
            <a:pPr marL="0" indent="0">
              <a:buNone/>
            </a:pPr>
            <a:endParaRPr lang="en-US" i="1" dirty="0"/>
          </a:p>
          <a:p>
            <a:pPr marL="0" indent="0">
              <a:buNone/>
            </a:pPr>
            <a:r>
              <a:rPr lang="en-US" dirty="0" smtClean="0"/>
              <a:t>We’ll build the system on Azure using </a:t>
            </a:r>
            <a:r>
              <a:rPr lang="en-US" dirty="0" err="1" smtClean="0"/>
              <a:t>Asp.Net</a:t>
            </a:r>
            <a:r>
              <a:rPr lang="en-US" dirty="0" smtClean="0"/>
              <a:t> Core, Azure Functions, Azure Service Bus, Azure </a:t>
            </a:r>
            <a:r>
              <a:rPr lang="en-US" dirty="0" err="1" smtClean="0"/>
              <a:t>SignalR</a:t>
            </a:r>
            <a:r>
              <a:rPr lang="en-US" dirty="0" smtClean="0"/>
              <a:t>, and </a:t>
            </a:r>
            <a:r>
              <a:rPr lang="en-US" dirty="0" err="1" smtClean="0"/>
              <a:t>Blazor</a:t>
            </a:r>
            <a:r>
              <a:rPr lang="en-US" dirty="0" smtClean="0"/>
              <a:t>. An Azure subscription is required and attendees should have some experience with </a:t>
            </a:r>
            <a:r>
              <a:rPr lang="en-US" dirty="0" err="1" smtClean="0"/>
              <a:t>.Net</a:t>
            </a:r>
            <a:r>
              <a:rPr lang="en-US" dirty="0" smtClean="0"/>
              <a:t> and cloud-based development.</a:t>
            </a:r>
            <a:endParaRPr lang="en-US" dirty="0"/>
          </a:p>
        </p:txBody>
      </p:sp>
    </p:spTree>
    <p:extLst>
      <p:ext uri="{BB962C8B-B14F-4D97-AF65-F5344CB8AC3E}">
        <p14:creationId xmlns:p14="http://schemas.microsoft.com/office/powerpoint/2010/main" val="58015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going to build?</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723472" y="2208309"/>
            <a:ext cx="8751152" cy="3722123"/>
          </a:xfrm>
          <a:prstGeom prst="rect">
            <a:avLst/>
          </a:prstGeom>
        </p:spPr>
      </p:pic>
    </p:spTree>
    <p:extLst>
      <p:ext uri="{BB962C8B-B14F-4D97-AF65-F5344CB8AC3E}">
        <p14:creationId xmlns:p14="http://schemas.microsoft.com/office/powerpoint/2010/main" val="34539134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covered</a:t>
            </a:r>
            <a:endParaRPr lang="en-US" dirty="0"/>
          </a:p>
        </p:txBody>
      </p:sp>
      <p:sp>
        <p:nvSpPr>
          <p:cNvPr id="3" name="Content Placeholder 2"/>
          <p:cNvSpPr>
            <a:spLocks noGrp="1"/>
          </p:cNvSpPr>
          <p:nvPr>
            <p:ph idx="1"/>
          </p:nvPr>
        </p:nvSpPr>
        <p:spPr/>
        <p:txBody>
          <a:bodyPr/>
          <a:lstStyle/>
          <a:p>
            <a:r>
              <a:rPr lang="en-US" dirty="0" smtClean="0"/>
              <a:t>Event-based architecture</a:t>
            </a:r>
          </a:p>
          <a:p>
            <a:pPr lvl="1"/>
            <a:r>
              <a:rPr lang="en-US" dirty="0" smtClean="0"/>
              <a:t>Reliability</a:t>
            </a:r>
          </a:p>
          <a:p>
            <a:pPr lvl="1"/>
            <a:r>
              <a:rPr lang="en-US" dirty="0" smtClean="0"/>
              <a:t>Scalability</a:t>
            </a:r>
          </a:p>
          <a:p>
            <a:pPr lvl="1"/>
            <a:r>
              <a:rPr lang="en-US" dirty="0" smtClean="0"/>
              <a:t>Flexibility</a:t>
            </a:r>
          </a:p>
          <a:p>
            <a:r>
              <a:rPr lang="en-US" dirty="0" err="1" smtClean="0"/>
              <a:t>Microservices</a:t>
            </a:r>
            <a:endParaRPr lang="en-US" dirty="0" smtClean="0"/>
          </a:p>
          <a:p>
            <a:r>
              <a:rPr lang="en-US" dirty="0" smtClean="0"/>
              <a:t>Messaging systems</a:t>
            </a:r>
          </a:p>
          <a:p>
            <a:r>
              <a:rPr lang="en-US" dirty="0" smtClean="0"/>
              <a:t>???Command/Query Responsibility Separation (CQRS)</a:t>
            </a:r>
            <a:endParaRPr lang="en-US" dirty="0"/>
          </a:p>
        </p:txBody>
      </p:sp>
    </p:spTree>
    <p:extLst>
      <p:ext uri="{BB962C8B-B14F-4D97-AF65-F5344CB8AC3E}">
        <p14:creationId xmlns:p14="http://schemas.microsoft.com/office/powerpoint/2010/main" val="10275912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a:t>
            </a:r>
            <a:endParaRPr lang="en-US" dirty="0"/>
          </a:p>
        </p:txBody>
      </p:sp>
      <p:sp>
        <p:nvSpPr>
          <p:cNvPr id="3" name="Content Placeholder 2"/>
          <p:cNvSpPr>
            <a:spLocks noGrp="1"/>
          </p:cNvSpPr>
          <p:nvPr>
            <p:ph idx="1"/>
          </p:nvPr>
        </p:nvSpPr>
        <p:spPr/>
        <p:txBody>
          <a:bodyPr/>
          <a:lstStyle/>
          <a:p>
            <a:r>
              <a:rPr lang="en-US" dirty="0" smtClean="0"/>
              <a:t>C# / </a:t>
            </a:r>
            <a:r>
              <a:rPr lang="en-US" dirty="0" err="1" smtClean="0"/>
              <a:t>Asp.Net</a:t>
            </a:r>
            <a:r>
              <a:rPr lang="en-US" dirty="0" smtClean="0"/>
              <a:t> Core</a:t>
            </a:r>
          </a:p>
          <a:p>
            <a:r>
              <a:rPr lang="en-US" dirty="0" smtClean="0"/>
              <a:t>Azure Functions</a:t>
            </a:r>
          </a:p>
          <a:p>
            <a:r>
              <a:rPr lang="en-US" dirty="0" smtClean="0"/>
              <a:t>Azure App Services</a:t>
            </a:r>
          </a:p>
          <a:p>
            <a:r>
              <a:rPr lang="en-US" dirty="0" smtClean="0"/>
              <a:t>Azure Service Bus</a:t>
            </a:r>
          </a:p>
          <a:p>
            <a:r>
              <a:rPr lang="en-US" dirty="0" smtClean="0"/>
              <a:t>Azure </a:t>
            </a:r>
            <a:r>
              <a:rPr lang="en-US" dirty="0" err="1" smtClean="0"/>
              <a:t>SignalR</a:t>
            </a:r>
            <a:endParaRPr lang="en-US" dirty="0" smtClean="0"/>
          </a:p>
          <a:p>
            <a:r>
              <a:rPr lang="en-US" dirty="0" err="1" smtClean="0"/>
              <a:t>Blazor</a:t>
            </a:r>
            <a:r>
              <a:rPr lang="en-US" dirty="0" smtClean="0"/>
              <a:t>???</a:t>
            </a:r>
          </a:p>
          <a:p>
            <a:endParaRPr lang="en-US" dirty="0"/>
          </a:p>
        </p:txBody>
      </p:sp>
    </p:spTree>
    <p:extLst>
      <p:ext uri="{BB962C8B-B14F-4D97-AF65-F5344CB8AC3E}">
        <p14:creationId xmlns:p14="http://schemas.microsoft.com/office/powerpoint/2010/main" val="1345199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lstStyle/>
          <a:p>
            <a:r>
              <a:rPr lang="en-US" dirty="0" smtClean="0"/>
              <a:t>Azure Subscription</a:t>
            </a:r>
          </a:p>
          <a:p>
            <a:pPr lvl="1"/>
            <a:r>
              <a:rPr lang="en-US" u="sng" dirty="0">
                <a:hlinkClick r:id="rId2"/>
              </a:rPr>
              <a:t>Microsoft® Azure Credits - Get a $200 Free Credit</a:t>
            </a:r>
          </a:p>
          <a:p>
            <a:pPr lvl="1"/>
            <a:r>
              <a:rPr lang="en-US" u="sng" dirty="0"/>
              <a:t>Monthly Azure Credit for Visual Studio Subscribers | Microsoft </a:t>
            </a:r>
            <a:r>
              <a:rPr lang="en-US" u="sng" dirty="0" smtClean="0"/>
              <a:t>...</a:t>
            </a:r>
            <a:endParaRPr lang="en-US" dirty="0" smtClean="0"/>
          </a:p>
          <a:p>
            <a:r>
              <a:rPr lang="en-US" dirty="0" smtClean="0"/>
              <a:t>Familiar with developing cloud-based solutions</a:t>
            </a:r>
            <a:endParaRPr lang="en-US" dirty="0"/>
          </a:p>
          <a:p>
            <a:r>
              <a:rPr lang="en-US" dirty="0" smtClean="0"/>
              <a:t>Experience with C# and ASP.NET Core</a:t>
            </a:r>
          </a:p>
          <a:p>
            <a:r>
              <a:rPr lang="en-US" dirty="0" smtClean="0"/>
              <a:t>Visual Studio 2019 installed with ??? modules</a:t>
            </a:r>
          </a:p>
          <a:p>
            <a:pPr lvl="1"/>
            <a:r>
              <a:rPr lang="en-US" dirty="0" smtClean="0">
                <a:hlinkClick r:id="rId3"/>
              </a:rPr>
              <a:t>Community Edition</a:t>
            </a:r>
            <a:r>
              <a:rPr lang="en-US" dirty="0" smtClean="0"/>
              <a:t> is fine</a:t>
            </a:r>
          </a:p>
          <a:p>
            <a:r>
              <a:rPr lang="en-US" dirty="0" smtClean="0"/>
              <a:t>Stuff from GitHub</a:t>
            </a:r>
          </a:p>
          <a:p>
            <a:pPr lvl="1"/>
            <a:endParaRPr lang="en-US" dirty="0"/>
          </a:p>
        </p:txBody>
      </p:sp>
    </p:spTree>
    <p:extLst>
      <p:ext uri="{BB962C8B-B14F-4D97-AF65-F5344CB8AC3E}">
        <p14:creationId xmlns:p14="http://schemas.microsoft.com/office/powerpoint/2010/main" val="19043488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Intro</a:t>
            </a:r>
          </a:p>
          <a:p>
            <a:pPr lvl="1"/>
            <a:r>
              <a:rPr lang="en-US" dirty="0" smtClean="0"/>
              <a:t>What is EBA?</a:t>
            </a:r>
          </a:p>
          <a:p>
            <a:pPr lvl="1"/>
            <a:r>
              <a:rPr lang="en-US" dirty="0" smtClean="0"/>
              <a:t>Why EBA?</a:t>
            </a:r>
          </a:p>
          <a:p>
            <a:pPr lvl="1"/>
            <a:r>
              <a:rPr lang="en-US" dirty="0" smtClean="0"/>
              <a:t>What are we building?</a:t>
            </a:r>
            <a:endParaRPr lang="en-US" dirty="0"/>
          </a:p>
          <a:p>
            <a:r>
              <a:rPr lang="en-US" dirty="0" smtClean="0"/>
              <a:t>Goal 1: Build Incoming Request Simulator</a:t>
            </a:r>
          </a:p>
          <a:p>
            <a:pPr lvl="1"/>
            <a:r>
              <a:rPr lang="en-US" dirty="0" smtClean="0"/>
              <a:t>Azure setup</a:t>
            </a:r>
          </a:p>
          <a:p>
            <a:pPr lvl="1"/>
            <a:r>
              <a:rPr lang="en-US" dirty="0" smtClean="0"/>
              <a:t>Azure Service Bus</a:t>
            </a:r>
          </a:p>
          <a:p>
            <a:pPr lvl="1"/>
            <a:r>
              <a:rPr lang="en-US" dirty="0" smtClean="0"/>
              <a:t>Incoming Request Service</a:t>
            </a:r>
            <a:endParaRPr lang="en-US" dirty="0"/>
          </a:p>
          <a:p>
            <a:r>
              <a:rPr lang="en-US" dirty="0" smtClean="0"/>
              <a:t>Goal 2: Build Auto Approval Service</a:t>
            </a:r>
          </a:p>
          <a:p>
            <a:pPr lvl="1"/>
            <a:r>
              <a:rPr lang="en-US" dirty="0" smtClean="0"/>
              <a:t>Auto Approval Service</a:t>
            </a:r>
            <a:endParaRPr lang="en-US" dirty="0"/>
          </a:p>
          <a:p>
            <a:r>
              <a:rPr lang="en-US" dirty="0" smtClean="0"/>
              <a:t>Goal 3: Build Manual Approval Process</a:t>
            </a:r>
          </a:p>
          <a:p>
            <a:pPr lvl="1"/>
            <a:r>
              <a:rPr lang="en-US" dirty="0" smtClean="0"/>
              <a:t>Request Router Service</a:t>
            </a:r>
          </a:p>
          <a:p>
            <a:pPr lvl="1"/>
            <a:r>
              <a:rPr lang="en-US" dirty="0" smtClean="0"/>
              <a:t>User Interface Application</a:t>
            </a:r>
          </a:p>
          <a:p>
            <a:pPr lvl="1"/>
            <a:r>
              <a:rPr lang="en-US" dirty="0" err="1" smtClean="0"/>
              <a:t>SignalR</a:t>
            </a:r>
            <a:endParaRPr lang="en-US" dirty="0" smtClean="0"/>
          </a:p>
          <a:p>
            <a:r>
              <a:rPr lang="en-US" dirty="0" smtClean="0"/>
              <a:t>Stretch Goals</a:t>
            </a:r>
          </a:p>
          <a:p>
            <a:pPr lvl="1"/>
            <a:r>
              <a:rPr lang="en-US" dirty="0" smtClean="0"/>
              <a:t>Document support</a:t>
            </a:r>
          </a:p>
          <a:p>
            <a:pPr lvl="1"/>
            <a:r>
              <a:rPr lang="en-US" dirty="0" smtClean="0"/>
              <a:t>???New requirement using existing events</a:t>
            </a:r>
          </a:p>
          <a:p>
            <a:pPr lvl="1"/>
            <a:r>
              <a:rPr lang="en-US" dirty="0" smtClean="0"/>
              <a:t>Demo scalability</a:t>
            </a:r>
          </a:p>
          <a:p>
            <a:r>
              <a:rPr lang="en-US" dirty="0" smtClean="0"/>
              <a:t>Wrap Up</a:t>
            </a:r>
          </a:p>
          <a:p>
            <a:pPr lvl="1"/>
            <a:r>
              <a:rPr lang="en-US" dirty="0" smtClean="0"/>
              <a:t>Clean up Azure resources</a:t>
            </a:r>
          </a:p>
          <a:p>
            <a:pPr lvl="1"/>
            <a:r>
              <a:rPr lang="en-US" dirty="0" smtClean="0"/>
              <a:t>Summary</a:t>
            </a:r>
            <a:endParaRPr lang="en-US" dirty="0"/>
          </a:p>
        </p:txBody>
      </p:sp>
    </p:spTree>
    <p:extLst>
      <p:ext uri="{BB962C8B-B14F-4D97-AF65-F5344CB8AC3E}">
        <p14:creationId xmlns:p14="http://schemas.microsoft.com/office/powerpoint/2010/main" val="3105657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event-driven design?</a:t>
            </a:r>
            <a:endParaRPr lang="en-US" dirty="0"/>
          </a:p>
        </p:txBody>
      </p:sp>
      <p:sp>
        <p:nvSpPr>
          <p:cNvPr id="5" name="Content Placeholder 4"/>
          <p:cNvSpPr>
            <a:spLocks noGrp="1"/>
          </p:cNvSpPr>
          <p:nvPr>
            <p:ph idx="1"/>
          </p:nvPr>
        </p:nvSpPr>
        <p:spPr/>
        <p:txBody>
          <a:bodyPr/>
          <a:lstStyle/>
          <a:p>
            <a:r>
              <a:rPr lang="en-US" dirty="0" smtClean="0"/>
              <a:t>Let’s start with what it’s not</a:t>
            </a:r>
          </a:p>
          <a:p>
            <a:pPr lvl="1"/>
            <a:r>
              <a:rPr lang="en-US" dirty="0" smtClean="0"/>
              <a:t>Define solution requirements</a:t>
            </a:r>
          </a:p>
          <a:p>
            <a:pPr lvl="1"/>
            <a:r>
              <a:rPr lang="en-US" dirty="0" smtClean="0"/>
              <a:t>Look at traditional non-event solution and some common issues</a:t>
            </a:r>
          </a:p>
          <a:p>
            <a:pPr lvl="1"/>
            <a:r>
              <a:rPr lang="en-US" dirty="0" smtClean="0"/>
              <a:t>Compare with event-driven design and how it addresses the issues</a:t>
            </a:r>
            <a:endParaRPr lang="en-US" dirty="0"/>
          </a:p>
        </p:txBody>
      </p:sp>
    </p:spTree>
    <p:extLst>
      <p:ext uri="{BB962C8B-B14F-4D97-AF65-F5344CB8AC3E}">
        <p14:creationId xmlns:p14="http://schemas.microsoft.com/office/powerpoint/2010/main" val="2263621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dirty="0" smtClean="0"/>
              <a:t>Receive requests for medical services from medical providers</a:t>
            </a:r>
          </a:p>
          <a:p>
            <a:r>
              <a:rPr lang="en-US" dirty="0" smtClean="0"/>
              <a:t>Automatically approve requests if they meet specific criteria</a:t>
            </a:r>
          </a:p>
          <a:p>
            <a:r>
              <a:rPr lang="en-US" dirty="0" smtClean="0"/>
              <a:t>Allow users, which are staff physicians, to approve or deny requests that are not automatically approve</a:t>
            </a:r>
          </a:p>
          <a:p>
            <a:r>
              <a:rPr lang="en-US" dirty="0" smtClean="0"/>
              <a:t>Notify users if the request they are viewing is updated elsewhere in the system</a:t>
            </a:r>
          </a:p>
          <a:p>
            <a:r>
              <a:rPr lang="en-US" dirty="0" smtClean="0"/>
              <a:t>System must provide for 99.99% uptime</a:t>
            </a:r>
          </a:p>
          <a:p>
            <a:r>
              <a:rPr lang="en-US" dirty="0" smtClean="0"/>
              <a:t>System must scale with rapidly growing business</a:t>
            </a:r>
          </a:p>
          <a:p>
            <a:r>
              <a:rPr lang="en-US" dirty="0" smtClean="0"/>
              <a:t>STRETCH: Users should be able to see current system volume</a:t>
            </a:r>
          </a:p>
          <a:p>
            <a:r>
              <a:rPr lang="en-US" dirty="0" smtClean="0"/>
              <a:t>STRETCH: Allow </a:t>
            </a:r>
            <a:r>
              <a:rPr lang="en-US" dirty="0"/>
              <a:t>users to request more information from the provider before approving a request</a:t>
            </a:r>
          </a:p>
          <a:p>
            <a:endParaRPr lang="en-US" dirty="0"/>
          </a:p>
        </p:txBody>
      </p:sp>
    </p:spTree>
    <p:extLst>
      <p:ext uri="{BB962C8B-B14F-4D97-AF65-F5344CB8AC3E}">
        <p14:creationId xmlns:p14="http://schemas.microsoft.com/office/powerpoint/2010/main" val="238527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TAH DETAILS</a:t>
            </a:r>
            <a:endParaRPr lang="en-US" dirty="0"/>
          </a:p>
        </p:txBody>
      </p:sp>
      <p:sp>
        <p:nvSpPr>
          <p:cNvPr id="3" name="Content Placeholder 2"/>
          <p:cNvSpPr>
            <a:spLocks noGrp="1"/>
          </p:cNvSpPr>
          <p:nvPr>
            <p:ph idx="1"/>
          </p:nvPr>
        </p:nvSpPr>
        <p:spPr/>
        <p:txBody>
          <a:bodyPr/>
          <a:lstStyle/>
          <a:p>
            <a:r>
              <a:rPr lang="en-US" dirty="0" smtClean="0"/>
              <a:t>Receive requests for medical services from medical providers</a:t>
            </a:r>
          </a:p>
          <a:p>
            <a:endParaRPr lang="en-US" dirty="0" smtClean="0"/>
          </a:p>
          <a:p>
            <a:r>
              <a:rPr lang="en-US" dirty="0" smtClean="0"/>
              <a:t>Automatically approve requests if they meet specific criteria</a:t>
            </a:r>
          </a:p>
          <a:p>
            <a:endParaRPr lang="en-US" dirty="0" smtClean="0"/>
          </a:p>
          <a:p>
            <a:r>
              <a:rPr lang="en-US" dirty="0" smtClean="0"/>
              <a:t>Physicians, that work for TAH, approve or deny requests that are not automatically approved</a:t>
            </a:r>
          </a:p>
          <a:p>
            <a:endParaRPr lang="en-US" dirty="0"/>
          </a:p>
          <a:p>
            <a:r>
              <a:rPr lang="en-US" dirty="0" smtClean="0"/>
              <a:t>Send all decisions back to the requesting provider</a:t>
            </a:r>
          </a:p>
          <a:p>
            <a:endParaRPr lang="en-US" dirty="0"/>
          </a:p>
        </p:txBody>
      </p:sp>
    </p:spTree>
    <p:extLst>
      <p:ext uri="{BB962C8B-B14F-4D97-AF65-F5344CB8AC3E}">
        <p14:creationId xmlns:p14="http://schemas.microsoft.com/office/powerpoint/2010/main" val="23262926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SignalR</a:t>
            </a:r>
            <a:endParaRPr lang="en-US" dirty="0"/>
          </a:p>
        </p:txBody>
      </p:sp>
      <p:sp>
        <p:nvSpPr>
          <p:cNvPr id="3" name="Content Placeholder 2"/>
          <p:cNvSpPr>
            <a:spLocks noGrp="1"/>
          </p:cNvSpPr>
          <p:nvPr>
            <p:ph idx="1"/>
          </p:nvPr>
        </p:nvSpPr>
        <p:spPr/>
        <p:txBody>
          <a:bodyPr/>
          <a:lstStyle/>
          <a:p>
            <a:r>
              <a:rPr lang="en-US" dirty="0" smtClean="0"/>
              <a:t>Used to </a:t>
            </a:r>
            <a:r>
              <a:rPr lang="en-US" i="1" dirty="0" smtClean="0"/>
              <a:t>push</a:t>
            </a:r>
            <a:r>
              <a:rPr lang="en-US" dirty="0" smtClean="0"/>
              <a:t> real-time updates to users</a:t>
            </a:r>
          </a:p>
          <a:p>
            <a:pPr lvl="1"/>
            <a:r>
              <a:rPr lang="en-US" dirty="0" smtClean="0"/>
              <a:t>Request to assigned to user</a:t>
            </a:r>
          </a:p>
          <a:p>
            <a:pPr lvl="1"/>
            <a:r>
              <a:rPr lang="en-US" dirty="0" smtClean="0"/>
              <a:t>Update to recently assigned request</a:t>
            </a:r>
            <a:endParaRPr lang="en-US" dirty="0"/>
          </a:p>
        </p:txBody>
      </p:sp>
    </p:spTree>
    <p:extLst>
      <p:ext uri="{BB962C8B-B14F-4D97-AF65-F5344CB8AC3E}">
        <p14:creationId xmlns:p14="http://schemas.microsoft.com/office/powerpoint/2010/main" val="412404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vs Event-driven design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9457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context</a:t>
            </a:r>
            <a:endParaRPr lang="en-US" dirty="0"/>
          </a:p>
        </p:txBody>
      </p:sp>
      <p:sp>
        <p:nvSpPr>
          <p:cNvPr id="5" name="Content Placeholder 4"/>
          <p:cNvSpPr>
            <a:spLocks noGrp="1"/>
          </p:cNvSpPr>
          <p:nvPr>
            <p:ph idx="1"/>
          </p:nvPr>
        </p:nvSpPr>
        <p:spPr/>
        <p:txBody>
          <a:bodyPr/>
          <a:lstStyle/>
          <a:p>
            <a:pPr marL="0" indent="0">
              <a:buNone/>
            </a:pPr>
            <a:r>
              <a:rPr lang="en-US" dirty="0" smtClean="0"/>
              <a:t>Three Amigos Healthcare provides utilization management reviews for health care insurers. The insurers that employee TAH require providers to get approval before administering sleep studies, fertility treatments, or long-term care to their patients. This process helps ensure that the services are appropriate for the patient at the time.</a:t>
            </a:r>
          </a:p>
          <a:p>
            <a:pPr marL="0" indent="0">
              <a:buNone/>
            </a:pPr>
            <a:endParaRPr lang="en-US" dirty="0"/>
          </a:p>
          <a:p>
            <a:pPr marL="0" indent="0">
              <a:buNone/>
            </a:pPr>
            <a:r>
              <a:rPr lang="en-US" dirty="0" smtClean="0"/>
              <a:t>The process starts when the providers send their requests to TAH. TAH has a process to automatically approve many of the requests, but those that can’t be automatically approved are routed to a TAH physician for a decision. Once a decision is made, the decision is sent back to the provider. The providers usually get a decision in 1 to 3 days.</a:t>
            </a:r>
            <a:endParaRPr lang="en-US" dirty="0"/>
          </a:p>
        </p:txBody>
      </p:sp>
      <p:sp>
        <p:nvSpPr>
          <p:cNvPr id="6" name="Rectangle 5"/>
          <p:cNvSpPr/>
          <p:nvPr/>
        </p:nvSpPr>
        <p:spPr>
          <a:xfrm>
            <a:off x="9915465" y="5573553"/>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TAH</a:t>
            </a:r>
            <a:endParaRPr lang="en-US" dirty="0"/>
          </a:p>
        </p:txBody>
      </p:sp>
      <p:sp>
        <p:nvSpPr>
          <p:cNvPr id="7" name="Cloud 6"/>
          <p:cNvSpPr/>
          <p:nvPr/>
        </p:nvSpPr>
        <p:spPr>
          <a:xfrm>
            <a:off x="6173633" y="5432108"/>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10" name="Straight Arrow Connector 9"/>
          <p:cNvCxnSpPr/>
          <p:nvPr/>
        </p:nvCxnSpPr>
        <p:spPr>
          <a:xfrm flipV="1">
            <a:off x="8075537" y="5779364"/>
            <a:ext cx="1839928" cy="5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7830105" y="6300228"/>
            <a:ext cx="2085360" cy="8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32105" y="5557321"/>
            <a:ext cx="1464816" cy="261610"/>
          </a:xfrm>
          <a:prstGeom prst="rect">
            <a:avLst/>
          </a:prstGeom>
          <a:noFill/>
        </p:spPr>
        <p:txBody>
          <a:bodyPr wrap="square" rtlCol="0">
            <a:spAutoFit/>
          </a:bodyPr>
          <a:lstStyle/>
          <a:p>
            <a:r>
              <a:rPr lang="en-US" sz="1050" dirty="0" smtClean="0"/>
              <a:t>Request for Service</a:t>
            </a:r>
            <a:endParaRPr lang="en-US" sz="1050" dirty="0"/>
          </a:p>
        </p:txBody>
      </p:sp>
      <p:sp>
        <p:nvSpPr>
          <p:cNvPr id="14" name="TextBox 13"/>
          <p:cNvSpPr txBox="1"/>
          <p:nvPr/>
        </p:nvSpPr>
        <p:spPr>
          <a:xfrm>
            <a:off x="7983893" y="6065021"/>
            <a:ext cx="2023215" cy="261610"/>
          </a:xfrm>
          <a:prstGeom prst="rect">
            <a:avLst/>
          </a:prstGeom>
          <a:noFill/>
        </p:spPr>
        <p:txBody>
          <a:bodyPr wrap="square" rtlCol="0">
            <a:spAutoFit/>
          </a:bodyPr>
          <a:lstStyle/>
          <a:p>
            <a:r>
              <a:rPr lang="en-US" sz="1050" dirty="0" smtClean="0"/>
              <a:t>Request for Service Decision</a:t>
            </a:r>
            <a:endParaRPr lang="en-US" sz="1050" dirty="0"/>
          </a:p>
        </p:txBody>
      </p:sp>
    </p:spTree>
    <p:extLst>
      <p:ext uri="{BB962C8B-B14F-4D97-AF65-F5344CB8AC3E}">
        <p14:creationId xmlns:p14="http://schemas.microsoft.com/office/powerpoint/2010/main" val="39745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solution</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4" name="Rectangle 3"/>
          <p:cNvSpPr/>
          <p:nvPr/>
        </p:nvSpPr>
        <p:spPr>
          <a:xfrm>
            <a:off x="3872453" y="4038945"/>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 Transfer Service</a:t>
            </a:r>
            <a:endParaRPr lang="en-US" dirty="0"/>
          </a:p>
        </p:txBody>
      </p:sp>
      <p:sp>
        <p:nvSpPr>
          <p:cNvPr id="5" name="Rectangle 4"/>
          <p:cNvSpPr/>
          <p:nvPr/>
        </p:nvSpPr>
        <p:spPr>
          <a:xfrm>
            <a:off x="7124388" y="2115979"/>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Auto </a:t>
            </a:r>
            <a:r>
              <a:rPr lang="en-US" dirty="0" err="1" smtClean="0"/>
              <a:t>ApprovalService</a:t>
            </a:r>
            <a:endParaRPr lang="en-US" dirty="0"/>
          </a:p>
        </p:txBody>
      </p:sp>
      <p:sp>
        <p:nvSpPr>
          <p:cNvPr id="7" name="Rectangle 6"/>
          <p:cNvSpPr/>
          <p:nvPr/>
        </p:nvSpPr>
        <p:spPr>
          <a:xfrm>
            <a:off x="10093153" y="2121408"/>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ClinicianRouting</a:t>
            </a:r>
            <a:r>
              <a:rPr lang="en-US" dirty="0" smtClean="0"/>
              <a:t> Service</a:t>
            </a:r>
            <a:endParaRPr lang="en-US" dirty="0"/>
          </a:p>
        </p:txBody>
      </p:sp>
      <p:sp>
        <p:nvSpPr>
          <p:cNvPr id="8" name="Rectangle 7"/>
          <p:cNvSpPr/>
          <p:nvPr/>
        </p:nvSpPr>
        <p:spPr>
          <a:xfrm>
            <a:off x="10093152" y="5336396"/>
            <a:ext cx="1212783" cy="933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Interface</a:t>
            </a:r>
            <a:endParaRPr lang="en-US" dirty="0"/>
          </a:p>
        </p:txBody>
      </p:sp>
      <p:sp>
        <p:nvSpPr>
          <p:cNvPr id="9" name="Can 8"/>
          <p:cNvSpPr/>
          <p:nvPr/>
        </p:nvSpPr>
        <p:spPr>
          <a:xfrm>
            <a:off x="6875864" y="3977850"/>
            <a:ext cx="1709831" cy="10558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10" name="Flowchart: Multidocument 9"/>
          <p:cNvSpPr/>
          <p:nvPr/>
        </p:nvSpPr>
        <p:spPr>
          <a:xfrm>
            <a:off x="3836134" y="1984380"/>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Incoming Files</a:t>
            </a:r>
            <a:endParaRPr lang="en-US" dirty="0"/>
          </a:p>
        </p:txBody>
      </p:sp>
      <p:cxnSp>
        <p:nvCxnSpPr>
          <p:cNvPr id="15" name="Straight Arrow Connector 14"/>
          <p:cNvCxnSpPr>
            <a:stCxn id="10" idx="2"/>
            <a:endCxn id="4" idx="0"/>
          </p:cNvCxnSpPr>
          <p:nvPr/>
        </p:nvCxnSpPr>
        <p:spPr>
          <a:xfrm flipH="1">
            <a:off x="4478845" y="3109159"/>
            <a:ext cx="2069" cy="929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3"/>
            <a:endCxn id="9" idx="2"/>
          </p:cNvCxnSpPr>
          <p:nvPr/>
        </p:nvCxnSpPr>
        <p:spPr>
          <a:xfrm>
            <a:off x="5085236" y="4505770"/>
            <a:ext cx="17906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5" idx="2"/>
            <a:endCxn id="9" idx="1"/>
          </p:cNvCxnSpPr>
          <p:nvPr/>
        </p:nvCxnSpPr>
        <p:spPr>
          <a:xfrm>
            <a:off x="7730780" y="3049629"/>
            <a:ext cx="0" cy="9282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7" idx="1"/>
            <a:endCxn id="9" idx="4"/>
          </p:cNvCxnSpPr>
          <p:nvPr/>
        </p:nvCxnSpPr>
        <p:spPr>
          <a:xfrm flipH="1">
            <a:off x="8585695" y="2588233"/>
            <a:ext cx="1507458" cy="19175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7" idx="2"/>
            <a:endCxn id="8" idx="0"/>
          </p:cNvCxnSpPr>
          <p:nvPr/>
        </p:nvCxnSpPr>
        <p:spPr>
          <a:xfrm flipH="1">
            <a:off x="10699544" y="3055058"/>
            <a:ext cx="1" cy="228133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Flowchart: Multidocument 58"/>
          <p:cNvSpPr/>
          <p:nvPr/>
        </p:nvSpPr>
        <p:spPr>
          <a:xfrm>
            <a:off x="3621753" y="5587674"/>
            <a:ext cx="1497875" cy="1169051"/>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Outgoing Files</a:t>
            </a:r>
            <a:endParaRPr lang="en-US" dirty="0"/>
          </a:p>
        </p:txBody>
      </p:sp>
      <p:cxnSp>
        <p:nvCxnSpPr>
          <p:cNvPr id="52" name="Straight Arrow Connector 51"/>
          <p:cNvCxnSpPr>
            <a:stCxn id="4" idx="2"/>
            <a:endCxn id="59" idx="0"/>
          </p:cNvCxnSpPr>
          <p:nvPr/>
        </p:nvCxnSpPr>
        <p:spPr>
          <a:xfrm flipH="1">
            <a:off x="4473739" y="4972595"/>
            <a:ext cx="5106" cy="6150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loud 79"/>
          <p:cNvSpPr/>
          <p:nvPr/>
        </p:nvSpPr>
        <p:spPr>
          <a:xfrm>
            <a:off x="434923" y="3897500"/>
            <a:ext cx="1901904" cy="1216539"/>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Providers</a:t>
            </a:r>
            <a:endParaRPr lang="en-US" dirty="0"/>
          </a:p>
        </p:txBody>
      </p:sp>
      <p:cxnSp>
        <p:nvCxnSpPr>
          <p:cNvPr id="74" name="Straight Arrow Connector 73"/>
          <p:cNvCxnSpPr>
            <a:stCxn id="80" idx="3"/>
            <a:endCxn id="10" idx="1"/>
          </p:cNvCxnSpPr>
          <p:nvPr/>
        </p:nvCxnSpPr>
        <p:spPr>
          <a:xfrm flipV="1">
            <a:off x="1385875" y="2568906"/>
            <a:ext cx="2450259" cy="139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9" idx="1"/>
            <a:endCxn id="80" idx="1"/>
          </p:cNvCxnSpPr>
          <p:nvPr/>
        </p:nvCxnSpPr>
        <p:spPr>
          <a:xfrm flipH="1" flipV="1">
            <a:off x="1385875" y="5112744"/>
            <a:ext cx="2235878" cy="1059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23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current </a:t>
            </a:r>
            <a:r>
              <a:rPr lang="en-US" dirty="0" smtClean="0"/>
              <a:t>Issues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Solution not keeping pace with rapidly growing business</a:t>
            </a:r>
          </a:p>
          <a:p>
            <a:pPr lvl="1"/>
            <a:r>
              <a:rPr lang="en-US" dirty="0" smtClean="0"/>
              <a:t>Users receive timeout errors during busy times</a:t>
            </a:r>
          </a:p>
          <a:p>
            <a:pPr lvl="1"/>
            <a:r>
              <a:rPr lang="en-US" dirty="0" smtClean="0"/>
              <a:t>Lead time for new hardware limiting system’s ability to scale</a:t>
            </a:r>
          </a:p>
          <a:p>
            <a:pPr lvl="2"/>
            <a:r>
              <a:rPr lang="en-US" dirty="0" smtClean="0"/>
              <a:t>Management hesitant to let servers to sit idle during non-peak times</a:t>
            </a:r>
          </a:p>
          <a:p>
            <a:pPr lvl="1"/>
            <a:r>
              <a:rPr lang="en-US" dirty="0" smtClean="0"/>
              <a:t>Team does not have skills to manage network load balancing</a:t>
            </a:r>
          </a:p>
          <a:p>
            <a:endParaRPr lang="en-US" dirty="0" smtClean="0"/>
          </a:p>
          <a:p>
            <a:r>
              <a:rPr lang="en-US" dirty="0" smtClean="0"/>
              <a:t>Turnaround time for providers needs to be reduced from days to hours</a:t>
            </a:r>
          </a:p>
          <a:p>
            <a:pPr lvl="1"/>
            <a:r>
              <a:rPr lang="en-US" dirty="0"/>
              <a:t>I</a:t>
            </a:r>
            <a:r>
              <a:rPr lang="en-US" dirty="0" smtClean="0"/>
              <a:t>nput/output from/to providers only done in nightly jobs</a:t>
            </a:r>
          </a:p>
          <a:p>
            <a:pPr lvl="1"/>
            <a:endParaRPr lang="en-US" dirty="0" smtClean="0"/>
          </a:p>
          <a:p>
            <a:r>
              <a:rPr lang="en-US" dirty="0" smtClean="0"/>
              <a:t>New features and enhancements take too long or not possible</a:t>
            </a:r>
          </a:p>
          <a:p>
            <a:pPr lvl="1"/>
            <a:r>
              <a:rPr lang="en-US" dirty="0" smtClean="0"/>
              <a:t>Need real-time view of active requests, but additional load likely to lead to additional performance issues</a:t>
            </a:r>
          </a:p>
          <a:p>
            <a:pPr lvl="1"/>
            <a:r>
              <a:rPr lang="en-US" dirty="0" smtClean="0"/>
              <a:t>Users want to be able to automate requesting additional info from providers before decision</a:t>
            </a:r>
          </a:p>
          <a:p>
            <a:pPr lvl="1"/>
            <a:r>
              <a:rPr lang="en-US" dirty="0" smtClean="0"/>
              <a:t>System has to be taken down during deployments and deployments occasionally fail because of uncoordinated changes across development teams</a:t>
            </a:r>
          </a:p>
        </p:txBody>
      </p:sp>
    </p:spTree>
    <p:extLst>
      <p:ext uri="{BB962C8B-B14F-4D97-AF65-F5344CB8AC3E}">
        <p14:creationId xmlns:p14="http://schemas.microsoft.com/office/powerpoint/2010/main" val="2929793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5256</TotalTime>
  <Words>2493</Words>
  <Application>Microsoft Office PowerPoint</Application>
  <PresentationFormat>Widescreen</PresentationFormat>
  <Paragraphs>540</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Rockwell</vt:lpstr>
      <vt:lpstr>Rockwell Condensed</vt:lpstr>
      <vt:lpstr>Wingdings</vt:lpstr>
      <vt:lpstr>Wood Type</vt:lpstr>
      <vt:lpstr>event-driven architecture workshOp</vt:lpstr>
      <vt:lpstr>overview</vt:lpstr>
      <vt:lpstr>What are we going to learn?</vt:lpstr>
      <vt:lpstr>How are we going to learn?</vt:lpstr>
      <vt:lpstr>What are we going to build?</vt:lpstr>
      <vt:lpstr>Traditional vs Event-driven design</vt:lpstr>
      <vt:lpstr>context</vt:lpstr>
      <vt:lpstr>current solution</vt:lpstr>
      <vt:lpstr>current Issues</vt:lpstr>
      <vt:lpstr>Goals for event-driven system</vt:lpstr>
      <vt:lpstr>Approach for event-driven system</vt:lpstr>
      <vt:lpstr> </vt:lpstr>
      <vt:lpstr> </vt:lpstr>
      <vt:lpstr> </vt:lpstr>
      <vt:lpstr> </vt:lpstr>
      <vt:lpstr> </vt:lpstr>
      <vt:lpstr> </vt:lpstr>
      <vt:lpstr> </vt:lpstr>
      <vt:lpstr> </vt:lpstr>
      <vt:lpstr>sprint 1</vt:lpstr>
      <vt:lpstr>User story 1</vt:lpstr>
      <vt:lpstr> user story 1: design</vt:lpstr>
      <vt:lpstr>Azure event Hub</vt:lpstr>
      <vt:lpstr>Azure function</vt:lpstr>
      <vt:lpstr>task 1: Create azure event hub</vt:lpstr>
      <vt:lpstr>task 2: Provider transfer service</vt:lpstr>
      <vt:lpstr>Provider transfer service</vt:lpstr>
      <vt:lpstr>sprint 1 retrospective</vt:lpstr>
      <vt:lpstr>sprint 2</vt:lpstr>
      <vt:lpstr>Auto approval service</vt:lpstr>
      <vt:lpstr>sprint 2 summary</vt:lpstr>
      <vt:lpstr>sprint 3</vt:lpstr>
      <vt:lpstr>Request Routing Service</vt:lpstr>
      <vt:lpstr>User Interface Application</vt:lpstr>
      <vt:lpstr>Azure app service</vt:lpstr>
      <vt:lpstr>sprint 3 summary</vt:lpstr>
      <vt:lpstr>sprint 4</vt:lpstr>
      <vt:lpstr>sprint 4 summary</vt:lpstr>
      <vt:lpstr>sprint 5</vt:lpstr>
      <vt:lpstr>sprint 5 summary</vt:lpstr>
      <vt:lpstr>Stretch Goals</vt:lpstr>
      <vt:lpstr>Document Support</vt:lpstr>
      <vt:lpstr>New requirement</vt:lpstr>
      <vt:lpstr>Demo scalability</vt:lpstr>
      <vt:lpstr>Wrap up</vt:lpstr>
      <vt:lpstr>Clean up azure resources</vt:lpstr>
      <vt:lpstr>What are we building?</vt:lpstr>
      <vt:lpstr>Summary</vt:lpstr>
      <vt:lpstr>intro</vt:lpstr>
      <vt:lpstr>Concepts covered</vt:lpstr>
      <vt:lpstr>Technologies used</vt:lpstr>
      <vt:lpstr>prerequisites</vt:lpstr>
      <vt:lpstr>Agenda</vt:lpstr>
      <vt:lpstr>What is event-driven design?</vt:lpstr>
      <vt:lpstr>requirements</vt:lpstr>
      <vt:lpstr>TAH DETAILS</vt:lpstr>
      <vt:lpstr>Azure SignalR</vt:lpstr>
    </vt:vector>
  </TitlesOfParts>
  <Company>EviCore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 with azure: developing event-based solutions</dc:title>
  <dc:creator>Scott Carter</dc:creator>
  <cp:lastModifiedBy>Scott Carter</cp:lastModifiedBy>
  <cp:revision>353</cp:revision>
  <dcterms:created xsi:type="dcterms:W3CDTF">2021-06-03T11:57:14Z</dcterms:created>
  <dcterms:modified xsi:type="dcterms:W3CDTF">2021-07-31T18:33:21Z</dcterms:modified>
</cp:coreProperties>
</file>