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0"/>
  </p:normalViewPr>
  <p:slideViewPr>
    <p:cSldViewPr snapToGrid="0">
      <p:cViewPr varScale="1">
        <p:scale>
          <a:sx n="88" d="100"/>
          <a:sy n="88"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2867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6345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88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1647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5D536D-AE8C-4EAC-8CEB-B18A64A144B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08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D536D-AE8C-4EAC-8CEB-B18A64A144B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47844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D536D-AE8C-4EAC-8CEB-B18A64A144B4}"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9032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D536D-AE8C-4EAC-8CEB-B18A64A144B4}"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62618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D536D-AE8C-4EAC-8CEB-B18A64A144B4}"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3289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21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577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D536D-AE8C-4EAC-8CEB-B18A64A144B4}" type="datetimeFigureOut">
              <a:rPr lang="en-US" smtClean="0"/>
              <a:t>9/6/2021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9213D-4E99-419F-B8AE-1BABF0A426B3}" type="slidenum">
              <a:rPr lang="en-US" smtClean="0"/>
              <a:t>‹#›</a:t>
            </a:fld>
            <a:endParaRPr lang="en-US"/>
          </a:p>
        </p:txBody>
      </p:sp>
    </p:spTree>
    <p:extLst>
      <p:ext uri="{BB962C8B-B14F-4D97-AF65-F5344CB8AC3E}">
        <p14:creationId xmlns:p14="http://schemas.microsoft.com/office/powerpoint/2010/main" val="157050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Event-Driven Architecture </a:t>
            </a:r>
            <a:r>
              <a:rPr lang="en-US" dirty="0"/>
              <a:t>W</a:t>
            </a:r>
            <a:r>
              <a:rPr lang="en-US" dirty="0" smtClean="0"/>
              <a:t>orkshop</a:t>
            </a:r>
            <a:endParaRPr lang="en-US" dirty="0"/>
          </a:p>
        </p:txBody>
      </p:sp>
      <p:sp>
        <p:nvSpPr>
          <p:cNvPr id="3" name="Subtitle 2"/>
          <p:cNvSpPr>
            <a:spLocks noGrp="1"/>
          </p:cNvSpPr>
          <p:nvPr>
            <p:ph type="subTitle" idx="1"/>
          </p:nvPr>
        </p:nvSpPr>
        <p:spPr/>
        <p:txBody>
          <a:bodyPr/>
          <a:lstStyle/>
          <a:p>
            <a:r>
              <a:rPr lang="en-US" dirty="0" smtClean="0"/>
              <a:t>Three Amigo’s Health</a:t>
            </a:r>
            <a:endParaRPr lang="en-US" dirty="0"/>
          </a:p>
        </p:txBody>
      </p:sp>
    </p:spTree>
    <p:extLst>
      <p:ext uri="{BB962C8B-B14F-4D97-AF65-F5344CB8AC3E}">
        <p14:creationId xmlns:p14="http://schemas.microsoft.com/office/powerpoint/2010/main" val="185942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smtClean="0"/>
              <a:t>Input/output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72837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or Event-Driven System</a:t>
            </a:r>
            <a:endParaRPr lang="en-US" dirty="0"/>
          </a:p>
        </p:txBody>
      </p:sp>
      <p:sp>
        <p:nvSpPr>
          <p:cNvPr id="3" name="Content Placeholder 2"/>
          <p:cNvSpPr>
            <a:spLocks noGrp="1"/>
          </p:cNvSpPr>
          <p:nvPr>
            <p:ph idx="1"/>
          </p:nvPr>
        </p:nvSpPr>
        <p:spPr/>
        <p:txBody>
          <a:bodyPr>
            <a:normAutofit fontScale="92500"/>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p>
          <a:p>
            <a:endParaRPr lang="en-US" dirty="0" smtClean="0"/>
          </a:p>
          <a:p>
            <a:r>
              <a:rPr lang="en-US" dirty="0" smtClean="0"/>
              <a:t>Must be easy to add new features</a:t>
            </a:r>
          </a:p>
          <a:p>
            <a:pPr lvl="1"/>
            <a:r>
              <a:rPr lang="en-US" dirty="0" smtClean="0"/>
              <a:t>Decouple components and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15386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smtClean="0"/>
              <a:t>Publishers send messages to a message bus</a:t>
            </a:r>
          </a:p>
          <a:p>
            <a:pPr lvl="1"/>
            <a:r>
              <a:rPr lang="en-US" dirty="0" smtClean="0"/>
              <a:t>Subscribers receive messages from the event 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15802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91588"/>
            <a:ext cx="11773988" cy="6453051"/>
          </a:xfrm>
        </p:spPr>
        <p:txBody>
          <a:bodyPr/>
          <a:lstStyle/>
          <a:p>
            <a:pPr marL="0" indent="0">
              <a:buNone/>
            </a:pPr>
            <a:r>
              <a:rPr lang="en-US" dirty="0" smtClean="0"/>
              <a:t> </a:t>
            </a:r>
            <a:endParaRPr lang="en-US" dirty="0"/>
          </a:p>
        </p:txBody>
      </p:sp>
      <p:sp>
        <p:nvSpPr>
          <p:cNvPr id="38"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39" name="Rectangle 38"/>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40" name="Rectangle 39"/>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a:t>
            </a:r>
          </a:p>
          <a:p>
            <a:pPr algn="ctr"/>
            <a:r>
              <a:rPr lang="en-US" dirty="0" smtClean="0"/>
              <a:t>Service</a:t>
            </a:r>
            <a:endParaRPr lang="en-US" dirty="0"/>
          </a:p>
        </p:txBody>
      </p:sp>
      <p:sp>
        <p:nvSpPr>
          <p:cNvPr id="41" name="Can 40"/>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42" name="Rectangle 41"/>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43" name="Rectangle 42"/>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44" name="TextBox 43"/>
          <p:cNvSpPr txBox="1"/>
          <p:nvPr/>
        </p:nvSpPr>
        <p:spPr>
          <a:xfrm>
            <a:off x="2418928" y="4074758"/>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5" name="Straight Arrow Connector 44"/>
          <p:cNvCxnSpPr/>
          <p:nvPr/>
        </p:nvCxnSpPr>
        <p:spPr>
          <a:xfrm>
            <a:off x="1885972" y="4249284"/>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8" name="Straight Arrow Connector 47"/>
          <p:cNvCxnSpPr/>
          <p:nvPr/>
        </p:nvCxnSpPr>
        <p:spPr>
          <a:xfrm>
            <a:off x="517196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00420" y="3521846"/>
            <a:ext cx="757877" cy="369332"/>
          </a:xfrm>
          <a:prstGeom prst="rect">
            <a:avLst/>
          </a:prstGeom>
          <a:noFill/>
        </p:spPr>
        <p:txBody>
          <a:bodyPr wrap="square" rtlCol="0">
            <a:spAutoFit/>
          </a:bodyPr>
          <a:lstStyle/>
          <a:p>
            <a:pPr algn="ctr"/>
            <a:r>
              <a:rPr lang="en-US" sz="900" dirty="0"/>
              <a:t>Request Decided</a:t>
            </a:r>
          </a:p>
        </p:txBody>
      </p:sp>
      <p:cxnSp>
        <p:nvCxnSpPr>
          <p:cNvPr id="50" name="Straight Arrow Connector 49"/>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2" name="TextBox 51"/>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3" name="TextBox 52"/>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54" name="TextBox 53"/>
          <p:cNvSpPr txBox="1"/>
          <p:nvPr/>
        </p:nvSpPr>
        <p:spPr>
          <a:xfrm>
            <a:off x="8005393" y="3372722"/>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55" name="Straight Arrow Connector 54"/>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87328" y="3384713"/>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57" name="TextBox 56"/>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58" name="TextBox 57"/>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59" name="Straight Arrow Connector 58"/>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43"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62" name="Elbow Connector 61"/>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loud 63"/>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65" name="Straight Arrow Connector 64"/>
          <p:cNvCxnSpPr>
            <a:stCxn id="64" idx="1"/>
            <a:endCxn id="39"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885972" y="4583063"/>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428109" y="440865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68" name="Elbow Connector 67"/>
          <p:cNvCxnSpPr>
            <a:endCxn id="42"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2"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itle 1"/>
          <p:cNvSpPr>
            <a:spLocks noGrp="1"/>
          </p:cNvSpPr>
          <p:nvPr>
            <p:ph type="title"/>
          </p:nvPr>
        </p:nvSpPr>
        <p:spPr>
          <a:xfrm>
            <a:off x="838200" y="365125"/>
            <a:ext cx="10515600" cy="1325563"/>
          </a:xfrm>
        </p:spPr>
        <p:txBody>
          <a:bodyPr/>
          <a:lstStyle/>
          <a:p>
            <a:r>
              <a:rPr lang="en-US" dirty="0" smtClean="0"/>
              <a:t>Final Solution</a:t>
            </a:r>
            <a:endParaRPr lang="en-US"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52727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incoming requests to utilization management platform</a:t>
            </a:r>
            <a:endParaRPr lang="en-US" b="1" dirty="0"/>
          </a:p>
        </p:txBody>
      </p:sp>
    </p:spTree>
    <p:extLst>
      <p:ext uri="{BB962C8B-B14F-4D97-AF65-F5344CB8AC3E}">
        <p14:creationId xmlns:p14="http://schemas.microsoft.com/office/powerpoint/2010/main" val="9507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Provider Transfer Service</a:t>
            </a:r>
            <a:endParaRPr lang="en-US" dirty="0"/>
          </a:p>
        </p:txBody>
      </p:sp>
      <p:sp>
        <p:nvSpPr>
          <p:cNvPr id="5" name="Content Placeholder 4"/>
          <p:cNvSpPr>
            <a:spLocks noGrp="1"/>
          </p:cNvSpPr>
          <p:nvPr>
            <p:ph idx="1"/>
          </p:nvPr>
        </p:nvSpPr>
        <p:spPr/>
        <p:txBody>
          <a:bodyPr>
            <a:normAutofit lnSpcReduction="10000"/>
          </a:bodyPr>
          <a:lstStyle/>
          <a:p>
            <a:r>
              <a:rPr lang="en-US" dirty="0" smtClean="0"/>
              <a:t>For this exercise, simulates incoming requests for service from providers</a:t>
            </a:r>
          </a:p>
          <a:p>
            <a:endParaRPr lang="en-US" dirty="0" smtClean="0"/>
          </a:p>
          <a:p>
            <a:r>
              <a:rPr lang="en-US" strike="sngStrike" dirty="0" smtClean="0"/>
              <a:t>Implemented as an ASP.NET Core 5.0 Web Service that generates and sends requests at a specified interval</a:t>
            </a:r>
          </a:p>
          <a:p>
            <a:pPr lvl="1"/>
            <a:r>
              <a:rPr lang="en-US" strike="sngStrike" dirty="0" smtClean="0"/>
              <a:t>Hosted on an Azure App Service</a:t>
            </a:r>
          </a:p>
          <a:p>
            <a:endParaRPr lang="en-US" dirty="0" smtClean="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p:txBody>
      </p:sp>
    </p:spTree>
    <p:extLst>
      <p:ext uri="{BB962C8B-B14F-4D97-AF65-F5344CB8AC3E}">
        <p14:creationId xmlns:p14="http://schemas.microsoft.com/office/powerpoint/2010/main" val="52964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p>
          <a:p>
            <a:pPr marL="0" indent="0">
              <a:buNone/>
            </a:pPr>
            <a:endParaRPr lang="en-US" dirty="0" smtClean="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smtClean="0"/>
              <a:t>System must be able to receive up to 10,000 incoming requests per minute</a:t>
            </a:r>
          </a:p>
          <a:p>
            <a:pPr marL="0" indent="0">
              <a:buNone/>
            </a:pPr>
            <a:endParaRPr lang="en-US" dirty="0" smtClean="0"/>
          </a:p>
          <a:p>
            <a:pPr marL="0" indent="0">
              <a:buNone/>
            </a:pPr>
            <a:r>
              <a:rPr lang="en-US" dirty="0" smtClean="0"/>
              <a:t>Implementation Notes</a:t>
            </a:r>
          </a:p>
          <a:p>
            <a:r>
              <a:rPr lang="en-US" dirty="0" smtClean="0"/>
              <a:t>We’ll simulate receiving requests by generating random requests</a:t>
            </a:r>
            <a:endParaRPr lang="en-US" dirty="0"/>
          </a:p>
        </p:txBody>
      </p:sp>
    </p:spTree>
    <p:extLst>
      <p:ext uri="{BB962C8B-B14F-4D97-AF65-F5344CB8AC3E}">
        <p14:creationId xmlns:p14="http://schemas.microsoft.com/office/powerpoint/2010/main" val="363471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 Design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8395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smtClean="0"/>
          </a:p>
          <a:p>
            <a:r>
              <a:rPr lang="en-US" dirty="0" smtClean="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05512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Azure’s event-driven, </a:t>
            </a:r>
            <a:r>
              <a:rPr lang="en-US" dirty="0" err="1" smtClean="0"/>
              <a:t>serverless</a:t>
            </a:r>
            <a:r>
              <a:rPr lang="en-US" dirty="0" smtClean="0"/>
              <a:t> compute option</a:t>
            </a:r>
          </a:p>
          <a:p>
            <a:endParaRPr lang="en-US" dirty="0" smtClean="0"/>
          </a:p>
          <a:p>
            <a:r>
              <a:rPr lang="en-US" dirty="0" smtClean="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Database record created, updated, or deleted</a:t>
            </a:r>
          </a:p>
          <a:p>
            <a:pPr lvl="1"/>
            <a:r>
              <a:rPr lang="en-US" dirty="0" smtClean="0"/>
              <a:t>BLOB created, updated, or deleted</a:t>
            </a:r>
          </a:p>
          <a:p>
            <a:endParaRPr lang="en-US" dirty="0" smtClean="0"/>
          </a:p>
          <a:p>
            <a:r>
              <a:rPr lang="en-US" dirty="0" smtClean="0"/>
              <a:t>Most often used in consumption mode – only charged for used</a:t>
            </a:r>
          </a:p>
          <a:p>
            <a:pPr lvl="1"/>
            <a:r>
              <a:rPr lang="en-US" dirty="0" smtClean="0"/>
              <a:t>Based on number of executions, execution time, and memory used</a:t>
            </a:r>
          </a:p>
          <a:p>
            <a:endParaRPr lang="en-US" dirty="0" smtClean="0"/>
          </a:p>
          <a:p>
            <a:r>
              <a:rPr lang="en-US" dirty="0" smtClean="0"/>
              <a:t>Key terms</a:t>
            </a:r>
          </a:p>
        </p:txBody>
      </p:sp>
    </p:spTree>
    <p:extLst>
      <p:ext uri="{BB962C8B-B14F-4D97-AF65-F5344CB8AC3E}">
        <p14:creationId xmlns:p14="http://schemas.microsoft.com/office/powerpoint/2010/main" val="107111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
        <p:nvSpPr>
          <p:cNvPr id="3" name="Content Placeholder 2"/>
          <p:cNvSpPr>
            <a:spLocks noGrp="1"/>
          </p:cNvSpPr>
          <p:nvPr>
            <p:ph idx="1"/>
          </p:nvPr>
        </p:nvSpPr>
        <p:spPr/>
        <p:txBody>
          <a:bodyPr/>
          <a:lstStyle/>
          <a:p>
            <a:r>
              <a:rPr lang="en-US" sz="3200" dirty="0" smtClean="0"/>
              <a:t>Ensure you have an Azure Subscription</a:t>
            </a:r>
          </a:p>
          <a:p>
            <a:pPr lvl="1"/>
            <a:r>
              <a:rPr lang="en-US" sz="3000" dirty="0" smtClean="0"/>
              <a:t>http://portal.azure.com</a:t>
            </a:r>
          </a:p>
          <a:p>
            <a:endParaRPr lang="en-US" sz="3200" dirty="0" smtClean="0"/>
          </a:p>
          <a:p>
            <a:r>
              <a:rPr lang="en-US" sz="3200" dirty="0" smtClean="0"/>
              <a:t>Clone https://github.com/scottctr/EdaWorkshop</a:t>
            </a:r>
            <a:endParaRPr lang="en-US" sz="3200" dirty="0"/>
          </a:p>
        </p:txBody>
      </p:sp>
    </p:spTree>
    <p:extLst>
      <p:ext uri="{BB962C8B-B14F-4D97-AF65-F5344CB8AC3E}">
        <p14:creationId xmlns:p14="http://schemas.microsoft.com/office/powerpoint/2010/main" val="295964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1: 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dirty="0" smtClean="0"/>
              <a:t>Develop in Azure Portal</a:t>
            </a:r>
          </a:p>
          <a:p>
            <a:endParaRPr lang="en-US" dirty="0" smtClean="0"/>
          </a:p>
          <a:p>
            <a:r>
              <a:rPr lang="en-US" dirty="0" smtClean="0"/>
              <a:t>Create Azure Hub Namespace</a:t>
            </a:r>
          </a:p>
          <a:p>
            <a:pPr lvl="1"/>
            <a:r>
              <a:rPr lang="en-US" dirty="0" smtClean="0"/>
              <a:t>Name must globally unique (so we can’t all use the same name)</a:t>
            </a:r>
          </a:p>
          <a:p>
            <a:pPr lvl="1"/>
            <a:r>
              <a:rPr lang="en-US" dirty="0" smtClean="0"/>
              <a:t>Pricing tier: Standard so we can have multiple </a:t>
            </a:r>
            <a:r>
              <a:rPr lang="en-US" i="1" dirty="0" smtClean="0"/>
              <a:t>consumer groups</a:t>
            </a:r>
          </a:p>
          <a:p>
            <a:endParaRPr lang="en-US" dirty="0" smtClean="0"/>
          </a:p>
          <a:p>
            <a:r>
              <a:rPr lang="en-US" dirty="0" smtClean="0"/>
              <a:t>Create Azure Hub for received requests</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1220435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2: Provider Transfer </a:t>
            </a:r>
            <a:r>
              <a:rPr lang="en-US" dirty="0"/>
              <a:t>S</a:t>
            </a:r>
            <a:r>
              <a:rPr lang="en-US" dirty="0" smtClean="0"/>
              <a:t>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Simulate incoming requests by generating and sending randomly requests</a:t>
            </a:r>
          </a:p>
          <a:p>
            <a:endParaRPr lang="en-US" dirty="0" smtClean="0"/>
          </a:p>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smtClean="0"/>
              <a:t> with Timer Trigger</a:t>
            </a:r>
          </a:p>
          <a:p>
            <a:pPr lvl="1"/>
            <a:r>
              <a:rPr lang="en-US" dirty="0" smtClean="0"/>
              <a:t>Timer will send 1 or more requests each time it fires</a:t>
            </a:r>
          </a:p>
          <a:p>
            <a:pPr lvl="1"/>
            <a:r>
              <a:rPr lang="en-US" dirty="0" smtClean="0"/>
              <a:t>Use </a:t>
            </a:r>
            <a:r>
              <a:rPr lang="en-US" dirty="0" err="1" smtClean="0"/>
              <a:t>EventHubProducerClient</a:t>
            </a:r>
            <a:r>
              <a:rPr lang="en-US" dirty="0" smtClean="0"/>
              <a:t> from </a:t>
            </a:r>
            <a:r>
              <a:rPr lang="en-US" dirty="0" err="1" smtClean="0"/>
              <a:t>Azure.Messaging.EventHubs</a:t>
            </a:r>
            <a:r>
              <a:rPr lang="en-US" dirty="0" smtClean="0"/>
              <a:t> nugget package</a:t>
            </a:r>
          </a:p>
          <a:p>
            <a:pPr lvl="2"/>
            <a:r>
              <a:rPr lang="en-US" dirty="0" smtClean="0"/>
              <a:t>Requires </a:t>
            </a:r>
            <a:r>
              <a:rPr lang="en-US" i="1" dirty="0" smtClean="0"/>
              <a:t>Shared Access Policy </a:t>
            </a:r>
            <a:r>
              <a:rPr lang="en-US" dirty="0" smtClean="0"/>
              <a:t>connection string from received request hub</a:t>
            </a:r>
          </a:p>
          <a:p>
            <a:pPr lvl="1"/>
            <a:r>
              <a:rPr lang="en-US" dirty="0" smtClean="0"/>
              <a:t>Business logic in </a:t>
            </a:r>
            <a:r>
              <a:rPr lang="en-US" dirty="0" err="1" smtClean="0"/>
              <a:t>BusinessLogic</a:t>
            </a:r>
            <a:r>
              <a:rPr lang="en-US" dirty="0" smtClean="0"/>
              <a:t> project in solution</a:t>
            </a:r>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70265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fontScale="92500"/>
          </a:bodyPr>
          <a:lstStyle/>
          <a:p>
            <a:r>
              <a:rPr lang="en-US" dirty="0" smtClean="0"/>
              <a:t>We have the beginning of our utilization management platform</a:t>
            </a:r>
          </a:p>
          <a:p>
            <a:pPr lvl="1"/>
            <a:r>
              <a:rPr lang="en-US" dirty="0" smtClean="0"/>
              <a:t>Incoming requests are available to any platform components</a:t>
            </a:r>
          </a:p>
          <a:p>
            <a:endParaRPr lang="en-US" dirty="0" smtClean="0"/>
          </a:p>
          <a:p>
            <a:r>
              <a:rPr lang="en-US" dirty="0" smtClean="0"/>
              <a:t>We are taking advantage of asynchronous messaging</a:t>
            </a:r>
          </a:p>
          <a:p>
            <a:pPr lvl="1"/>
            <a:r>
              <a:rPr lang="en-US" dirty="0" smtClean="0"/>
              <a:t>Publishing requests with little concern for who will consume them or how many consumers there will be</a:t>
            </a:r>
          </a:p>
          <a:p>
            <a:endParaRPr lang="en-US" dirty="0" smtClean="0"/>
          </a:p>
          <a:p>
            <a:r>
              <a:rPr lang="en-US" dirty="0" smtClean="0"/>
              <a:t>Everything about the platform is scalable</a:t>
            </a:r>
          </a:p>
          <a:p>
            <a:pPr lvl="1"/>
            <a:endParaRPr lang="en-US" dirty="0" smtClean="0"/>
          </a:p>
          <a:p>
            <a:r>
              <a:rPr lang="en-US" dirty="0" smtClean="0"/>
              <a:t>Later exercises will demonstrate asynchronous messaging and scalability</a:t>
            </a:r>
          </a:p>
        </p:txBody>
      </p:sp>
    </p:spTree>
    <p:extLst>
      <p:ext uri="{BB962C8B-B14F-4D97-AF65-F5344CB8AC3E}">
        <p14:creationId xmlns:p14="http://schemas.microsoft.com/office/powerpoint/2010/main" val="152440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Approval Service</a:t>
            </a:r>
            <a:endParaRPr lang="en-US" dirty="0"/>
          </a:p>
        </p:txBody>
      </p:sp>
    </p:spTree>
    <p:extLst>
      <p:ext uri="{BB962C8B-B14F-4D97-AF65-F5344CB8AC3E}">
        <p14:creationId xmlns:p14="http://schemas.microsoft.com/office/powerpoint/2010/main" val="118599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p>
          <a:p>
            <a:endParaRPr lang="en-US" dirty="0" smtClean="0"/>
          </a:p>
          <a:p>
            <a:r>
              <a:rPr lang="en-US" dirty="0" smtClean="0"/>
              <a:t>Approved requests sent to </a:t>
            </a:r>
            <a:r>
              <a:rPr lang="en-US" i="1" dirty="0" err="1" smtClean="0"/>
              <a:t>RequestAutoApproved</a:t>
            </a:r>
            <a:r>
              <a:rPr lang="en-US" dirty="0" smtClean="0"/>
              <a:t> topic</a:t>
            </a:r>
          </a:p>
          <a:p>
            <a:endParaRPr lang="en-US" dirty="0" smtClean="0"/>
          </a:p>
          <a:p>
            <a:r>
              <a:rPr lang="en-US" dirty="0" smtClean="0"/>
              <a:t>Requests not automatically approved sent to </a:t>
            </a:r>
            <a:r>
              <a:rPr lang="en-US" i="1" dirty="0" err="1" smtClean="0"/>
              <a:t>RequestNotAutoApproved</a:t>
            </a:r>
            <a:r>
              <a:rPr lang="en-US" dirty="0" smtClean="0"/>
              <a:t> topic</a:t>
            </a:r>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874960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p>
          <a:p>
            <a:pPr lvl="1"/>
            <a:r>
              <a:rPr lang="en-US" dirty="0" smtClean="0"/>
              <a:t>Consumption model: only charged for usage</a:t>
            </a:r>
          </a:p>
          <a:p>
            <a:pPr lvl="1"/>
            <a:r>
              <a:rPr lang="en-US" dirty="0" err="1" smtClean="0"/>
              <a:t>Autoscales</a:t>
            </a:r>
            <a:r>
              <a:rPr lang="en-US" dirty="0" smtClean="0"/>
              <a:t> to meet demand</a:t>
            </a:r>
            <a:endParaRPr lang="en-US" dirty="0"/>
          </a:p>
        </p:txBody>
      </p:sp>
    </p:spTree>
    <p:extLst>
      <p:ext uri="{BB962C8B-B14F-4D97-AF65-F5344CB8AC3E}">
        <p14:creationId xmlns:p14="http://schemas.microsoft.com/office/powerpoint/2010/main" val="1475141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Manual Approval Process</a:t>
            </a:r>
            <a:endParaRPr lang="en-US" dirty="0"/>
          </a:p>
        </p:txBody>
      </p:sp>
    </p:spTree>
    <p:extLst>
      <p:ext uri="{BB962C8B-B14F-4D97-AF65-F5344CB8AC3E}">
        <p14:creationId xmlns:p14="http://schemas.microsoft.com/office/powerpoint/2010/main" val="1305707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When users request work, this service routes a request to the user based on user’s role, request type, request priority, and request status</a:t>
            </a:r>
          </a:p>
          <a:p>
            <a:endParaRPr lang="en-US" dirty="0" smtClean="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as an </a:t>
            </a:r>
            <a:r>
              <a:rPr lang="en-US" dirty="0" err="1" smtClean="0"/>
              <a:t>Asp.Net</a:t>
            </a:r>
            <a:r>
              <a:rPr lang="en-US" dirty="0" smtClean="0"/>
              <a:t> Core Web API deployed as an Azure App Service</a:t>
            </a:r>
          </a:p>
          <a:p>
            <a:pPr lvl="1"/>
            <a:r>
              <a:rPr lang="en-US" dirty="0" smtClean="0"/>
              <a:t>For this workshop, requests will only be stored in memory. Normally the requests would be saved to persistent storage, such as Cosmos DB or Azure SQL</a:t>
            </a:r>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589235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Application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Allows users to retrieve requests needing a decision based on their specialty</a:t>
            </a:r>
          </a:p>
          <a:p>
            <a:endParaRPr lang="en-US" dirty="0" smtClean="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smtClean="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842918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Azure’s PaaS option for hosting applications and containers</a:t>
            </a:r>
          </a:p>
          <a:p>
            <a:endParaRPr lang="en-US" dirty="0" smtClean="0"/>
          </a:p>
          <a:p>
            <a:r>
              <a:rPr lang="en-US" dirty="0" smtClean="0"/>
              <a:t>Key terms</a:t>
            </a:r>
          </a:p>
          <a:p>
            <a:pPr lvl="1"/>
            <a:r>
              <a:rPr lang="en-US" dirty="0" smtClean="0"/>
              <a:t>App Service Plan</a:t>
            </a:r>
          </a:p>
          <a:p>
            <a:pPr lvl="1"/>
            <a:endParaRPr lang="en-US" dirty="0" smtClean="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90064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43707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smtClean="0"/>
              <a:t>Infrastructure as a Service (IaaS) vs Platform as a Service (PaaS)</a:t>
            </a:r>
          </a:p>
          <a:p>
            <a:pPr lvl="1"/>
            <a:r>
              <a:rPr lang="en-US" dirty="0" smtClean="0"/>
              <a:t>Azure App Plan and Azure App services are PaaS options</a:t>
            </a:r>
          </a:p>
          <a:p>
            <a:pPr lvl="1"/>
            <a:r>
              <a:rPr lang="en-US" dirty="0" smtClean="0"/>
              <a:t>Instantiating Virtual Machines is IaaS alternative to PaaS</a:t>
            </a:r>
          </a:p>
          <a:p>
            <a:pPr lvl="1"/>
            <a:r>
              <a:rPr lang="en-US" dirty="0" smtClean="0"/>
              <a:t>Neither option requires difficult procurement process</a:t>
            </a:r>
          </a:p>
          <a:p>
            <a:endParaRPr lang="en-US" dirty="0" smtClean="0"/>
          </a:p>
          <a:p>
            <a:endParaRPr lang="en-US" dirty="0" smtClean="0"/>
          </a:p>
          <a:p>
            <a:r>
              <a:rPr lang="en-US" dirty="0" smtClean="0"/>
              <a:t>Request / response pattern</a:t>
            </a:r>
            <a:endParaRPr lang="en-US" dirty="0"/>
          </a:p>
        </p:txBody>
      </p:sp>
    </p:spTree>
    <p:extLst>
      <p:ext uri="{BB962C8B-B14F-4D97-AF65-F5344CB8AC3E}">
        <p14:creationId xmlns:p14="http://schemas.microsoft.com/office/powerpoint/2010/main" val="397920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Add a dashboard</a:t>
            </a:r>
            <a:endParaRPr lang="en-US" dirty="0"/>
          </a:p>
        </p:txBody>
      </p:sp>
    </p:spTree>
    <p:extLst>
      <p:ext uri="{BB962C8B-B14F-4D97-AF65-F5344CB8AC3E}">
        <p14:creationId xmlns:p14="http://schemas.microsoft.com/office/powerpoint/2010/main" val="3811699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normAutofit lnSpcReduction="10000"/>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smtClean="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9773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Requirement</a:t>
            </a:r>
            <a:endParaRPr lang="en-US" dirty="0"/>
          </a:p>
        </p:txBody>
      </p:sp>
      <p:sp>
        <p:nvSpPr>
          <p:cNvPr id="3" name="Content Placeholder 2"/>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241771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p>
          <a:p>
            <a:pPr lvl="1"/>
            <a:r>
              <a:rPr lang="en-US" dirty="0" smtClean="0"/>
              <a:t>???Use </a:t>
            </a:r>
            <a:r>
              <a:rPr lang="en-US" dirty="0" err="1" smtClean="0"/>
              <a:t>Task.Delay</a:t>
            </a:r>
            <a:r>
              <a:rPr lang="en-US" dirty="0" smtClean="0"/>
              <a:t>(variable) on Routing Service to simulate load</a:t>
            </a:r>
          </a:p>
          <a:p>
            <a:pPr lvl="1"/>
            <a:endParaRPr lang="en-US" dirty="0" smtClean="0"/>
          </a:p>
          <a:p>
            <a:r>
              <a:rPr lang="en-US" dirty="0" smtClean="0"/>
              <a:t>??? Show how instances grow from 1 to 2???</a:t>
            </a:r>
            <a:endParaRPr lang="en-US" dirty="0"/>
          </a:p>
        </p:txBody>
      </p:sp>
    </p:spTree>
    <p:extLst>
      <p:ext uri="{BB962C8B-B14F-4D97-AF65-F5344CB8AC3E}">
        <p14:creationId xmlns:p14="http://schemas.microsoft.com/office/powerpoint/2010/main" val="3274211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873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smtClean="0"/>
          </a:p>
          <a:p>
            <a:r>
              <a:rPr lang="en-US" dirty="0" smtClean="0"/>
              <a:t>Delete resources</a:t>
            </a:r>
          </a:p>
        </p:txBody>
      </p:sp>
    </p:spTree>
    <p:extLst>
      <p:ext uri="{BB962C8B-B14F-4D97-AF65-F5344CB8AC3E}">
        <p14:creationId xmlns:p14="http://schemas.microsoft.com/office/powerpoint/2010/main" val="373345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smtClean="0"/>
          </a:p>
          <a:p>
            <a:r>
              <a:rPr lang="en-US" dirty="0" smtClean="0"/>
              <a:t>How to implement an EDA solution on Azure</a:t>
            </a:r>
            <a:endParaRPr lang="en-US" dirty="0"/>
          </a:p>
        </p:txBody>
      </p:sp>
    </p:spTree>
    <p:extLst>
      <p:ext uri="{BB962C8B-B14F-4D97-AF65-F5344CB8AC3E}">
        <p14:creationId xmlns:p14="http://schemas.microsoft.com/office/powerpoint/2010/main" val="17163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smtClean="0"/>
          </a:p>
          <a:p>
            <a:r>
              <a:rPr lang="en-US" dirty="0" smtClean="0"/>
              <a:t>Define goals for an improved system</a:t>
            </a:r>
          </a:p>
          <a:p>
            <a:endParaRPr lang="en-US" dirty="0" smtClean="0"/>
          </a:p>
          <a:p>
            <a:r>
              <a:rPr lang="en-US" dirty="0" smtClean="0"/>
              <a:t>Walk through EDA solution design</a:t>
            </a:r>
          </a:p>
          <a:p>
            <a:pPr lvl="1"/>
            <a:r>
              <a:rPr lang="en-US" dirty="0" smtClean="0"/>
              <a:t>Introduce key terms and concepts</a:t>
            </a:r>
          </a:p>
          <a:p>
            <a:pPr lvl="1"/>
            <a:endParaRPr lang="en-US" dirty="0" smtClean="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291433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31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96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Three Amigo’s Health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smtClean="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67940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4"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5" name="Rectangle 4"/>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6" name="Rectangle 5"/>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 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1" name="Straight Arrow Connector 10"/>
          <p:cNvCxnSpPr>
            <a:stCxn id="10" idx="2"/>
            <a:endCxn id="5"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Flowchart: Multidocument 15"/>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17" name="Straight Arrow Connector 16"/>
          <p:cNvCxnSpPr>
            <a:stCxn id="5" idx="2"/>
            <a:endCxn id="16"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9" name="Straight Arrow Connector 18"/>
          <p:cNvCxnSpPr>
            <a:stCxn id="18"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8"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528745426"/>
      </p:ext>
    </p:extLst>
  </p:cSld>
  <p:clrMapOvr>
    <a:masterClrMapping/>
  </p:clrMapOvr>
</p:sld>
</file>

<file path=ppt/theme/theme1.xml><?xml version="1.0" encoding="utf-8"?>
<a:theme xmlns:a="http://schemas.openxmlformats.org/drawingml/2006/main" name="Office Theme">
  <a:themeElements>
    <a:clrScheme name="Custom 9">
      <a:dk1>
        <a:sysClr val="windowText" lastClr="000000"/>
      </a:dk1>
      <a:lt1>
        <a:sysClr val="window" lastClr="FFFFFF"/>
      </a:lt1>
      <a:dk2>
        <a:srgbClr val="44546A"/>
      </a:dk2>
      <a:lt2>
        <a:srgbClr val="E7E6E6"/>
      </a:lt2>
      <a:accent1>
        <a:srgbClr val="0D447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1792</Words>
  <Application>Microsoft Office PowerPoint</Application>
  <PresentationFormat>Widescreen</PresentationFormat>
  <Paragraphs>327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Event-Driven Architecture Workshop</vt:lpstr>
      <vt:lpstr>Pre-Work</vt:lpstr>
      <vt:lpstr>Overview</vt:lpstr>
      <vt:lpstr>What are we going to learn?</vt:lpstr>
      <vt:lpstr>How are we going to learn?</vt:lpstr>
      <vt:lpstr>What are we going to build?</vt:lpstr>
      <vt:lpstr>Traditional vs Event-Driven Design</vt:lpstr>
      <vt:lpstr>Context</vt:lpstr>
      <vt:lpstr>Current Solution</vt:lpstr>
      <vt:lpstr>Current Issues</vt:lpstr>
      <vt:lpstr>Goals or Event-Driven System</vt:lpstr>
      <vt:lpstr>Approach for Event-Driven System</vt:lpstr>
      <vt:lpstr>Final Solution</vt:lpstr>
      <vt:lpstr>Sprint 1</vt:lpstr>
      <vt:lpstr>Provider Transfer Service</vt:lpstr>
      <vt:lpstr>User Story 1</vt:lpstr>
      <vt:lpstr>User Story 1: Design</vt:lpstr>
      <vt:lpstr>Azure Event Hub</vt:lpstr>
      <vt:lpstr>Azure Function</vt:lpstr>
      <vt:lpstr>Task 1: Create Azure Event Hub</vt:lpstr>
      <vt:lpstr>Task 2: Provider Transfer Service</vt:lpstr>
      <vt:lpstr>Sprint 1: Retrospective</vt:lpstr>
      <vt:lpstr>Sprint 2</vt:lpstr>
      <vt:lpstr>Auto Approval Service</vt:lpstr>
      <vt:lpstr>Sprint 2: Summary</vt:lpstr>
      <vt:lpstr>Sprint 3</vt:lpstr>
      <vt:lpstr>Request Routing Service</vt:lpstr>
      <vt:lpstr>User Interface Application</vt:lpstr>
      <vt:lpstr>Azure App Service</vt:lpstr>
      <vt:lpstr>Sprint 3: Summary</vt:lpstr>
      <vt:lpstr>Sprint 4</vt:lpstr>
      <vt:lpstr>Document Support</vt:lpstr>
      <vt:lpstr>New Requirement</vt:lpstr>
      <vt:lpstr>Demo Scalability</vt:lpstr>
      <vt:lpstr>Wrap Up</vt:lpstr>
      <vt:lpstr>Cleanup Azure Resources</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Event-Driven Architecture Workshop</dc:title>
  <dc:creator>Scott Carter</dc:creator>
  <cp:lastModifiedBy>Scott Carter</cp:lastModifiedBy>
  <cp:revision>14</cp:revision>
  <dcterms:created xsi:type="dcterms:W3CDTF">2021-09-06T23:14:58Z</dcterms:created>
  <dcterms:modified xsi:type="dcterms:W3CDTF">2021-09-07T00:15:24Z</dcterms:modified>
</cp:coreProperties>
</file>