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305" r:id="rId31"/>
    <p:sldId id="294" r:id="rId32"/>
    <p:sldId id="295" r:id="rId33"/>
    <p:sldId id="297" r:id="rId34"/>
    <p:sldId id="296" r:id="rId35"/>
    <p:sldId id="300" r:id="rId36"/>
    <p:sldId id="298" r:id="rId37"/>
    <p:sldId id="301" r:id="rId38"/>
    <p:sldId id="303" r:id="rId39"/>
    <p:sldId id="304" r:id="rId40"/>
    <p:sldId id="299" r:id="rId41"/>
    <p:sldId id="284" r:id="rId42"/>
    <p:sldId id="285" r:id="rId43"/>
    <p:sldId id="292" r:id="rId44"/>
    <p:sldId id="287" r:id="rId45"/>
    <p:sldId id="288" r:id="rId46"/>
    <p:sldId id="289"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p:cViewPr varScale="1">
        <p:scale>
          <a:sx n="88" d="100"/>
          <a:sy n="88"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Event-Driven Architecture </a:t>
            </a:r>
            <a:r>
              <a:rPr lang="en-US" dirty="0"/>
              <a:t>W</a:t>
            </a:r>
            <a:r>
              <a:rPr lang="en-US" dirty="0" smtClean="0"/>
              <a:t>orkshop</a:t>
            </a:r>
            <a:endParaRPr lang="en-US"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18594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smtClean="0"/>
              <a:t>Input/output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72837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t>
            </a:r>
            <a:r>
              <a:rPr lang="en-US" dirty="0" smtClean="0"/>
              <a:t>of </a:t>
            </a:r>
            <a:r>
              <a:rPr lang="en-US" dirty="0" smtClean="0"/>
              <a:t>Event-Driven System</a:t>
            </a:r>
            <a:endParaRPr lang="en-US" dirty="0"/>
          </a:p>
        </p:txBody>
      </p:sp>
      <p:sp>
        <p:nvSpPr>
          <p:cNvPr id="3" name="Content Placeholder 2"/>
          <p:cNvSpPr>
            <a:spLocks noGrp="1"/>
          </p:cNvSpPr>
          <p:nvPr>
            <p:ph idx="1"/>
          </p:nvPr>
        </p:nvSpPr>
        <p:spPr/>
        <p:txBody>
          <a:bodyPr>
            <a:normAutofit fontScale="92500"/>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p>
          <a:p>
            <a:endParaRPr lang="en-US" dirty="0" smtClean="0"/>
          </a:p>
          <a:p>
            <a:r>
              <a:rPr lang="en-US" dirty="0" smtClean="0"/>
              <a:t>Must be easy to add new features</a:t>
            </a:r>
          </a:p>
          <a:p>
            <a:pPr lvl="1"/>
            <a:r>
              <a:rPr lang="en-US" dirty="0" smtClean="0"/>
              <a:t>Decouple components and teams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15386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smtClean="0"/>
              <a:t>Publishers send messages to a message bus</a:t>
            </a:r>
          </a:p>
          <a:p>
            <a:pPr lvl="1"/>
            <a:r>
              <a:rPr lang="en-US" dirty="0" smtClean="0"/>
              <a:t>Subscribers receive messages from the event 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15802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1588"/>
            <a:ext cx="11773988" cy="6453051"/>
          </a:xfrm>
        </p:spPr>
        <p:txBody>
          <a:bodyPr/>
          <a:lstStyle/>
          <a:p>
            <a:pPr marL="0" indent="0">
              <a:buNone/>
            </a:pPr>
            <a:r>
              <a:rPr lang="en-US" dirty="0" smtClean="0"/>
              <a:t> </a:t>
            </a:r>
            <a:endParaRPr lang="en-US" dirty="0"/>
          </a:p>
        </p:txBody>
      </p:sp>
      <p:sp>
        <p:nvSpPr>
          <p:cNvPr id="38"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39" name="Rectangle 38"/>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40" name="Rectangle 39"/>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a:t>
            </a:r>
          </a:p>
          <a:p>
            <a:pPr algn="ctr"/>
            <a:r>
              <a:rPr lang="en-US" dirty="0" smtClean="0"/>
              <a:t>Service</a:t>
            </a:r>
            <a:endParaRPr lang="en-US" dirty="0"/>
          </a:p>
        </p:txBody>
      </p:sp>
      <p:sp>
        <p:nvSpPr>
          <p:cNvPr id="41" name="Can 40"/>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42" name="Rectangle 41"/>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43" name="Rectangle 42"/>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44" name="TextBox 43"/>
          <p:cNvSpPr txBox="1"/>
          <p:nvPr/>
        </p:nvSpPr>
        <p:spPr>
          <a:xfrm>
            <a:off x="2418928" y="4074758"/>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5" name="Straight Arrow Connector 44"/>
          <p:cNvCxnSpPr/>
          <p:nvPr/>
        </p:nvCxnSpPr>
        <p:spPr>
          <a:xfrm>
            <a:off x="1885972" y="4249284"/>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48" name="Straight Arrow Connector 47"/>
          <p:cNvCxnSpPr/>
          <p:nvPr/>
        </p:nvCxnSpPr>
        <p:spPr>
          <a:xfrm>
            <a:off x="517196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00420" y="3521846"/>
            <a:ext cx="757877" cy="369332"/>
          </a:xfrm>
          <a:prstGeom prst="rect">
            <a:avLst/>
          </a:prstGeom>
          <a:noFill/>
        </p:spPr>
        <p:txBody>
          <a:bodyPr wrap="square" rtlCol="0">
            <a:spAutoFit/>
          </a:bodyPr>
          <a:lstStyle/>
          <a:p>
            <a:pPr algn="ctr"/>
            <a:r>
              <a:rPr lang="en-US" sz="900" dirty="0"/>
              <a:t>Request Decided</a:t>
            </a:r>
          </a:p>
        </p:txBody>
      </p:sp>
      <p:cxnSp>
        <p:nvCxnSpPr>
          <p:cNvPr id="50" name="Straight Arrow Connector 49"/>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2" name="TextBox 51"/>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53" name="TextBox 52"/>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54" name="TextBox 53"/>
          <p:cNvSpPr txBox="1"/>
          <p:nvPr/>
        </p:nvSpPr>
        <p:spPr>
          <a:xfrm>
            <a:off x="8005393" y="3372722"/>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55" name="Straight Arrow Connector 54"/>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187328" y="3384713"/>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57" name="TextBox 56"/>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58" name="TextBox 57"/>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59" name="Straight Arrow Connector 58"/>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3"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62" name="Elbow Connector 61"/>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65" name="Straight Arrow Connector 64"/>
          <p:cNvCxnSpPr>
            <a:stCxn id="64" idx="1"/>
            <a:endCxn id="39"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72" y="4583063"/>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28109" y="440865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68" name="Elbow Connector 67"/>
          <p:cNvCxnSpPr>
            <a:endCxn id="42"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2"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a:xfrm>
            <a:off x="838200" y="365125"/>
            <a:ext cx="10515600" cy="1325563"/>
          </a:xfrm>
        </p:spPr>
        <p:txBody>
          <a:bodyPr/>
          <a:lstStyle/>
          <a:p>
            <a:r>
              <a:rPr lang="en-US" dirty="0" smtClean="0"/>
              <a:t>Final </a:t>
            </a:r>
            <a:r>
              <a:rPr lang="en-US" dirty="0" smtClean="0"/>
              <a:t>Solution</a:t>
            </a:r>
            <a:endParaRPr lang="en-US"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52727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incoming requests to utilization management platform</a:t>
            </a:r>
            <a:endParaRPr lang="en-US" b="1" dirty="0"/>
          </a:p>
        </p:txBody>
      </p:sp>
    </p:spTree>
    <p:extLst>
      <p:ext uri="{BB962C8B-B14F-4D97-AF65-F5344CB8AC3E}">
        <p14:creationId xmlns:p14="http://schemas.microsoft.com/office/powerpoint/2010/main" val="9507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Provider Transfer Service</a:t>
            </a:r>
            <a:endParaRPr lang="en-US" dirty="0"/>
          </a:p>
        </p:txBody>
      </p:sp>
      <p:sp>
        <p:nvSpPr>
          <p:cNvPr id="5" name="Content Placeholder 4"/>
          <p:cNvSpPr>
            <a:spLocks noGrp="1"/>
          </p:cNvSpPr>
          <p:nvPr>
            <p:ph idx="1"/>
          </p:nvPr>
        </p:nvSpPr>
        <p:spPr/>
        <p:txBody>
          <a:bodyPr>
            <a:normAutofit lnSpcReduction="10000"/>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smtClean="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p:txBody>
      </p:sp>
    </p:spTree>
    <p:extLst>
      <p:ext uri="{BB962C8B-B14F-4D97-AF65-F5344CB8AC3E}">
        <p14:creationId xmlns:p14="http://schemas.microsoft.com/office/powerpoint/2010/main" val="52964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smtClean="0"/>
              <a:t>1-1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smtClean="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smtClean="0"/>
              <a:t>System must be able to receive up to 10,000 incoming requests per minute</a:t>
            </a:r>
          </a:p>
          <a:p>
            <a:pPr marL="0" indent="0">
              <a:buNone/>
            </a:pPr>
            <a:endParaRPr lang="en-US" dirty="0" smtClean="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363471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smtClean="0"/>
              <a:t>1-1: </a:t>
            </a:r>
            <a:r>
              <a:rPr lang="en-US" dirty="0" smtClean="0"/>
              <a:t>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395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smtClean="0"/>
          </a:p>
          <a:p>
            <a:r>
              <a:rPr lang="en-US" dirty="0" smtClean="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05512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smtClean="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smtClean="0"/>
          </a:p>
          <a:p>
            <a:r>
              <a:rPr lang="en-US" dirty="0" smtClean="0"/>
              <a:t>Most often used in consumption mode – only charged for used</a:t>
            </a:r>
          </a:p>
          <a:p>
            <a:pPr lvl="1"/>
            <a:r>
              <a:rPr lang="en-US" dirty="0" smtClean="0"/>
              <a:t>Based on number of executions, execution time, and memory used</a:t>
            </a:r>
          </a:p>
          <a:p>
            <a:endParaRPr lang="en-US" dirty="0" smtClean="0"/>
          </a:p>
          <a:p>
            <a:r>
              <a:rPr lang="en-US" dirty="0" smtClean="0"/>
              <a:t>Key terms</a:t>
            </a:r>
          </a:p>
        </p:txBody>
      </p:sp>
    </p:spTree>
    <p:extLst>
      <p:ext uri="{BB962C8B-B14F-4D97-AF65-F5344CB8AC3E}">
        <p14:creationId xmlns:p14="http://schemas.microsoft.com/office/powerpoint/2010/main" val="10711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
        <p:nvSpPr>
          <p:cNvPr id="3" name="Content Placeholder 2"/>
          <p:cNvSpPr>
            <a:spLocks noGrp="1"/>
          </p:cNvSpPr>
          <p:nvPr>
            <p:ph idx="1"/>
          </p:nvPr>
        </p:nvSpPr>
        <p:spPr/>
        <p:txBody>
          <a:bodyPr/>
          <a:lstStyle/>
          <a:p>
            <a:r>
              <a:rPr lang="en-US" sz="3200" dirty="0" smtClean="0"/>
              <a:t>Ensure you have an Azure Subscription</a:t>
            </a:r>
          </a:p>
          <a:p>
            <a:pPr lvl="1"/>
            <a:r>
              <a:rPr lang="en-US" sz="3000" dirty="0" smtClean="0"/>
              <a:t>http://portal.azure.com</a:t>
            </a:r>
          </a:p>
          <a:p>
            <a:endParaRPr lang="en-US" sz="3200" dirty="0" smtClean="0"/>
          </a:p>
          <a:p>
            <a:r>
              <a:rPr lang="en-US" sz="3200" dirty="0" smtClean="0"/>
              <a:t>Clone https://github.com/scottctr/EdaWorkshop</a:t>
            </a:r>
            <a:endParaRPr lang="en-US" sz="3200" dirty="0"/>
          </a:p>
        </p:txBody>
      </p:sp>
    </p:spTree>
    <p:extLst>
      <p:ext uri="{BB962C8B-B14F-4D97-AF65-F5344CB8AC3E}">
        <p14:creationId xmlns:p14="http://schemas.microsoft.com/office/powerpoint/2010/main" val="295964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smtClean="0"/>
              <a:t>1-1: </a:t>
            </a:r>
            <a:r>
              <a:rPr lang="en-US" dirty="0" smtClean="0"/>
              <a:t>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dirty="0" smtClean="0"/>
              <a:t>Develop in Azure Portal</a:t>
            </a:r>
          </a:p>
          <a:p>
            <a:endParaRPr lang="en-US" dirty="0" smtClean="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22043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smtClean="0"/>
              <a:t>1-2</a:t>
            </a:r>
            <a:r>
              <a:rPr lang="en-US" dirty="0" smtClean="0"/>
              <a:t>: Provider Transfer </a:t>
            </a:r>
            <a:r>
              <a:rPr lang="en-US" dirty="0"/>
              <a:t>S</a:t>
            </a:r>
            <a:r>
              <a:rPr lang="en-US" dirty="0" smtClean="0"/>
              <a:t>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Simulate incoming requests by generating and sending randomly requests</a:t>
            </a:r>
          </a:p>
          <a:p>
            <a:endParaRPr lang="en-US" dirty="0" smtClean="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smtClean="0"/>
              <a:t> with Timer Trigger</a:t>
            </a:r>
          </a:p>
          <a:p>
            <a:pPr lvl="1"/>
            <a:r>
              <a:rPr lang="en-US" dirty="0" smtClean="0"/>
              <a:t>Timer will send 1 or more requests each time it fires</a:t>
            </a:r>
          </a:p>
          <a:p>
            <a:pPr lvl="1"/>
            <a:r>
              <a:rPr lang="en-US" dirty="0" smtClean="0"/>
              <a:t>Use </a:t>
            </a:r>
            <a:r>
              <a:rPr lang="en-US" dirty="0" err="1" smtClean="0"/>
              <a:t>EventHubProducerClient</a:t>
            </a:r>
            <a:r>
              <a:rPr lang="en-US" dirty="0" smtClean="0"/>
              <a:t> from </a:t>
            </a:r>
            <a:r>
              <a:rPr lang="en-US" dirty="0" err="1" smtClean="0"/>
              <a:t>Azure.Messaging.EventHubs</a:t>
            </a:r>
            <a:r>
              <a:rPr lang="en-US" dirty="0" smtClean="0"/>
              <a:t> nugget package</a:t>
            </a:r>
          </a:p>
          <a:p>
            <a:pPr lvl="2"/>
            <a:r>
              <a:rPr lang="en-US" dirty="0" smtClean="0"/>
              <a:t>Requires </a:t>
            </a:r>
            <a:r>
              <a:rPr lang="en-US" i="1" dirty="0" smtClean="0"/>
              <a:t>Shared Access Policy </a:t>
            </a:r>
            <a:r>
              <a:rPr lang="en-US" dirty="0" smtClean="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70265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fontScale="92500"/>
          </a:bodyPr>
          <a:lstStyle/>
          <a:p>
            <a:r>
              <a:rPr lang="en-US" dirty="0" smtClean="0"/>
              <a:t>We have the beginning of our utilization management platform</a:t>
            </a:r>
          </a:p>
          <a:p>
            <a:pPr lvl="1"/>
            <a:r>
              <a:rPr lang="en-US" dirty="0" smtClean="0"/>
              <a:t>Incoming requests are available to any platform components</a:t>
            </a:r>
          </a:p>
          <a:p>
            <a:endParaRPr lang="en-US" dirty="0" smtClean="0"/>
          </a:p>
          <a:p>
            <a:r>
              <a:rPr lang="en-US" dirty="0" smtClean="0"/>
              <a:t>We are taking advantage of asynchronous messaging</a:t>
            </a:r>
          </a:p>
          <a:p>
            <a:pPr lvl="1"/>
            <a:r>
              <a:rPr lang="en-US" dirty="0" smtClean="0"/>
              <a:t>Publishing requests with little concern for who will consume them or how many consumers there will be</a:t>
            </a:r>
          </a:p>
          <a:p>
            <a:endParaRPr lang="en-US" dirty="0" smtClean="0"/>
          </a:p>
          <a:p>
            <a:r>
              <a:rPr lang="en-US" dirty="0" smtClean="0"/>
              <a:t>Everything about the platform is scalable</a:t>
            </a:r>
          </a:p>
          <a:p>
            <a:pPr lvl="1"/>
            <a:endParaRPr lang="en-US" dirty="0" smtClean="0"/>
          </a:p>
          <a:p>
            <a:r>
              <a:rPr lang="en-US" dirty="0" smtClean="0"/>
              <a:t>Later exercises will demonstrate asynchronous messaging and scalability</a:t>
            </a:r>
          </a:p>
        </p:txBody>
      </p:sp>
    </p:spTree>
    <p:extLst>
      <p:ext uri="{BB962C8B-B14F-4D97-AF65-F5344CB8AC3E}">
        <p14:creationId xmlns:p14="http://schemas.microsoft.com/office/powerpoint/2010/main" val="15244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Approval Service</a:t>
            </a:r>
            <a:endParaRPr lang="en-US" dirty="0"/>
          </a:p>
        </p:txBody>
      </p:sp>
    </p:spTree>
    <p:extLst>
      <p:ext uri="{BB962C8B-B14F-4D97-AF65-F5344CB8AC3E}">
        <p14:creationId xmlns:p14="http://schemas.microsoft.com/office/powerpoint/2010/main" val="118599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p>
          <a:p>
            <a:endParaRPr lang="en-US" dirty="0" smtClean="0"/>
          </a:p>
          <a:p>
            <a:r>
              <a:rPr lang="en-US" dirty="0" smtClean="0"/>
              <a:t>Approved requests sent to </a:t>
            </a:r>
            <a:r>
              <a:rPr lang="en-US" i="1" dirty="0" err="1" smtClean="0"/>
              <a:t>RequestAutoApproved</a:t>
            </a:r>
            <a:r>
              <a:rPr lang="en-US" dirty="0" smtClean="0"/>
              <a:t> topic</a:t>
            </a:r>
          </a:p>
          <a:p>
            <a:endParaRPr lang="en-US" dirty="0" smtClean="0"/>
          </a:p>
          <a:p>
            <a:r>
              <a:rPr lang="en-US" dirty="0" smtClean="0"/>
              <a:t>Requests not automatically approved sent to </a:t>
            </a:r>
            <a:r>
              <a:rPr lang="en-US" i="1" dirty="0" err="1" smtClean="0"/>
              <a:t>RequestNotAutoApproved</a:t>
            </a:r>
            <a:r>
              <a:rPr lang="en-US" dirty="0" smtClean="0"/>
              <a:t> topic</a:t>
            </a:r>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874960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p>
          <a:p>
            <a:pPr lvl="1"/>
            <a:r>
              <a:rPr lang="en-US" dirty="0" smtClean="0"/>
              <a:t>Consumption model: only charged for usage</a:t>
            </a:r>
          </a:p>
          <a:p>
            <a:pPr lvl="1"/>
            <a:r>
              <a:rPr lang="en-US" dirty="0" err="1" smtClean="0"/>
              <a:t>Autoscales</a:t>
            </a:r>
            <a:r>
              <a:rPr lang="en-US" dirty="0" smtClean="0"/>
              <a:t> to meet demand</a:t>
            </a:r>
            <a:endParaRPr lang="en-US" dirty="0"/>
          </a:p>
        </p:txBody>
      </p:sp>
    </p:spTree>
    <p:extLst>
      <p:ext uri="{BB962C8B-B14F-4D97-AF65-F5344CB8AC3E}">
        <p14:creationId xmlns:p14="http://schemas.microsoft.com/office/powerpoint/2010/main" val="1475141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Routing Service</a:t>
            </a:r>
            <a:endParaRPr lang="en-US" dirty="0"/>
          </a:p>
        </p:txBody>
      </p:sp>
    </p:spTree>
    <p:extLst>
      <p:ext uri="{BB962C8B-B14F-4D97-AF65-F5344CB8AC3E}">
        <p14:creationId xmlns:p14="http://schemas.microsoft.com/office/powerpoint/2010/main" val="130570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When users request work, this service routes a request to the user based on user’s role, request type, request priority, and request status</a:t>
            </a:r>
          </a:p>
          <a:p>
            <a:endParaRPr lang="en-US" dirty="0" smtClean="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as an </a:t>
            </a:r>
            <a:r>
              <a:rPr lang="en-US" dirty="0" err="1" smtClean="0"/>
              <a:t>Asp.Net</a:t>
            </a:r>
            <a:r>
              <a:rPr lang="en-US" dirty="0" smtClean="0"/>
              <a:t> Core Web API deployed as an Azure App Service</a:t>
            </a:r>
          </a:p>
          <a:p>
            <a:pPr lvl="1"/>
            <a:r>
              <a:rPr lang="en-US" dirty="0" smtClean="0"/>
              <a:t>For this workshop, requests will only be stored in memory. Normally the requests would be saved to persistent storage, such as Cosmos DB or Azure SQL</a:t>
            </a:r>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58923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Allows users to retrieve requests needing a decision based on their specialty</a:t>
            </a:r>
          </a:p>
          <a:p>
            <a:endParaRPr lang="en-US" dirty="0" smtClean="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smtClean="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84291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UI for Manual Decisions</a:t>
            </a:r>
            <a:endParaRPr lang="en-US" dirty="0"/>
          </a:p>
        </p:txBody>
      </p:sp>
    </p:spTree>
    <p:extLst>
      <p:ext uri="{BB962C8B-B14F-4D97-AF65-F5344CB8AC3E}">
        <p14:creationId xmlns:p14="http://schemas.microsoft.com/office/powerpoint/2010/main" val="381169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43707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 Do</a:t>
            </a:r>
            <a:endParaRPr lang="en-US" dirty="0"/>
          </a:p>
        </p:txBody>
      </p:sp>
      <p:sp>
        <p:nvSpPr>
          <p:cNvPr id="5" name="Content Placeholder 4"/>
          <p:cNvSpPr>
            <a:spLocks noGrp="1"/>
          </p:cNvSpPr>
          <p:nvPr>
            <p:ph idx="1"/>
          </p:nvPr>
        </p:nvSpPr>
        <p:spPr/>
        <p:txBody>
          <a:bodyPr/>
          <a:lstStyle/>
          <a:p>
            <a:r>
              <a:rPr lang="en-US" dirty="0" smtClean="0"/>
              <a:t>Starting point</a:t>
            </a:r>
          </a:p>
          <a:p>
            <a:pPr lvl="1"/>
            <a:r>
              <a:rPr lang="en-US" dirty="0" smtClean="0"/>
              <a:t>UI with a hard-coded, but dynamic request</a:t>
            </a:r>
          </a:p>
          <a:p>
            <a:pPr lvl="1"/>
            <a:endParaRPr lang="en-US" dirty="0"/>
          </a:p>
          <a:p>
            <a:r>
              <a:rPr lang="en-US" dirty="0" smtClean="0"/>
              <a:t>Walk </a:t>
            </a:r>
            <a:endParaRPr lang="en-US" dirty="0"/>
          </a:p>
        </p:txBody>
      </p:sp>
    </p:spTree>
    <p:extLst>
      <p:ext uri="{BB962C8B-B14F-4D97-AF65-F5344CB8AC3E}">
        <p14:creationId xmlns:p14="http://schemas.microsoft.com/office/powerpoint/2010/main" val="3643911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a:t>
            </a:r>
            <a:r>
              <a:rPr lang="en-US" dirty="0"/>
              <a:t>4</a:t>
            </a:r>
            <a:r>
              <a:rPr lang="en-US" dirty="0" smtClean="0"/>
              <a:t>-1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a TAH </a:t>
            </a:r>
            <a:r>
              <a:rPr lang="en-US" dirty="0" smtClean="0"/>
              <a:t>physician</a:t>
            </a:r>
            <a:r>
              <a:rPr lang="en-US" dirty="0" smtClean="0"/>
              <a:t>, I need to be able to view requests that have not been automatically approved so that I can determine if they should be approved or not.</a:t>
            </a:r>
          </a:p>
          <a:p>
            <a:pPr marL="0" indent="0">
              <a:buNone/>
            </a:pPr>
            <a:endParaRPr lang="en-US" dirty="0" smtClean="0"/>
          </a:p>
          <a:p>
            <a:pPr marL="0" indent="0">
              <a:buNone/>
            </a:pPr>
            <a:r>
              <a:rPr lang="en-US" dirty="0" smtClean="0"/>
              <a:t>Acceptance </a:t>
            </a:r>
            <a:r>
              <a:rPr lang="en-US" dirty="0" smtClean="0"/>
              <a:t>Criteria</a:t>
            </a:r>
          </a:p>
          <a:p>
            <a:pPr marL="457200" indent="-457200">
              <a:buFont typeface="+mj-lt"/>
              <a:buAutoNum type="arabicPeriod"/>
            </a:pPr>
            <a:r>
              <a:rPr lang="en-US" dirty="0" smtClean="0"/>
              <a:t>Retrieve a request that has not been automatically approved</a:t>
            </a:r>
          </a:p>
          <a:p>
            <a:pPr marL="457200" indent="-457200">
              <a:buFont typeface="+mj-lt"/>
              <a:buAutoNum type="arabicPeriod"/>
            </a:pPr>
            <a:r>
              <a:rPr lang="en-US" dirty="0" smtClean="0"/>
              <a:t>View request details</a:t>
            </a:r>
          </a:p>
          <a:p>
            <a:pPr marL="457200" indent="-457200">
              <a:buFont typeface="+mj-lt"/>
              <a:buAutoNum type="arabicPeriod"/>
            </a:pPr>
            <a:r>
              <a:rPr lang="en-US" dirty="0" smtClean="0"/>
              <a:t>Approve or disapprove the request</a:t>
            </a:r>
            <a:endParaRPr lang="en-US" dirty="0" smtClean="0"/>
          </a:p>
        </p:txBody>
      </p:sp>
    </p:spTree>
    <p:extLst>
      <p:ext uri="{BB962C8B-B14F-4D97-AF65-F5344CB8AC3E}">
        <p14:creationId xmlns:p14="http://schemas.microsoft.com/office/powerpoint/2010/main" val="3081871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Current Status</a:t>
            </a:r>
            <a:endParaRPr lang="en-US" dirty="0"/>
          </a:p>
        </p:txBody>
      </p:sp>
      <p:sp>
        <p:nvSpPr>
          <p:cNvPr id="3" name="Content Placeholder 2"/>
          <p:cNvSpPr>
            <a:spLocks noGrp="1"/>
          </p:cNvSpPr>
          <p:nvPr>
            <p:ph idx="1"/>
          </p:nvPr>
        </p:nvSpPr>
        <p:spPr/>
        <p:txBody>
          <a:bodyPr>
            <a:normAutofit/>
          </a:bodyPr>
          <a:lstStyle/>
          <a:p>
            <a:r>
              <a:rPr lang="en-US" dirty="0" smtClean="0"/>
              <a:t>UI already exists</a:t>
            </a:r>
            <a:r>
              <a:rPr lang="en-US" dirty="0"/>
              <a:t> </a:t>
            </a:r>
            <a:r>
              <a:rPr lang="en-US" dirty="0" smtClean="0"/>
              <a:t>with the ability to view a static request for service. </a:t>
            </a:r>
          </a:p>
          <a:p>
            <a:pPr lvl="1"/>
            <a:r>
              <a:rPr lang="en-US" dirty="0" smtClean="0"/>
              <a:t>It does not have the ability to retrieve a request from the routing service.</a:t>
            </a:r>
          </a:p>
          <a:p>
            <a:pPr lvl="1"/>
            <a:endParaRPr lang="en-US" dirty="0" smtClean="0"/>
          </a:p>
          <a:p>
            <a:r>
              <a:rPr lang="en-US" dirty="0" smtClean="0"/>
              <a:t>UI developed in </a:t>
            </a:r>
            <a:r>
              <a:rPr lang="en-US" dirty="0" err="1" smtClean="0"/>
              <a:t>Blazor</a:t>
            </a:r>
            <a:r>
              <a:rPr lang="en-US" dirty="0" smtClean="0"/>
              <a:t>, but </a:t>
            </a:r>
            <a:r>
              <a:rPr lang="en-US" dirty="0" err="1" smtClean="0"/>
              <a:t>Blazor</a:t>
            </a:r>
            <a:r>
              <a:rPr lang="en-US" dirty="0" smtClean="0"/>
              <a:t> knowledge not required. </a:t>
            </a:r>
          </a:p>
          <a:p>
            <a:pPr lvl="1"/>
            <a:r>
              <a:rPr lang="en-US" dirty="0" err="1" smtClean="0"/>
              <a:t>Blazor</a:t>
            </a:r>
            <a:r>
              <a:rPr lang="en-US" dirty="0" smtClean="0"/>
              <a:t> is a Microsoft ASP.NET tool for creating web UIs with C# instead of JavaScript, but can easily call JavaScript APIs and libraries.</a:t>
            </a:r>
          </a:p>
          <a:p>
            <a:pPr marL="0" indent="0">
              <a:buNone/>
            </a:pPr>
            <a:endParaRPr lang="en-US" dirty="0" smtClean="0"/>
          </a:p>
        </p:txBody>
      </p:sp>
    </p:spTree>
    <p:extLst>
      <p:ext uri="{BB962C8B-B14F-4D97-AF65-F5344CB8AC3E}">
        <p14:creationId xmlns:p14="http://schemas.microsoft.com/office/powerpoint/2010/main" val="198750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vs Event</a:t>
            </a:r>
            <a:endParaRPr lang="en-US" dirty="0"/>
          </a:p>
        </p:txBody>
      </p:sp>
      <p:sp>
        <p:nvSpPr>
          <p:cNvPr id="3" name="Content Placeholder 2"/>
          <p:cNvSpPr>
            <a:spLocks noGrp="1"/>
          </p:cNvSpPr>
          <p:nvPr>
            <p:ph idx="1"/>
          </p:nvPr>
        </p:nvSpPr>
        <p:spPr/>
        <p:txBody>
          <a:bodyPr/>
          <a:lstStyle/>
          <a:p>
            <a:r>
              <a:rPr lang="en-US" b="1" i="1" dirty="0" smtClean="0"/>
              <a:t>Event</a:t>
            </a:r>
            <a:r>
              <a:rPr lang="en-US" dirty="0" smtClean="0"/>
              <a:t> is something that has already occurred in the system</a:t>
            </a:r>
          </a:p>
          <a:p>
            <a:endParaRPr lang="en-US" dirty="0" smtClean="0"/>
          </a:p>
          <a:p>
            <a:r>
              <a:rPr lang="en-US" b="1" i="1" dirty="0" smtClean="0"/>
              <a:t>Command</a:t>
            </a:r>
            <a:r>
              <a:rPr lang="en-US" dirty="0" smtClean="0"/>
              <a:t> is something that someone or some component needs to be done and typically expects some form of response</a:t>
            </a:r>
          </a:p>
          <a:p>
            <a:pPr lvl="1"/>
            <a:r>
              <a:rPr lang="en-US" dirty="0" smtClean="0"/>
              <a:t>The execution of a command can generate many events</a:t>
            </a:r>
            <a:endParaRPr lang="en-US" dirty="0"/>
          </a:p>
        </p:txBody>
      </p:sp>
    </p:spTree>
    <p:extLst>
      <p:ext uri="{BB962C8B-B14F-4D97-AF65-F5344CB8AC3E}">
        <p14:creationId xmlns:p14="http://schemas.microsoft.com/office/powerpoint/2010/main" val="215387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3472681" y="1455556"/>
            <a:ext cx="5270726" cy="5167193"/>
          </a:xfrm>
          <a:prstGeom prst="rect">
            <a:avLst/>
          </a:prstGeom>
        </p:spPr>
      </p:pic>
    </p:spTree>
    <p:extLst>
      <p:ext uri="{BB962C8B-B14F-4D97-AF65-F5344CB8AC3E}">
        <p14:creationId xmlns:p14="http://schemas.microsoft.com/office/powerpoint/2010/main" val="1582362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t>
            </a:r>
            <a:r>
              <a:rPr lang="en-US" dirty="0" smtClean="0"/>
              <a:t>4-1: Design Details</a:t>
            </a:r>
            <a:endParaRPr lang="en-US" dirty="0"/>
          </a:p>
        </p:txBody>
      </p:sp>
      <p:sp>
        <p:nvSpPr>
          <p:cNvPr id="3" name="Content Placeholder 2"/>
          <p:cNvSpPr>
            <a:spLocks noGrp="1"/>
          </p:cNvSpPr>
          <p:nvPr>
            <p:ph idx="1"/>
          </p:nvPr>
        </p:nvSpPr>
        <p:spPr/>
        <p:txBody>
          <a:bodyPr>
            <a:normAutofit/>
          </a:bodyPr>
          <a:lstStyle/>
          <a:p>
            <a:r>
              <a:rPr lang="en-US" dirty="0" smtClean="0"/>
              <a:t>Just as we’re doing with service-to-service communications, we’re going to use </a:t>
            </a:r>
            <a:r>
              <a:rPr lang="en-US" dirty="0" err="1" smtClean="0"/>
              <a:t>async</a:t>
            </a:r>
            <a:r>
              <a:rPr lang="en-US" dirty="0" smtClean="0"/>
              <a:t> messaging to make a request from the UI to retrieve a request for the user.</a:t>
            </a:r>
          </a:p>
          <a:p>
            <a:pPr lvl="1"/>
            <a:r>
              <a:rPr lang="en-US" dirty="0" smtClean="0"/>
              <a:t>Send a </a:t>
            </a:r>
            <a:r>
              <a:rPr lang="en-US" i="1" dirty="0" smtClean="0"/>
              <a:t>command</a:t>
            </a:r>
            <a:r>
              <a:rPr lang="en-US" dirty="0" smtClean="0"/>
              <a:t> to a new Azure Hub called </a:t>
            </a:r>
            <a:r>
              <a:rPr lang="en-US" i="1" dirty="0" err="1" smtClean="0"/>
              <a:t>getRequest</a:t>
            </a:r>
            <a:r>
              <a:rPr lang="en-US" dirty="0" smtClean="0"/>
              <a:t> to get the next request for the current user from the Routing Service. </a:t>
            </a:r>
          </a:p>
          <a:p>
            <a:pPr lvl="1"/>
            <a:r>
              <a:rPr lang="en-US" dirty="0" smtClean="0"/>
              <a:t>The response will come on another new Hub called </a:t>
            </a:r>
            <a:r>
              <a:rPr lang="en-US" i="1" dirty="0" err="1" smtClean="0"/>
              <a:t>requestAssigned</a:t>
            </a:r>
            <a:r>
              <a:rPr lang="en-US" dirty="0" smtClean="0"/>
              <a:t>.</a:t>
            </a:r>
          </a:p>
          <a:p>
            <a:endParaRPr lang="en-US" dirty="0" smtClean="0"/>
          </a:p>
          <a:p>
            <a:r>
              <a:rPr lang="en-US" dirty="0" smtClean="0"/>
              <a:t>When the user makes a decision on a request, we’ll send an event to the </a:t>
            </a:r>
            <a:r>
              <a:rPr lang="en-US" i="1" dirty="0" err="1" smtClean="0"/>
              <a:t>requestDecided</a:t>
            </a:r>
            <a:r>
              <a:rPr lang="en-US" dirty="0"/>
              <a:t> </a:t>
            </a:r>
            <a:r>
              <a:rPr lang="en-US" dirty="0" smtClean="0"/>
              <a:t>we’re already using from the Auto Approval service.</a:t>
            </a:r>
          </a:p>
        </p:txBody>
      </p:sp>
    </p:spTree>
    <p:extLst>
      <p:ext uri="{BB962C8B-B14F-4D97-AF65-F5344CB8AC3E}">
        <p14:creationId xmlns:p14="http://schemas.microsoft.com/office/powerpoint/2010/main" val="3247998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a:t>4</a:t>
            </a:r>
            <a:r>
              <a:rPr lang="en-US" dirty="0" smtClean="0"/>
              <a:t>-1: </a:t>
            </a:r>
            <a:r>
              <a:rPr lang="en-US" dirty="0" smtClean="0"/>
              <a:t>Create Azure </a:t>
            </a:r>
            <a:r>
              <a:rPr lang="en-US" dirty="0"/>
              <a:t>E</a:t>
            </a:r>
            <a:r>
              <a:rPr lang="en-US" dirty="0" smtClean="0"/>
              <a:t>vent </a:t>
            </a:r>
            <a:r>
              <a:rPr lang="en-US" dirty="0"/>
              <a:t>H</a:t>
            </a:r>
            <a:r>
              <a:rPr lang="en-US" dirty="0" smtClean="0"/>
              <a:t>ub</a:t>
            </a:r>
            <a:endParaRPr lang="en-US" dirty="0"/>
          </a:p>
        </p:txBody>
      </p:sp>
      <p:sp>
        <p:nvSpPr>
          <p:cNvPr id="3" name="Content Placeholder 2"/>
          <p:cNvSpPr>
            <a:spLocks noGrp="1"/>
          </p:cNvSpPr>
          <p:nvPr>
            <p:ph idx="1"/>
          </p:nvPr>
        </p:nvSpPr>
        <p:spPr/>
        <p:txBody>
          <a:bodyPr/>
          <a:lstStyle/>
          <a:p>
            <a:r>
              <a:rPr lang="en-US" i="1" dirty="0" smtClean="0"/>
              <a:t>Similar to Task 1-1</a:t>
            </a:r>
            <a:endParaRPr lang="en-US" i="1" dirty="0" smtClean="0"/>
          </a:p>
          <a:p>
            <a:endParaRPr lang="en-US" dirty="0" smtClean="0"/>
          </a:p>
          <a:p>
            <a:r>
              <a:rPr lang="en-US" dirty="0" smtClean="0"/>
              <a:t>Create </a:t>
            </a:r>
            <a:r>
              <a:rPr lang="en-US" i="1" dirty="0" err="1" smtClean="0"/>
              <a:t>getRequest</a:t>
            </a:r>
            <a:r>
              <a:rPr lang="en-US" dirty="0" smtClean="0"/>
              <a:t> Azure hub</a:t>
            </a:r>
            <a:endParaRPr lang="en-US" dirty="0" smtClean="0"/>
          </a:p>
          <a:p>
            <a:endParaRPr lang="en-US" dirty="0" smtClean="0"/>
          </a:p>
          <a:p>
            <a:r>
              <a:rPr lang="en-US" dirty="0" smtClean="0"/>
              <a:t>Create Shared Access Policy for publisher</a:t>
            </a:r>
          </a:p>
        </p:txBody>
      </p:sp>
    </p:spTree>
    <p:extLst>
      <p:ext uri="{BB962C8B-B14F-4D97-AF65-F5344CB8AC3E}">
        <p14:creationId xmlns:p14="http://schemas.microsoft.com/office/powerpoint/2010/main" val="226638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smtClean="0"/>
              <a:t>4</a:t>
            </a:r>
            <a:r>
              <a:rPr lang="en-US" dirty="0" smtClean="0"/>
              <a:t>-2: Update UI to Get Next Request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Azure.Messaging.EventHubs.Producer</a:t>
            </a:r>
            <a:r>
              <a:rPr lang="en-US" smtClean="0"/>
              <a:t> </a:t>
            </a:r>
            <a:endParaRPr lang="en-US"/>
          </a:p>
          <a:p>
            <a:endParaRPr lang="en-US" dirty="0" smtClean="0"/>
          </a:p>
        </p:txBody>
      </p:sp>
    </p:spTree>
    <p:extLst>
      <p:ext uri="{BB962C8B-B14F-4D97-AF65-F5344CB8AC3E}">
        <p14:creationId xmlns:p14="http://schemas.microsoft.com/office/powerpoint/2010/main" val="3789345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smtClean="0"/>
              <a:t>4</a:t>
            </a:r>
            <a:r>
              <a:rPr lang="en-US" dirty="0" smtClean="0"/>
              <a:t>-3: </a:t>
            </a:r>
            <a:r>
              <a:rPr lang="en-US" dirty="0" smtClean="0"/>
              <a:t>Create </a:t>
            </a:r>
            <a:r>
              <a:rPr lang="en-US" i="1" dirty="0" err="1" smtClean="0"/>
              <a:t>requestAssigned</a:t>
            </a:r>
            <a:r>
              <a:rPr lang="en-US" dirty="0" smtClean="0"/>
              <a:t> Hub</a:t>
            </a:r>
            <a:endParaRPr lang="en-US" dirty="0"/>
          </a:p>
        </p:txBody>
      </p:sp>
      <p:sp>
        <p:nvSpPr>
          <p:cNvPr id="3" name="Content Placeholder 2"/>
          <p:cNvSpPr>
            <a:spLocks noGrp="1"/>
          </p:cNvSpPr>
          <p:nvPr>
            <p:ph idx="1"/>
          </p:nvPr>
        </p:nvSpPr>
        <p:spPr/>
        <p:txBody>
          <a:bodyPr/>
          <a:lstStyle/>
          <a:p>
            <a:r>
              <a:rPr lang="en-US" dirty="0" smtClean="0"/>
              <a:t>Create </a:t>
            </a:r>
            <a:r>
              <a:rPr lang="en-US" i="1" dirty="0" err="1" smtClean="0"/>
              <a:t>requestAssigned</a:t>
            </a:r>
            <a:r>
              <a:rPr lang="en-US" dirty="0" smtClean="0"/>
              <a:t> Azure hub</a:t>
            </a:r>
            <a:endParaRPr lang="en-US" dirty="0" smtClean="0"/>
          </a:p>
          <a:p>
            <a:endParaRPr lang="en-US" dirty="0" smtClean="0"/>
          </a:p>
          <a:p>
            <a:r>
              <a:rPr lang="en-US" dirty="0" smtClean="0"/>
              <a:t>Create Shared Access Policy for publisher</a:t>
            </a:r>
          </a:p>
        </p:txBody>
      </p:sp>
    </p:spTree>
    <p:extLst>
      <p:ext uri="{BB962C8B-B14F-4D97-AF65-F5344CB8AC3E}">
        <p14:creationId xmlns:p14="http://schemas.microsoft.com/office/powerpoint/2010/main" val="1412090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 </a:t>
            </a:r>
            <a:r>
              <a:rPr lang="en-US" dirty="0" smtClean="0"/>
              <a:t>4</a:t>
            </a:r>
            <a:r>
              <a:rPr lang="en-US" dirty="0" smtClean="0"/>
              <a:t>-4: Update UI to Display Assigned Request</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23514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smtClean="0"/>
          </a:p>
          <a:p>
            <a:r>
              <a:rPr lang="en-US" dirty="0" smtClean="0"/>
              <a:t>How to implement an EDA solution on Azure</a:t>
            </a:r>
            <a:endParaRPr lang="en-US" dirty="0"/>
          </a:p>
        </p:txBody>
      </p:sp>
    </p:spTree>
    <p:extLst>
      <p:ext uri="{BB962C8B-B14F-4D97-AF65-F5344CB8AC3E}">
        <p14:creationId xmlns:p14="http://schemas.microsoft.com/office/powerpoint/2010/main" val="171633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4</a:t>
            </a:r>
            <a:r>
              <a:rPr lang="en-US" dirty="0" smtClean="0"/>
              <a:t>: </a:t>
            </a:r>
            <a:r>
              <a:rPr lang="en-US" dirty="0" smtClean="0"/>
              <a:t>Retrospective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now have an end-to-end solution for managing requests for health-care services.</a:t>
            </a:r>
          </a:p>
          <a:p>
            <a:endParaRPr lang="en-US" dirty="0"/>
          </a:p>
          <a:p>
            <a:r>
              <a:rPr lang="en-US" dirty="0"/>
              <a:t>A</a:t>
            </a:r>
            <a:r>
              <a:rPr lang="en-US" dirty="0" smtClean="0"/>
              <a:t>synchronous messaging can be used with the UI, just as it is for service-to-service communications.</a:t>
            </a:r>
          </a:p>
          <a:p>
            <a:endParaRPr lang="en-US" dirty="0"/>
          </a:p>
          <a:p>
            <a:r>
              <a:rPr lang="en-US" dirty="0" smtClean="0"/>
              <a:t>Asynchronous messaging can include requests and responses in addition to event notifications.</a:t>
            </a:r>
          </a:p>
          <a:p>
            <a:pPr lvl="1"/>
            <a:r>
              <a:rPr lang="en-US" dirty="0" smtClean="0"/>
              <a:t>In comparison to real-time request/response, such as HTTP, managing expected responses requires a different approach</a:t>
            </a:r>
          </a:p>
          <a:p>
            <a:pPr lvl="1"/>
            <a:endParaRPr lang="en-US" dirty="0"/>
          </a:p>
          <a:p>
            <a:r>
              <a:rPr lang="en-US" dirty="0" smtClean="0"/>
              <a:t>There can be multiple publishers of a single event.</a:t>
            </a:r>
          </a:p>
          <a:p>
            <a:pPr lvl="1"/>
            <a:r>
              <a:rPr lang="en-US" dirty="0" smtClean="0"/>
              <a:t>Consider a field to identify publisher</a:t>
            </a:r>
            <a:endParaRPr lang="en-US" dirty="0" smtClean="0"/>
          </a:p>
        </p:txBody>
      </p:sp>
    </p:spTree>
    <p:extLst>
      <p:ext uri="{BB962C8B-B14F-4D97-AF65-F5344CB8AC3E}">
        <p14:creationId xmlns:p14="http://schemas.microsoft.com/office/powerpoint/2010/main" val="2605596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Azure’s PaaS option for hosting applications and containers</a:t>
            </a:r>
          </a:p>
          <a:p>
            <a:endParaRPr lang="en-US" dirty="0" smtClean="0"/>
          </a:p>
          <a:p>
            <a:r>
              <a:rPr lang="en-US" dirty="0" smtClean="0"/>
              <a:t>Key terms</a:t>
            </a:r>
          </a:p>
          <a:p>
            <a:pPr lvl="1"/>
            <a:r>
              <a:rPr lang="en-US" dirty="0" smtClean="0"/>
              <a:t>App Service Plan</a:t>
            </a:r>
          </a:p>
          <a:p>
            <a:pPr lvl="1"/>
            <a:endParaRPr lang="en-US" dirty="0" smtClean="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900644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smtClean="0"/>
              <a:t>Infrastructure as a Service (IaaS) vs Platform as a Service (PaaS)</a:t>
            </a:r>
          </a:p>
          <a:p>
            <a:pPr lvl="1"/>
            <a:r>
              <a:rPr lang="en-US" dirty="0" smtClean="0"/>
              <a:t>Azure App Plan and Azure App services are PaaS options</a:t>
            </a:r>
          </a:p>
          <a:p>
            <a:pPr lvl="1"/>
            <a:r>
              <a:rPr lang="en-US" dirty="0" smtClean="0"/>
              <a:t>Instantiating Virtual Machines is IaaS alternative to PaaS</a:t>
            </a:r>
          </a:p>
          <a:p>
            <a:pPr lvl="1"/>
            <a:r>
              <a:rPr lang="en-US" dirty="0" smtClean="0"/>
              <a:t>Neither option requires difficult procurement process</a:t>
            </a:r>
          </a:p>
          <a:p>
            <a:endParaRPr lang="en-US" dirty="0" smtClean="0"/>
          </a:p>
          <a:p>
            <a:endParaRPr lang="en-US" dirty="0" smtClean="0"/>
          </a:p>
          <a:p>
            <a:r>
              <a:rPr lang="en-US" dirty="0" smtClean="0"/>
              <a:t>Request / response pattern</a:t>
            </a:r>
            <a:endParaRPr lang="en-US" dirty="0"/>
          </a:p>
        </p:txBody>
      </p:sp>
    </p:spTree>
    <p:extLst>
      <p:ext uri="{BB962C8B-B14F-4D97-AF65-F5344CB8AC3E}">
        <p14:creationId xmlns:p14="http://schemas.microsoft.com/office/powerpoint/2010/main" val="397920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a:t>
            </a:r>
            <a:endParaRPr lang="en-US" dirty="0"/>
          </a:p>
        </p:txBody>
      </p:sp>
      <p:sp>
        <p:nvSpPr>
          <p:cNvPr id="3" name="Text Placeholder 2"/>
          <p:cNvSpPr>
            <a:spLocks noGrp="1"/>
          </p:cNvSpPr>
          <p:nvPr>
            <p:ph type="body" idx="1"/>
          </p:nvPr>
        </p:nvSpPr>
        <p:spPr/>
        <p:txBody>
          <a:bodyPr/>
          <a:lstStyle/>
          <a:p>
            <a:r>
              <a:rPr lang="en-US" dirty="0" smtClean="0"/>
              <a:t>New Feature - Dashboard</a:t>
            </a:r>
            <a:endParaRPr lang="en-US" dirty="0"/>
          </a:p>
        </p:txBody>
      </p:sp>
    </p:spTree>
    <p:extLst>
      <p:ext uri="{BB962C8B-B14F-4D97-AF65-F5344CB8AC3E}">
        <p14:creationId xmlns:p14="http://schemas.microsoft.com/office/powerpoint/2010/main" val="1151348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normAutofit lnSpcReduction="10000"/>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smtClean="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97739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Requirement</a:t>
            </a:r>
            <a:endParaRPr lang="en-US" dirty="0"/>
          </a:p>
        </p:txBody>
      </p:sp>
      <p:sp>
        <p:nvSpPr>
          <p:cNvPr id="3" name="Content Placeholder 2"/>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2417712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p>
          <a:p>
            <a:pPr lvl="1"/>
            <a:r>
              <a:rPr lang="en-US" dirty="0" smtClean="0"/>
              <a:t>???Use </a:t>
            </a:r>
            <a:r>
              <a:rPr lang="en-US" dirty="0" err="1" smtClean="0"/>
              <a:t>Task.Delay</a:t>
            </a:r>
            <a:r>
              <a:rPr lang="en-US" dirty="0" smtClean="0"/>
              <a:t>(variable) on Routing Service to simulate load</a:t>
            </a:r>
          </a:p>
          <a:p>
            <a:pPr lvl="1"/>
            <a:endParaRPr lang="en-US" dirty="0" smtClean="0"/>
          </a:p>
          <a:p>
            <a:r>
              <a:rPr lang="en-US" dirty="0" smtClean="0"/>
              <a:t>??? Show how instances grow from 1 to 2???</a:t>
            </a:r>
            <a:endParaRPr lang="en-US" dirty="0"/>
          </a:p>
        </p:txBody>
      </p:sp>
    </p:spTree>
    <p:extLst>
      <p:ext uri="{BB962C8B-B14F-4D97-AF65-F5344CB8AC3E}">
        <p14:creationId xmlns:p14="http://schemas.microsoft.com/office/powerpoint/2010/main" val="3274211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smtClean="0"/>
          </a:p>
          <a:p>
            <a:r>
              <a:rPr lang="en-US" dirty="0" smtClean="0"/>
              <a:t>Define goals for an improved system</a:t>
            </a:r>
          </a:p>
          <a:p>
            <a:endParaRPr lang="en-US" dirty="0" smtClean="0"/>
          </a:p>
          <a:p>
            <a:r>
              <a:rPr lang="en-US" dirty="0" smtClean="0"/>
              <a:t>Walk through EDA solution design</a:t>
            </a:r>
          </a:p>
          <a:p>
            <a:pPr lvl="1"/>
            <a:r>
              <a:rPr lang="en-US" dirty="0" smtClean="0"/>
              <a:t>Introduce key terms and concepts</a:t>
            </a:r>
          </a:p>
          <a:p>
            <a:pPr lvl="1"/>
            <a:endParaRPr lang="en-US" dirty="0" smtClean="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291433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1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9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smtClean="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367940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 </a:t>
            </a:r>
            <a:endParaRPr lang="en-US" dirty="0"/>
          </a:p>
        </p:txBody>
      </p:sp>
      <p:sp>
        <p:nvSpPr>
          <p:cNvPr id="5" name="Rectangle 4"/>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6" name="Rectangle 5"/>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Approval 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1" name="Straight Arrow Connector 10"/>
          <p:cNvCxnSpPr>
            <a:stCxn id="10" idx="2"/>
            <a:endCxn id="5"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17" name="Straight Arrow Connector 16"/>
          <p:cNvCxnSpPr>
            <a:stCxn id="5" idx="2"/>
            <a:endCxn id="16"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9" name="Straight Arrow Connector 18"/>
          <p:cNvCxnSpPr>
            <a:stCxn id="18"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8"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5291" y="292047"/>
            <a:ext cx="2455817" cy="1381224"/>
          </a:xfrm>
          <a:prstGeom prst="rect">
            <a:avLst/>
          </a:prstGeom>
        </p:spPr>
      </p:pic>
    </p:spTree>
    <p:extLst>
      <p:ext uri="{BB962C8B-B14F-4D97-AF65-F5344CB8AC3E}">
        <p14:creationId xmlns:p14="http://schemas.microsoft.com/office/powerpoint/2010/main" val="2528745426"/>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2216</Words>
  <Application>Microsoft Office PowerPoint</Application>
  <PresentationFormat>Widescreen</PresentationFormat>
  <Paragraphs>385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Event-Driven Architecture Workshop</vt:lpstr>
      <vt:lpstr>Pre-Work</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of Event-Driven System</vt:lpstr>
      <vt:lpstr>Approach for Event-Driven System</vt:lpstr>
      <vt:lpstr>Final Solution</vt:lpstr>
      <vt:lpstr>Sprint 1</vt:lpstr>
      <vt:lpstr>Provider Transfer Service</vt:lpstr>
      <vt:lpstr>User Story 1-1</vt:lpstr>
      <vt:lpstr>User Story 1-1: Design</vt:lpstr>
      <vt:lpstr>Azure Event Hub</vt:lpstr>
      <vt:lpstr>Azure Function</vt:lpstr>
      <vt:lpstr>Task 1-1: Create Azure Event Hub</vt:lpstr>
      <vt:lpstr>Task 1-2: Provider Transfer Service</vt:lpstr>
      <vt:lpstr>Sprint 1: Retrospective</vt:lpstr>
      <vt:lpstr>Sprint 2</vt:lpstr>
      <vt:lpstr>Auto Approval Service</vt:lpstr>
      <vt:lpstr>Sprint 2: Summary</vt:lpstr>
      <vt:lpstr>Sprint 3</vt:lpstr>
      <vt:lpstr>Request Routing Service</vt:lpstr>
      <vt:lpstr>User Interface Application</vt:lpstr>
      <vt:lpstr>Sprint 4</vt:lpstr>
      <vt:lpstr>To Do</vt:lpstr>
      <vt:lpstr>User Story 4-1</vt:lpstr>
      <vt:lpstr>User Story 4-1: Current Status</vt:lpstr>
      <vt:lpstr>Command vs Event</vt:lpstr>
      <vt:lpstr>User Story 4-1: Design</vt:lpstr>
      <vt:lpstr>User Story 4-1: Design Details</vt:lpstr>
      <vt:lpstr>Task 4-1: Create Azure Event Hub</vt:lpstr>
      <vt:lpstr>Task 4-2: Update UI to Get Next Request</vt:lpstr>
      <vt:lpstr>Task 4-3: Create requestAssigned Hub</vt:lpstr>
      <vt:lpstr>Task 4-4: Update UI to Display Assigned Request</vt:lpstr>
      <vt:lpstr>Sprint 4: Retrospective</vt:lpstr>
      <vt:lpstr>Azure App Service</vt:lpstr>
      <vt:lpstr>Sprint 3: Summary</vt:lpstr>
      <vt:lpstr>Sprint 5</vt:lpstr>
      <vt:lpstr>Document Support</vt:lpstr>
      <vt:lpstr>New Requirement</vt:lpstr>
      <vt:lpstr>Demo Scalability</vt:lpstr>
      <vt:lpstr>Wrap Up</vt:lpstr>
      <vt:lpstr>Cleanup Azure Resources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58</cp:revision>
  <dcterms:created xsi:type="dcterms:W3CDTF">2021-09-06T23:14:58Z</dcterms:created>
  <dcterms:modified xsi:type="dcterms:W3CDTF">2021-09-11T17:03:42Z</dcterms:modified>
</cp:coreProperties>
</file>