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7" r:id="rId5"/>
    <p:sldId id="260" r:id="rId6"/>
    <p:sldId id="261" r:id="rId7"/>
    <p:sldId id="262" r:id="rId8"/>
    <p:sldId id="264" r:id="rId9"/>
    <p:sldId id="268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D"/>
    <a:srgbClr val="3787AD"/>
    <a:srgbClr val="0F9ED5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FC558-84E0-41E0-9295-A9A9246DD90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53884-32CC-44F7-B84D-1FFA43A1524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Zielgruppe: Studierende der DACH-Region</a:t>
          </a:r>
          <a:endParaRPr lang="en-US"/>
        </a:p>
      </dgm:t>
    </dgm:pt>
    <dgm:pt modelId="{74D8B49F-DB8A-4C10-A68F-62BD70C90CE7}" type="parTrans" cxnId="{7A180FA1-B827-43C2-A5B3-2DD05B7B07E2}">
      <dgm:prSet/>
      <dgm:spPr/>
      <dgm:t>
        <a:bodyPr/>
        <a:lstStyle/>
        <a:p>
          <a:endParaRPr lang="en-US"/>
        </a:p>
      </dgm:t>
    </dgm:pt>
    <dgm:pt modelId="{4FEF8DCE-8688-4769-81B5-9C4AF6DD4709}" type="sibTrans" cxnId="{7A180FA1-B827-43C2-A5B3-2DD05B7B07E2}">
      <dgm:prSet/>
      <dgm:spPr/>
      <dgm:t>
        <a:bodyPr/>
        <a:lstStyle/>
        <a:p>
          <a:endParaRPr lang="en-US"/>
        </a:p>
      </dgm:t>
    </dgm:pt>
    <dgm:pt modelId="{A11A2E7E-5F6A-4DFA-BD81-003CF1FB0C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Digital und analog zusammen bringen</a:t>
          </a:r>
          <a:endParaRPr lang="en-US"/>
        </a:p>
      </dgm:t>
    </dgm:pt>
    <dgm:pt modelId="{0E12569D-FF69-48A7-BF0A-76FFC1DE66E6}" type="parTrans" cxnId="{FFFFB7E6-C7FD-42B7-B2C6-9AA2D88F23FE}">
      <dgm:prSet/>
      <dgm:spPr/>
      <dgm:t>
        <a:bodyPr/>
        <a:lstStyle/>
        <a:p>
          <a:endParaRPr lang="en-US"/>
        </a:p>
      </dgm:t>
    </dgm:pt>
    <dgm:pt modelId="{3E7D0BCC-E60E-4453-8893-B862CD5D64FD}" type="sibTrans" cxnId="{FFFFB7E6-C7FD-42B7-B2C6-9AA2D88F23FE}">
      <dgm:prSet/>
      <dgm:spPr/>
      <dgm:t>
        <a:bodyPr/>
        <a:lstStyle/>
        <a:p>
          <a:endParaRPr lang="en-US"/>
        </a:p>
      </dgm:t>
    </dgm:pt>
    <dgm:pt modelId="{D5ABE87D-07D6-4E79-A917-5D9E9786CD6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Neue Communities gründen</a:t>
          </a:r>
          <a:endParaRPr lang="en-US"/>
        </a:p>
      </dgm:t>
    </dgm:pt>
    <dgm:pt modelId="{002BE24F-56FD-408A-9D86-414DD0C80D5A}" type="parTrans" cxnId="{0E2F6C9E-F738-46F2-BCF6-992BF405BCC6}">
      <dgm:prSet/>
      <dgm:spPr/>
      <dgm:t>
        <a:bodyPr/>
        <a:lstStyle/>
        <a:p>
          <a:endParaRPr lang="en-US"/>
        </a:p>
      </dgm:t>
    </dgm:pt>
    <dgm:pt modelId="{71E53949-C6DA-421F-B58D-3CA9CB45E84B}" type="sibTrans" cxnId="{0E2F6C9E-F738-46F2-BCF6-992BF405BCC6}">
      <dgm:prSet/>
      <dgm:spPr/>
      <dgm:t>
        <a:bodyPr/>
        <a:lstStyle/>
        <a:p>
          <a:endParaRPr lang="en-US"/>
        </a:p>
      </dgm:t>
    </dgm:pt>
    <dgm:pt modelId="{22238726-1669-4A1F-A057-2C75B330E3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Weniger Anonymität</a:t>
          </a:r>
          <a:endParaRPr lang="en-US"/>
        </a:p>
      </dgm:t>
    </dgm:pt>
    <dgm:pt modelId="{2618DD71-1C54-42FC-92C9-C8568DCAC367}" type="parTrans" cxnId="{012841B0-C0CF-4F61-AF67-7F914FD64258}">
      <dgm:prSet/>
      <dgm:spPr/>
      <dgm:t>
        <a:bodyPr/>
        <a:lstStyle/>
        <a:p>
          <a:endParaRPr lang="en-US"/>
        </a:p>
      </dgm:t>
    </dgm:pt>
    <dgm:pt modelId="{0BFE4242-144F-4871-8794-F41B144FF327}" type="sibTrans" cxnId="{012841B0-C0CF-4F61-AF67-7F914FD64258}">
      <dgm:prSet/>
      <dgm:spPr/>
      <dgm:t>
        <a:bodyPr/>
        <a:lstStyle/>
        <a:p>
          <a:endParaRPr lang="en-US"/>
        </a:p>
      </dgm:t>
    </dgm:pt>
    <dgm:pt modelId="{A20BA77F-911F-4337-BAFE-792D7FC8979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KEIN DATING!!!</a:t>
          </a:r>
          <a:endParaRPr lang="en-US"/>
        </a:p>
      </dgm:t>
    </dgm:pt>
    <dgm:pt modelId="{01910587-5C45-47EC-8410-53436107F054}" type="parTrans" cxnId="{66400DCB-094B-430F-A92C-755EC9BA7C04}">
      <dgm:prSet/>
      <dgm:spPr/>
      <dgm:t>
        <a:bodyPr/>
        <a:lstStyle/>
        <a:p>
          <a:endParaRPr lang="en-US"/>
        </a:p>
      </dgm:t>
    </dgm:pt>
    <dgm:pt modelId="{EDE39EE0-44C0-4F60-BB71-9D4B5697E73A}" type="sibTrans" cxnId="{66400DCB-094B-430F-A92C-755EC9BA7C04}">
      <dgm:prSet/>
      <dgm:spPr/>
      <dgm:t>
        <a:bodyPr/>
        <a:lstStyle/>
        <a:p>
          <a:endParaRPr lang="en-US"/>
        </a:p>
      </dgm:t>
    </dgm:pt>
    <dgm:pt modelId="{A59DF419-1971-4B10-A2E4-4F845F5F502E}" type="pres">
      <dgm:prSet presAssocID="{5B3FC558-84E0-41E0-9295-A9A9246DD903}" presName="root" presStyleCnt="0">
        <dgm:presLayoutVars>
          <dgm:dir/>
          <dgm:resizeHandles val="exact"/>
        </dgm:presLayoutVars>
      </dgm:prSet>
      <dgm:spPr/>
    </dgm:pt>
    <dgm:pt modelId="{297AE16B-680B-474D-B22E-32A6C4E89EFD}" type="pres">
      <dgm:prSet presAssocID="{24553884-32CC-44F7-B84D-1FFA43A15247}" presName="compNode" presStyleCnt="0"/>
      <dgm:spPr/>
    </dgm:pt>
    <dgm:pt modelId="{885597E6-C742-44F2-BB7B-2892D877AD70}" type="pres">
      <dgm:prSet presAssocID="{24553884-32CC-44F7-B84D-1FFA43A152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312CDC79-41DF-4134-A880-3F1071976550}" type="pres">
      <dgm:prSet presAssocID="{24553884-32CC-44F7-B84D-1FFA43A15247}" presName="spaceRect" presStyleCnt="0"/>
      <dgm:spPr/>
    </dgm:pt>
    <dgm:pt modelId="{C35C4EB2-46ED-4C67-9F58-D44E67E9F51A}" type="pres">
      <dgm:prSet presAssocID="{24553884-32CC-44F7-B84D-1FFA43A15247}" presName="textRect" presStyleLbl="revTx" presStyleIdx="0" presStyleCnt="5">
        <dgm:presLayoutVars>
          <dgm:chMax val="1"/>
          <dgm:chPref val="1"/>
        </dgm:presLayoutVars>
      </dgm:prSet>
      <dgm:spPr/>
    </dgm:pt>
    <dgm:pt modelId="{D1209B00-3A6F-44E7-BD8A-87134B84FE44}" type="pres">
      <dgm:prSet presAssocID="{4FEF8DCE-8688-4769-81B5-9C4AF6DD4709}" presName="sibTrans" presStyleCnt="0"/>
      <dgm:spPr/>
    </dgm:pt>
    <dgm:pt modelId="{CF45B4D6-87E0-43A7-8991-831450288891}" type="pres">
      <dgm:prSet presAssocID="{A11A2E7E-5F6A-4DFA-BD81-003CF1FB0CA6}" presName="compNode" presStyleCnt="0"/>
      <dgm:spPr/>
    </dgm:pt>
    <dgm:pt modelId="{457A03AA-C870-4B19-B4EC-2BB7013A3750}" type="pres">
      <dgm:prSet presAssocID="{A11A2E7E-5F6A-4DFA-BD81-003CF1FB0C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88F653C-314A-4DDE-8352-5379483032D1}" type="pres">
      <dgm:prSet presAssocID="{A11A2E7E-5F6A-4DFA-BD81-003CF1FB0CA6}" presName="spaceRect" presStyleCnt="0"/>
      <dgm:spPr/>
    </dgm:pt>
    <dgm:pt modelId="{75EB8B48-EBAA-447E-BDC2-BCE830538DE7}" type="pres">
      <dgm:prSet presAssocID="{A11A2E7E-5F6A-4DFA-BD81-003CF1FB0CA6}" presName="textRect" presStyleLbl="revTx" presStyleIdx="1" presStyleCnt="5">
        <dgm:presLayoutVars>
          <dgm:chMax val="1"/>
          <dgm:chPref val="1"/>
        </dgm:presLayoutVars>
      </dgm:prSet>
      <dgm:spPr/>
    </dgm:pt>
    <dgm:pt modelId="{7595E457-8B3A-49C7-A8A6-E53C554503E4}" type="pres">
      <dgm:prSet presAssocID="{3E7D0BCC-E60E-4453-8893-B862CD5D64FD}" presName="sibTrans" presStyleCnt="0"/>
      <dgm:spPr/>
    </dgm:pt>
    <dgm:pt modelId="{7425A536-6864-43F5-AB39-A9621C444096}" type="pres">
      <dgm:prSet presAssocID="{D5ABE87D-07D6-4E79-A917-5D9E9786CD6E}" presName="compNode" presStyleCnt="0"/>
      <dgm:spPr/>
    </dgm:pt>
    <dgm:pt modelId="{8C64FF6E-9837-4191-B374-2EBC0F393CE8}" type="pres">
      <dgm:prSet presAssocID="{D5ABE87D-07D6-4E79-A917-5D9E9786CD6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e"/>
        </a:ext>
      </dgm:extLst>
    </dgm:pt>
    <dgm:pt modelId="{BA3075F3-2A0F-438C-A0AD-5EBD9D7E3C40}" type="pres">
      <dgm:prSet presAssocID="{D5ABE87D-07D6-4E79-A917-5D9E9786CD6E}" presName="spaceRect" presStyleCnt="0"/>
      <dgm:spPr/>
    </dgm:pt>
    <dgm:pt modelId="{7083EF0D-97DE-4524-9C09-AA94F19606FA}" type="pres">
      <dgm:prSet presAssocID="{D5ABE87D-07D6-4E79-A917-5D9E9786CD6E}" presName="textRect" presStyleLbl="revTx" presStyleIdx="2" presStyleCnt="5">
        <dgm:presLayoutVars>
          <dgm:chMax val="1"/>
          <dgm:chPref val="1"/>
        </dgm:presLayoutVars>
      </dgm:prSet>
      <dgm:spPr/>
    </dgm:pt>
    <dgm:pt modelId="{11B42560-CCE1-4433-8AE0-AEF141327B3A}" type="pres">
      <dgm:prSet presAssocID="{71E53949-C6DA-421F-B58D-3CA9CB45E84B}" presName="sibTrans" presStyleCnt="0"/>
      <dgm:spPr/>
    </dgm:pt>
    <dgm:pt modelId="{9E5D1AB1-3074-4D04-8C73-DE3C7A7A4B94}" type="pres">
      <dgm:prSet presAssocID="{22238726-1669-4A1F-A057-2C75B330E3CB}" presName="compNode" presStyleCnt="0"/>
      <dgm:spPr/>
    </dgm:pt>
    <dgm:pt modelId="{3ACDDB4A-E30B-400D-9F56-5262B7A4F434}" type="pres">
      <dgm:prSet presAssocID="{22238726-1669-4A1F-A057-2C75B330E3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8CCAC29-3E24-4985-817E-80E6BE26DB01}" type="pres">
      <dgm:prSet presAssocID="{22238726-1669-4A1F-A057-2C75B330E3CB}" presName="spaceRect" presStyleCnt="0"/>
      <dgm:spPr/>
    </dgm:pt>
    <dgm:pt modelId="{70C8B4CF-7130-4A48-AF82-0A16D76CB51F}" type="pres">
      <dgm:prSet presAssocID="{22238726-1669-4A1F-A057-2C75B330E3CB}" presName="textRect" presStyleLbl="revTx" presStyleIdx="3" presStyleCnt="5">
        <dgm:presLayoutVars>
          <dgm:chMax val="1"/>
          <dgm:chPref val="1"/>
        </dgm:presLayoutVars>
      </dgm:prSet>
      <dgm:spPr/>
    </dgm:pt>
    <dgm:pt modelId="{D95045C5-8CF8-43E3-AF8D-41B495737D5E}" type="pres">
      <dgm:prSet presAssocID="{0BFE4242-144F-4871-8794-F41B144FF327}" presName="sibTrans" presStyleCnt="0"/>
      <dgm:spPr/>
    </dgm:pt>
    <dgm:pt modelId="{5C2BE0D7-D562-4573-B42B-C53279544364}" type="pres">
      <dgm:prSet presAssocID="{A20BA77F-911F-4337-BAFE-792D7FC89798}" presName="compNode" presStyleCnt="0"/>
      <dgm:spPr/>
    </dgm:pt>
    <dgm:pt modelId="{E3F029F3-87BB-4A5E-98C6-99EDEA99CB64}" type="pres">
      <dgm:prSet presAssocID="{A20BA77F-911F-4337-BAFE-792D7FC89798}" presName="iconRect" presStyleLbl="node1" presStyleIdx="4" presStyleCnt="5" custLinFactX="-100000" custLinFactY="200000" custLinFactNeighborX="-179926" custLinFactNeighborY="230351"/>
      <dgm:spPr/>
    </dgm:pt>
    <dgm:pt modelId="{9F0785EA-BA54-4CFC-B832-792C636CC8DF}" type="pres">
      <dgm:prSet presAssocID="{A20BA77F-911F-4337-BAFE-792D7FC89798}" presName="spaceRect" presStyleCnt="0"/>
      <dgm:spPr/>
    </dgm:pt>
    <dgm:pt modelId="{9948B088-280A-40FB-8B78-818ED0E2AA6E}" type="pres">
      <dgm:prSet presAssocID="{A20BA77F-911F-4337-BAFE-792D7FC8979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78B6229-6026-411C-B006-649DA582FF4F}" type="presOf" srcId="{A11A2E7E-5F6A-4DFA-BD81-003CF1FB0CA6}" destId="{75EB8B48-EBAA-447E-BDC2-BCE830538DE7}" srcOrd="0" destOrd="0" presId="urn:microsoft.com/office/officeart/2018/2/layout/IconLabelList"/>
    <dgm:cxn modelId="{9771408D-36CE-4442-B7DE-5D1CC5398FE5}" type="presOf" srcId="{24553884-32CC-44F7-B84D-1FFA43A15247}" destId="{C35C4EB2-46ED-4C67-9F58-D44E67E9F51A}" srcOrd="0" destOrd="0" presId="urn:microsoft.com/office/officeart/2018/2/layout/IconLabelList"/>
    <dgm:cxn modelId="{0E2F6C9E-F738-46F2-BCF6-992BF405BCC6}" srcId="{5B3FC558-84E0-41E0-9295-A9A9246DD903}" destId="{D5ABE87D-07D6-4E79-A917-5D9E9786CD6E}" srcOrd="2" destOrd="0" parTransId="{002BE24F-56FD-408A-9D86-414DD0C80D5A}" sibTransId="{71E53949-C6DA-421F-B58D-3CA9CB45E84B}"/>
    <dgm:cxn modelId="{7A180FA1-B827-43C2-A5B3-2DD05B7B07E2}" srcId="{5B3FC558-84E0-41E0-9295-A9A9246DD903}" destId="{24553884-32CC-44F7-B84D-1FFA43A15247}" srcOrd="0" destOrd="0" parTransId="{74D8B49F-DB8A-4C10-A68F-62BD70C90CE7}" sibTransId="{4FEF8DCE-8688-4769-81B5-9C4AF6DD4709}"/>
    <dgm:cxn modelId="{F394DFA8-9614-41A7-AEDD-33C556E1A6F5}" type="presOf" srcId="{5B3FC558-84E0-41E0-9295-A9A9246DD903}" destId="{A59DF419-1971-4B10-A2E4-4F845F5F502E}" srcOrd="0" destOrd="0" presId="urn:microsoft.com/office/officeart/2018/2/layout/IconLabelList"/>
    <dgm:cxn modelId="{012841B0-C0CF-4F61-AF67-7F914FD64258}" srcId="{5B3FC558-84E0-41E0-9295-A9A9246DD903}" destId="{22238726-1669-4A1F-A057-2C75B330E3CB}" srcOrd="3" destOrd="0" parTransId="{2618DD71-1C54-42FC-92C9-C8568DCAC367}" sibTransId="{0BFE4242-144F-4871-8794-F41B144FF327}"/>
    <dgm:cxn modelId="{66400DCB-094B-430F-A92C-755EC9BA7C04}" srcId="{5B3FC558-84E0-41E0-9295-A9A9246DD903}" destId="{A20BA77F-911F-4337-BAFE-792D7FC89798}" srcOrd="4" destOrd="0" parTransId="{01910587-5C45-47EC-8410-53436107F054}" sibTransId="{EDE39EE0-44C0-4F60-BB71-9D4B5697E73A}"/>
    <dgm:cxn modelId="{649689DC-96C7-4DB8-A809-70715BF0FB73}" type="presOf" srcId="{22238726-1669-4A1F-A057-2C75B330E3CB}" destId="{70C8B4CF-7130-4A48-AF82-0A16D76CB51F}" srcOrd="0" destOrd="0" presId="urn:microsoft.com/office/officeart/2018/2/layout/IconLabelList"/>
    <dgm:cxn modelId="{7A7C5FE4-E96B-474A-AA3C-0C9BFFA6FCED}" type="presOf" srcId="{D5ABE87D-07D6-4E79-A917-5D9E9786CD6E}" destId="{7083EF0D-97DE-4524-9C09-AA94F19606FA}" srcOrd="0" destOrd="0" presId="urn:microsoft.com/office/officeart/2018/2/layout/IconLabelList"/>
    <dgm:cxn modelId="{FFFFB7E6-C7FD-42B7-B2C6-9AA2D88F23FE}" srcId="{5B3FC558-84E0-41E0-9295-A9A9246DD903}" destId="{A11A2E7E-5F6A-4DFA-BD81-003CF1FB0CA6}" srcOrd="1" destOrd="0" parTransId="{0E12569D-FF69-48A7-BF0A-76FFC1DE66E6}" sibTransId="{3E7D0BCC-E60E-4453-8893-B862CD5D64FD}"/>
    <dgm:cxn modelId="{4ED082EF-060E-49CE-B604-D43CCB82E75B}" type="presOf" srcId="{A20BA77F-911F-4337-BAFE-792D7FC89798}" destId="{9948B088-280A-40FB-8B78-818ED0E2AA6E}" srcOrd="0" destOrd="0" presId="urn:microsoft.com/office/officeart/2018/2/layout/IconLabelList"/>
    <dgm:cxn modelId="{CBA3660C-3583-4F13-BC82-EA008A4C2181}" type="presParOf" srcId="{A59DF419-1971-4B10-A2E4-4F845F5F502E}" destId="{297AE16B-680B-474D-B22E-32A6C4E89EFD}" srcOrd="0" destOrd="0" presId="urn:microsoft.com/office/officeart/2018/2/layout/IconLabelList"/>
    <dgm:cxn modelId="{579F9613-FBBD-4F8C-AC5F-BB208C5D9E79}" type="presParOf" srcId="{297AE16B-680B-474D-B22E-32A6C4E89EFD}" destId="{885597E6-C742-44F2-BB7B-2892D877AD70}" srcOrd="0" destOrd="0" presId="urn:microsoft.com/office/officeart/2018/2/layout/IconLabelList"/>
    <dgm:cxn modelId="{CEEFC4AB-49A1-4381-8FF0-B3E6E7C43A11}" type="presParOf" srcId="{297AE16B-680B-474D-B22E-32A6C4E89EFD}" destId="{312CDC79-41DF-4134-A880-3F1071976550}" srcOrd="1" destOrd="0" presId="urn:microsoft.com/office/officeart/2018/2/layout/IconLabelList"/>
    <dgm:cxn modelId="{85B3F4F0-320B-4555-A5C5-6EBC7CEF7095}" type="presParOf" srcId="{297AE16B-680B-474D-B22E-32A6C4E89EFD}" destId="{C35C4EB2-46ED-4C67-9F58-D44E67E9F51A}" srcOrd="2" destOrd="0" presId="urn:microsoft.com/office/officeart/2018/2/layout/IconLabelList"/>
    <dgm:cxn modelId="{32F4B05E-236C-4D0A-A0BF-8803BF50F0C9}" type="presParOf" srcId="{A59DF419-1971-4B10-A2E4-4F845F5F502E}" destId="{D1209B00-3A6F-44E7-BD8A-87134B84FE44}" srcOrd="1" destOrd="0" presId="urn:microsoft.com/office/officeart/2018/2/layout/IconLabelList"/>
    <dgm:cxn modelId="{390E0B6D-B2F3-4289-A347-4438C7E50537}" type="presParOf" srcId="{A59DF419-1971-4B10-A2E4-4F845F5F502E}" destId="{CF45B4D6-87E0-43A7-8991-831450288891}" srcOrd="2" destOrd="0" presId="urn:microsoft.com/office/officeart/2018/2/layout/IconLabelList"/>
    <dgm:cxn modelId="{FF17A577-D696-4375-A7D3-4CF69F2FA799}" type="presParOf" srcId="{CF45B4D6-87E0-43A7-8991-831450288891}" destId="{457A03AA-C870-4B19-B4EC-2BB7013A3750}" srcOrd="0" destOrd="0" presId="urn:microsoft.com/office/officeart/2018/2/layout/IconLabelList"/>
    <dgm:cxn modelId="{CDE8D8D2-E259-4F5A-ADAF-302F86AA60BE}" type="presParOf" srcId="{CF45B4D6-87E0-43A7-8991-831450288891}" destId="{F88F653C-314A-4DDE-8352-5379483032D1}" srcOrd="1" destOrd="0" presId="urn:microsoft.com/office/officeart/2018/2/layout/IconLabelList"/>
    <dgm:cxn modelId="{CD21C35B-09B4-453D-A6C8-C860D7547EFD}" type="presParOf" srcId="{CF45B4D6-87E0-43A7-8991-831450288891}" destId="{75EB8B48-EBAA-447E-BDC2-BCE830538DE7}" srcOrd="2" destOrd="0" presId="urn:microsoft.com/office/officeart/2018/2/layout/IconLabelList"/>
    <dgm:cxn modelId="{A516111D-AFEB-4C9B-9274-1BF7C48E6965}" type="presParOf" srcId="{A59DF419-1971-4B10-A2E4-4F845F5F502E}" destId="{7595E457-8B3A-49C7-A8A6-E53C554503E4}" srcOrd="3" destOrd="0" presId="urn:microsoft.com/office/officeart/2018/2/layout/IconLabelList"/>
    <dgm:cxn modelId="{1971D948-75CE-48C0-81BF-E4D583DC856C}" type="presParOf" srcId="{A59DF419-1971-4B10-A2E4-4F845F5F502E}" destId="{7425A536-6864-43F5-AB39-A9621C444096}" srcOrd="4" destOrd="0" presId="urn:microsoft.com/office/officeart/2018/2/layout/IconLabelList"/>
    <dgm:cxn modelId="{D132E4CC-70D9-491A-9E7B-81D0955815E6}" type="presParOf" srcId="{7425A536-6864-43F5-AB39-A9621C444096}" destId="{8C64FF6E-9837-4191-B374-2EBC0F393CE8}" srcOrd="0" destOrd="0" presId="urn:microsoft.com/office/officeart/2018/2/layout/IconLabelList"/>
    <dgm:cxn modelId="{B8ADD0D4-6E65-4387-8EB3-60F41CECF984}" type="presParOf" srcId="{7425A536-6864-43F5-AB39-A9621C444096}" destId="{BA3075F3-2A0F-438C-A0AD-5EBD9D7E3C40}" srcOrd="1" destOrd="0" presId="urn:microsoft.com/office/officeart/2018/2/layout/IconLabelList"/>
    <dgm:cxn modelId="{423D7A05-862D-476D-81A1-2772716C7215}" type="presParOf" srcId="{7425A536-6864-43F5-AB39-A9621C444096}" destId="{7083EF0D-97DE-4524-9C09-AA94F19606FA}" srcOrd="2" destOrd="0" presId="urn:microsoft.com/office/officeart/2018/2/layout/IconLabelList"/>
    <dgm:cxn modelId="{81DEA9FF-5DB9-46EC-BDA1-6AA27650F07A}" type="presParOf" srcId="{A59DF419-1971-4B10-A2E4-4F845F5F502E}" destId="{11B42560-CCE1-4433-8AE0-AEF141327B3A}" srcOrd="5" destOrd="0" presId="urn:microsoft.com/office/officeart/2018/2/layout/IconLabelList"/>
    <dgm:cxn modelId="{050A1E37-1506-4434-882D-314AB3F2E577}" type="presParOf" srcId="{A59DF419-1971-4B10-A2E4-4F845F5F502E}" destId="{9E5D1AB1-3074-4D04-8C73-DE3C7A7A4B94}" srcOrd="6" destOrd="0" presId="urn:microsoft.com/office/officeart/2018/2/layout/IconLabelList"/>
    <dgm:cxn modelId="{C37636E1-363D-4F3D-BFE8-9BA5A521C0AD}" type="presParOf" srcId="{9E5D1AB1-3074-4D04-8C73-DE3C7A7A4B94}" destId="{3ACDDB4A-E30B-400D-9F56-5262B7A4F434}" srcOrd="0" destOrd="0" presId="urn:microsoft.com/office/officeart/2018/2/layout/IconLabelList"/>
    <dgm:cxn modelId="{31686289-AEAB-40CB-B01E-08E2BA149484}" type="presParOf" srcId="{9E5D1AB1-3074-4D04-8C73-DE3C7A7A4B94}" destId="{58CCAC29-3E24-4985-817E-80E6BE26DB01}" srcOrd="1" destOrd="0" presId="urn:microsoft.com/office/officeart/2018/2/layout/IconLabelList"/>
    <dgm:cxn modelId="{F6F44864-279D-4129-8591-E5B2B464DBCB}" type="presParOf" srcId="{9E5D1AB1-3074-4D04-8C73-DE3C7A7A4B94}" destId="{70C8B4CF-7130-4A48-AF82-0A16D76CB51F}" srcOrd="2" destOrd="0" presId="urn:microsoft.com/office/officeart/2018/2/layout/IconLabelList"/>
    <dgm:cxn modelId="{E23670FD-E1C8-4273-AF52-6E864CC7AE29}" type="presParOf" srcId="{A59DF419-1971-4B10-A2E4-4F845F5F502E}" destId="{D95045C5-8CF8-43E3-AF8D-41B495737D5E}" srcOrd="7" destOrd="0" presId="urn:microsoft.com/office/officeart/2018/2/layout/IconLabelList"/>
    <dgm:cxn modelId="{8C032F8A-B7D3-4F72-A7AF-2F3C6822E8E6}" type="presParOf" srcId="{A59DF419-1971-4B10-A2E4-4F845F5F502E}" destId="{5C2BE0D7-D562-4573-B42B-C53279544364}" srcOrd="8" destOrd="0" presId="urn:microsoft.com/office/officeart/2018/2/layout/IconLabelList"/>
    <dgm:cxn modelId="{BD42EC7F-9620-4EB7-AC3B-64E8FA027A84}" type="presParOf" srcId="{5C2BE0D7-D562-4573-B42B-C53279544364}" destId="{E3F029F3-87BB-4A5E-98C6-99EDEA99CB64}" srcOrd="0" destOrd="0" presId="urn:microsoft.com/office/officeart/2018/2/layout/IconLabelList"/>
    <dgm:cxn modelId="{6D79518D-E7C3-4AD1-BF89-CBEE20B57E99}" type="presParOf" srcId="{5C2BE0D7-D562-4573-B42B-C53279544364}" destId="{9F0785EA-BA54-4CFC-B832-792C636CC8DF}" srcOrd="1" destOrd="0" presId="urn:microsoft.com/office/officeart/2018/2/layout/IconLabelList"/>
    <dgm:cxn modelId="{824C077D-6C4D-4143-832E-B03D93926794}" type="presParOf" srcId="{5C2BE0D7-D562-4573-B42B-C53279544364}" destId="{9948B088-280A-40FB-8B78-818ED0E2AA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597E6-C742-44F2-BB7B-2892D877AD70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C4EB2-46ED-4C67-9F58-D44E67E9F51A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Zielgruppe: Studierende der DACH-Region</a:t>
          </a:r>
          <a:endParaRPr lang="en-US" sz="1500" kern="1200"/>
        </a:p>
      </dsp:txBody>
      <dsp:txXfrm>
        <a:off x="127800" y="2355670"/>
        <a:ext cx="1800000" cy="720000"/>
      </dsp:txXfrm>
    </dsp:sp>
    <dsp:sp modelId="{457A03AA-C870-4B19-B4EC-2BB7013A3750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B8B48-EBAA-447E-BDC2-BCE830538DE7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Digital und analog zusammen bringen</a:t>
          </a:r>
          <a:endParaRPr lang="en-US" sz="1500" kern="1200"/>
        </a:p>
      </dsp:txBody>
      <dsp:txXfrm>
        <a:off x="2242800" y="2355670"/>
        <a:ext cx="1800000" cy="720000"/>
      </dsp:txXfrm>
    </dsp:sp>
    <dsp:sp modelId="{8C64FF6E-9837-4191-B374-2EBC0F393CE8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3EF0D-97DE-4524-9C09-AA94F19606FA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Neue Communities gründen</a:t>
          </a:r>
          <a:endParaRPr lang="en-US" sz="1500" kern="1200"/>
        </a:p>
      </dsp:txBody>
      <dsp:txXfrm>
        <a:off x="4357800" y="2355670"/>
        <a:ext cx="1800000" cy="720000"/>
      </dsp:txXfrm>
    </dsp:sp>
    <dsp:sp modelId="{3ACDDB4A-E30B-400D-9F56-5262B7A4F434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8B4CF-7130-4A48-AF82-0A16D76CB51F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Weniger Anonymität</a:t>
          </a:r>
          <a:endParaRPr lang="en-US" sz="1500" kern="1200"/>
        </a:p>
      </dsp:txBody>
      <dsp:txXfrm>
        <a:off x="6472800" y="2355670"/>
        <a:ext cx="1800000" cy="720000"/>
      </dsp:txXfrm>
    </dsp:sp>
    <dsp:sp modelId="{E3F029F3-87BB-4A5E-98C6-99EDEA99CB64}">
      <dsp:nvSpPr>
        <dsp:cNvPr id="0" name=""/>
        <dsp:cNvSpPr/>
      </dsp:nvSpPr>
      <dsp:spPr>
        <a:xfrm>
          <a:off x="6815399" y="3541338"/>
          <a:ext cx="810000" cy="81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8B088-280A-40FB-8B78-818ED0E2AA6E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KEIN DATING!!!</a:t>
          </a:r>
          <a:endParaRPr lang="en-US" sz="1500" kern="1200"/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EDE44B-2259-AE93-1826-B70A1AD84A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65C9AE-C6C7-2676-03C2-A524148EB2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B1495-63A8-4EEC-9052-CDB7438EE83F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B780E2-D323-AD03-5ACD-9D5EA1032F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Existenzgründung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4A1C0-04EB-AF79-E6C2-46AE0A652A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9BB21-33F7-4B1B-98D7-C9AC63A65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824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AF04C-1AFE-4F0B-838B-36797E3C3BB5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Existenzgründung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BFD0D-DF00-4BBD-B393-63C2598DF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214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38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21F29-62C2-BDAA-84BE-B4796E1A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6CADEE-4DA1-ADE5-C644-1F6D3F40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35E8FB-E082-0DFC-C83F-0F918975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1B943B-7B52-A3A3-9869-62FA0D23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04ABA-A4AC-E21F-9E72-5DCCBA66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4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25E4F-F5F1-6C7F-5BA2-E5041069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7A0B36-1249-67AA-5316-FC5297100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366021-C2D2-B54F-3398-6B6C4F2B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C263E2-4A95-C91A-33A1-ECB7F171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BCA83B-6B66-2732-5D82-CF9DB751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22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962C2B-94A8-2400-0604-341AD63D4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9F709-1EBE-3279-B9D0-4A475F176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1AB44-8401-7C9E-6560-54026331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637E2-955B-D44C-F911-B482C3CA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37B65-D5C4-3B41-F15D-890F3ABD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00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AA87B-4BC4-1A0E-3B62-3B83EED4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6318E-E2F6-8023-68D3-313F324E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AB6DC8-C0F6-D634-A4DE-5E42246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0AE40-B9EB-F117-E887-45111512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4923B3-8B02-205B-6AFC-FD67DBBB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68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F2FC0-234B-5093-E3BB-4915B86C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B6204-074A-C92D-79EA-19E6BED3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C6247-1F07-EF6A-3E37-FD08EA88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39AA2-8917-456E-934A-09271493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28926-0014-823F-337D-747331EC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19DAF-44D7-31DF-1B64-B20960B7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8B2FE2-C16C-6DEA-AFA0-5AF081AA8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E6E91A-7227-EE07-8A60-22A00167A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FD09ED-A03F-7A65-95C1-B3BEA8A2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461CBF-EA18-D65F-3C08-E28783E5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541903-09AB-60E8-2792-9E7A9786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29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880AE-E29C-27D7-4560-29FA909E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EDA948-BE87-8B96-B40F-0A1C06A9F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00343B-B156-DF3E-60DB-6F792374E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0BC0B2-B3E6-7496-4767-98171F8DA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26EE1B-4ECE-17EE-D23A-ED5B145B4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0712FA-E04C-D1E0-5E75-2A642A81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7A4A06-7D04-B752-46DB-18A5B1BB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CD6D52-DB96-C8C1-C59D-6D6347C6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74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3CFCD-FC69-E052-E7BC-45781CBD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96E40-99B2-2CE2-CFD7-30C979C6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648850-0B7E-C5E5-2FCE-3406B220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B9B93F-8BD0-9E0A-22F7-7D9C9248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56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CF1E39-62D9-99F9-D817-60160E5E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B0660A-E5ED-7816-2C68-57905D95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0981E8-E0F4-6398-54D4-C1AEBA79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8D370-2F56-5445-519A-F548FFE6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D36BDD-D050-0D59-B380-796DCA07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7743FD-4E2F-F4CD-39AC-8CB884D91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F34D8F-E0EC-EB4D-35ED-CF6ED6C6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AA4249-95CD-297C-97FE-F9BB78DD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BAB7A7-EA6E-257C-75C4-CCC907A0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54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B4DD7-0AC1-DECE-1AB5-C46A9EAA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02D34B-F704-4AB2-B8E8-AD8A02E3C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117407-A9BA-32E8-F13F-EF8748ED5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D6826E-951B-1337-F621-C0557F53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78F62E-4CCE-4422-C64D-98C0E766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419918-E075-1425-7336-4022CA6B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62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86A588-611F-1082-CCA2-985C0CA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FA9294-8C7D-C70F-C25C-39A63268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917AC0-5E7C-32DF-5355-57569401D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C10DD-DDC0-CB3B-264E-C63E79F32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91C61-99E0-4066-C34B-6781A1BE3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2AEF3DC5-7297-AE9C-1DC0-A243072E3F8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016609"/>
            <a:ext cx="855838" cy="8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2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diagramData" Target="../diagrams/data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6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21EEDF-25EE-5893-FDBB-0155852A7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336855"/>
            <a:ext cx="5334930" cy="3004145"/>
          </a:xfrm>
        </p:spPr>
        <p:txBody>
          <a:bodyPr>
            <a:normAutofit/>
          </a:bodyPr>
          <a:lstStyle/>
          <a:p>
            <a:r>
              <a:rPr lang="de-DE" dirty="0"/>
              <a:t>Playtypus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81C1A6-5919-F5CE-599F-C5AE7F727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6265" y="3590391"/>
            <a:ext cx="4078193" cy="1634797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Olivia, Marko, Laurin, Celina, Larry</a:t>
            </a:r>
          </a:p>
          <a:p>
            <a:pPr algn="l"/>
            <a:r>
              <a:rPr lang="de-DE" sz="2000" dirty="0"/>
              <a:t>Kurs: Existenzgründung</a:t>
            </a:r>
          </a:p>
          <a:p>
            <a:pPr algn="l"/>
            <a:r>
              <a:rPr lang="de-DE" sz="2000" dirty="0"/>
              <a:t>Prüferin: Dr. Julia </a:t>
            </a:r>
            <a:r>
              <a:rPr lang="de-DE" sz="2000" dirty="0" err="1"/>
              <a:t>Mohrbacher</a:t>
            </a:r>
            <a:endParaRPr lang="de-DE" sz="2000" dirty="0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fik 6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4FBBF21C-CC2A-B4A3-67E7-74BFF6CC8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1" y="914492"/>
            <a:ext cx="4679374" cy="45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5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00F11-F280-41AC-DE41-9E84958F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Team Schnabeltier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FFEB25-62D4-9661-2324-B7FF01CA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23" y="1918458"/>
            <a:ext cx="3041429" cy="3021083"/>
          </a:xfrm>
        </p:spPr>
        <p:txBody>
          <a:bodyPr>
            <a:normAutofit/>
          </a:bodyPr>
          <a:lstStyle/>
          <a:p>
            <a:r>
              <a:rPr lang="de-DE" dirty="0"/>
              <a:t>IT Laurin</a:t>
            </a:r>
          </a:p>
          <a:p>
            <a:r>
              <a:rPr lang="de-DE" dirty="0"/>
              <a:t>Illu Olivia</a:t>
            </a:r>
          </a:p>
          <a:p>
            <a:r>
              <a:rPr lang="de-DE" dirty="0"/>
              <a:t>Illu Celina</a:t>
            </a:r>
          </a:p>
          <a:p>
            <a:r>
              <a:rPr lang="de-DE" dirty="0"/>
              <a:t>Grafik Marko</a:t>
            </a:r>
          </a:p>
          <a:p>
            <a:r>
              <a:rPr lang="de-DE" dirty="0"/>
              <a:t>Larry das Schnabeltier</a:t>
            </a:r>
          </a:p>
        </p:txBody>
      </p:sp>
      <p:pic>
        <p:nvPicPr>
          <p:cNvPr id="4" name="Grafik 3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C73D4F81-A6D6-6476-0628-84583D823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pic>
        <p:nvPicPr>
          <p:cNvPr id="6" name="Grafik 5" descr="Dinosaurierabdrücke mit einfarbiger Füllung">
            <a:extLst>
              <a:ext uri="{FF2B5EF4-FFF2-40B4-BE49-F238E27FC236}">
                <a16:creationId xmlns:a16="http://schemas.microsoft.com/office/drawing/2014/main" id="{36A28041-ECE7-10D3-A824-F2EB68F1C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65072">
            <a:off x="6129643" y="4780992"/>
            <a:ext cx="914400" cy="914400"/>
          </a:xfrm>
          <a:prstGeom prst="rect">
            <a:avLst/>
          </a:prstGeom>
        </p:spPr>
      </p:pic>
      <p:pic>
        <p:nvPicPr>
          <p:cNvPr id="7" name="Grafik 6" descr="Dinosaurierabdrücke mit einfarbiger Füllung">
            <a:extLst>
              <a:ext uri="{FF2B5EF4-FFF2-40B4-BE49-F238E27FC236}">
                <a16:creationId xmlns:a16="http://schemas.microsoft.com/office/drawing/2014/main" id="{C0146980-2321-D6C0-7FBE-4F03F508E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5090">
            <a:off x="9097421" y="1729689"/>
            <a:ext cx="914400" cy="914400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F695A87-3DA3-3942-DCC5-FB554E33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09E7067-C3D4-78AA-E887-14026DAA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3" name="Datumsplatzhalter 28">
            <a:extLst>
              <a:ext uri="{FF2B5EF4-FFF2-40B4-BE49-F238E27FC236}">
                <a16:creationId xmlns:a16="http://schemas.microsoft.com/office/drawing/2014/main" id="{D5A84D6C-14C9-1CA5-85EB-81F4CA5EA3DD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56313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04B5-6E44-75AF-0F88-A84C5C17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84" y="5660890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Tierischen Dank für Ihre Aufmerksamkeit</a:t>
            </a:r>
          </a:p>
        </p:txBody>
      </p:sp>
      <p:pic>
        <p:nvPicPr>
          <p:cNvPr id="14" name="Grafik 13" descr="Ein Bild, das Cartoon enthält.&#10;&#10;Automatisch generierte Beschreibung">
            <a:extLst>
              <a:ext uri="{FF2B5EF4-FFF2-40B4-BE49-F238E27FC236}">
                <a16:creationId xmlns:a16="http://schemas.microsoft.com/office/drawing/2014/main" id="{0783C107-8F11-9DBE-6AC7-9A959D89F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49" y="790217"/>
            <a:ext cx="6676902" cy="4882485"/>
          </a:xfrm>
          <a:prstGeom prst="rect">
            <a:avLst/>
          </a:prstGeom>
        </p:spPr>
      </p:pic>
      <p:pic>
        <p:nvPicPr>
          <p:cNvPr id="25" name="Grafik 2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64501667-B184-FB85-A95A-3AFCE3EC0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083" y="917929"/>
            <a:ext cx="4751834" cy="4627060"/>
          </a:xfrm>
          <a:prstGeom prst="rect">
            <a:avLst/>
          </a:prstGeom>
        </p:spPr>
      </p:pic>
      <p:sp>
        <p:nvSpPr>
          <p:cNvPr id="29" name="Titel 1">
            <a:extLst>
              <a:ext uri="{FF2B5EF4-FFF2-40B4-BE49-F238E27FC236}">
                <a16:creationId xmlns:a16="http://schemas.microsoft.com/office/drawing/2014/main" id="{85AA9593-90AD-A27E-632C-BA6F242C0507}"/>
              </a:ext>
            </a:extLst>
          </p:cNvPr>
          <p:cNvSpPr txBox="1">
            <a:spLocks/>
          </p:cNvSpPr>
          <p:nvPr/>
        </p:nvSpPr>
        <p:spPr>
          <a:xfrm>
            <a:off x="4975122" y="5659698"/>
            <a:ext cx="2241755" cy="73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Playtypus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29AD731-1332-D1D3-DF7E-AFB72F36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593" y="198407"/>
            <a:ext cx="767381" cy="366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200" dirty="0"/>
              <a:t>GIF: 4</a:t>
            </a:r>
          </a:p>
        </p:txBody>
      </p:sp>
    </p:spTree>
    <p:extLst>
      <p:ext uri="{BB962C8B-B14F-4D97-AF65-F5344CB8AC3E}">
        <p14:creationId xmlns:p14="http://schemas.microsoft.com/office/powerpoint/2010/main" val="25047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1EEB92-1926-3FBA-C8A1-DDE00F92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Quellen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18598-B1EC-8879-1095-2C2985FC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10515600" cy="408343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dirty="0"/>
              <a:t>https://www.desired.de/liebe/bumble-for-friends-so-funktioniert-die-dating-app-fuer-freundschaften--01HP6YM672RZ2FE1VV1P9ND5Q7#:~:</a:t>
            </a:r>
            <a:r>
              <a:rPr lang="de-DE" sz="2000" dirty="0" err="1"/>
              <a:t>text</a:t>
            </a:r>
            <a:r>
              <a:rPr lang="de-DE" sz="2000" dirty="0"/>
              <a:t>=Mittlerweile%20wurde%20das%20Ganze%20noch,„Bumble%20For%20Friends“%20gelauncht.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https://de.statista.com/statistik/daten/studie/199049/umfrage/anzahl-der-deutschen-studierenden-an-universitaeten-und-fachhochschulen/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https://aws.amazon.com/ec2/instance-types/t3/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GIF: https://images.app.goo.gl/FepXTfAUkEMTddAaA</a:t>
            </a:r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101E6714-30F1-91AE-D852-9507E957A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F09D73-43C0-B23C-5B8B-AF91EC8B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839CD1-2082-B086-64D9-6327ACBB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9" name="Datumsplatzhalter 28">
            <a:extLst>
              <a:ext uri="{FF2B5EF4-FFF2-40B4-BE49-F238E27FC236}">
                <a16:creationId xmlns:a16="http://schemas.microsoft.com/office/drawing/2014/main" id="{CEF16F0E-72BF-C3FE-045B-69C884F97219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217458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D6DBC6-411B-308E-EDC8-386A5D85F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455"/>
            <a:ext cx="4549877" cy="2010087"/>
          </a:xfrm>
        </p:spPr>
        <p:txBody>
          <a:bodyPr>
            <a:normAutofit/>
          </a:bodyPr>
          <a:lstStyle/>
          <a:p>
            <a:r>
              <a:rPr lang="de-DE" sz="2800" dirty="0"/>
              <a:t>Fehlende Freunde</a:t>
            </a:r>
          </a:p>
          <a:p>
            <a:r>
              <a:rPr lang="de-DE" dirty="0"/>
              <a:t>Keine</a:t>
            </a:r>
            <a:r>
              <a:rPr lang="de-DE" sz="2800" dirty="0"/>
              <a:t> Spielegesellschaft </a:t>
            </a:r>
          </a:p>
          <a:p>
            <a:r>
              <a:rPr lang="de-DE" sz="2800" dirty="0"/>
              <a:t>Kaum Treffen in Person</a:t>
            </a:r>
          </a:p>
          <a:p>
            <a:r>
              <a:rPr lang="de-DE" dirty="0"/>
              <a:t>Fehlender Anschluss</a:t>
            </a:r>
            <a:endParaRPr lang="de-DE" sz="2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FBD20021-F415-4622-E9FE-489DC41FB98F}"/>
              </a:ext>
            </a:extLst>
          </p:cNvPr>
          <p:cNvSpPr txBox="1">
            <a:spLocks/>
          </p:cNvSpPr>
          <p:nvPr/>
        </p:nvSpPr>
        <p:spPr>
          <a:xfrm>
            <a:off x="5815086" y="2255954"/>
            <a:ext cx="5019819" cy="201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Menschen vernetzen</a:t>
            </a:r>
          </a:p>
          <a:p>
            <a:r>
              <a:rPr lang="de-DE" dirty="0"/>
              <a:t>Interessen verknüpfen </a:t>
            </a:r>
          </a:p>
          <a:p>
            <a:r>
              <a:rPr lang="de-DE" dirty="0"/>
              <a:t>Lokale Treffen</a:t>
            </a:r>
          </a:p>
          <a:p>
            <a:r>
              <a:rPr lang="de-DE" dirty="0"/>
              <a:t>Langfristige Freundschaften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57B5111-6920-70D7-00AC-212A985BAE7C}"/>
              </a:ext>
            </a:extLst>
          </p:cNvPr>
          <p:cNvSpPr txBox="1">
            <a:spLocks/>
          </p:cNvSpPr>
          <p:nvPr/>
        </p:nvSpPr>
        <p:spPr>
          <a:xfrm>
            <a:off x="5810067" y="362025"/>
            <a:ext cx="48571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Lösungsversprechen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E5BDEED-5786-A9C0-E55C-929422D7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026"/>
            <a:ext cx="4539838" cy="1325563"/>
          </a:xfrm>
        </p:spPr>
        <p:txBody>
          <a:bodyPr>
            <a:normAutofit/>
          </a:bodyPr>
          <a:lstStyle/>
          <a:p>
            <a:r>
              <a:rPr lang="de-DE" dirty="0"/>
              <a:t>Problemstellung</a:t>
            </a:r>
          </a:p>
        </p:txBody>
      </p:sp>
      <p:pic>
        <p:nvPicPr>
          <p:cNvPr id="24" name="Grafik 23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1DBDB3D4-1084-65BD-2093-D9A9CB2AB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pic>
        <p:nvPicPr>
          <p:cNvPr id="28" name="Grafik 27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7CDD935A-3902-DFFF-5186-4A2DF4FA7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67" y="1179872"/>
            <a:ext cx="5365743" cy="3558996"/>
          </a:xfrm>
          <a:prstGeom prst="rect">
            <a:avLst/>
          </a:prstGeom>
        </p:spPr>
      </p:pic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CA39C233-1F31-BBA0-9EE0-E19A20EB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13B7F345-58D9-6F67-AACF-E75E71D0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Olivia, Marko, Laurin, Celina, Larry</a:t>
            </a:r>
          </a:p>
        </p:txBody>
      </p:sp>
      <p:sp>
        <p:nvSpPr>
          <p:cNvPr id="31" name="Datumsplatzhalter 28">
            <a:extLst>
              <a:ext uri="{FF2B5EF4-FFF2-40B4-BE49-F238E27FC236}">
                <a16:creationId xmlns:a16="http://schemas.microsoft.com/office/drawing/2014/main" id="{6653FFA4-5970-126E-D42F-B6664A9C08A5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643176-7B6E-8D56-2365-9740170D8D88}"/>
              </a:ext>
            </a:extLst>
          </p:cNvPr>
          <p:cNvSpPr txBox="1"/>
          <p:nvPr/>
        </p:nvSpPr>
        <p:spPr>
          <a:xfrm>
            <a:off x="9347611" y="1123073"/>
            <a:ext cx="13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6D6D6D"/>
                </a:solidFill>
              </a:rPr>
              <a:t>Teilnehmende: 49</a:t>
            </a:r>
          </a:p>
        </p:txBody>
      </p:sp>
    </p:spTree>
    <p:extLst>
      <p:ext uri="{BB962C8B-B14F-4D97-AF65-F5344CB8AC3E}">
        <p14:creationId xmlns:p14="http://schemas.microsoft.com/office/powerpoint/2010/main" val="421517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7767B5-A8EF-5BB7-B636-5259F68F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Produkt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E16F7B-7B90-1E05-A12A-7C72FD09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221"/>
            <a:ext cx="6624484" cy="245140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App zur Verknüpfung von Spielenden </a:t>
            </a:r>
          </a:p>
          <a:p>
            <a:r>
              <a:rPr lang="de-DE" dirty="0"/>
              <a:t>Individualisierbare Profile</a:t>
            </a:r>
          </a:p>
          <a:p>
            <a:r>
              <a:rPr lang="de-DE" dirty="0"/>
              <a:t>Matchfunktion</a:t>
            </a:r>
          </a:p>
          <a:p>
            <a:r>
              <a:rPr lang="de-DE" dirty="0"/>
              <a:t>Suchfilter </a:t>
            </a:r>
          </a:p>
          <a:p>
            <a:r>
              <a:rPr lang="de-DE" dirty="0"/>
              <a:t>Accountverifizierung</a:t>
            </a:r>
          </a:p>
        </p:txBody>
      </p:sp>
      <p:pic>
        <p:nvPicPr>
          <p:cNvPr id="7" name="Grafik 6" descr="Ein Bild, das Text, Cartoon enthält.&#10;&#10;Automatisch generierte Beschreibung">
            <a:extLst>
              <a:ext uri="{FF2B5EF4-FFF2-40B4-BE49-F238E27FC236}">
                <a16:creationId xmlns:a16="http://schemas.microsoft.com/office/drawing/2014/main" id="{84FCC1C7-21A2-F545-295D-9F834B62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174" y="1735211"/>
            <a:ext cx="3891116" cy="4472528"/>
          </a:xfrm>
          <a:prstGeom prst="rect">
            <a:avLst/>
          </a:prstGeom>
        </p:spPr>
      </p:pic>
      <p:pic>
        <p:nvPicPr>
          <p:cNvPr id="15" name="Grafik 1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FD955051-4BCC-0111-F59E-41F222D91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6" y="1600762"/>
            <a:ext cx="5631425" cy="3735219"/>
          </a:xfrm>
          <a:prstGeom prst="rect">
            <a:avLst/>
          </a:prstGeom>
        </p:spPr>
      </p:pic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FAA91B3E-AF03-5ACC-1BBF-ABA7356B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2FFA32D-7D10-8344-1A06-F7DD6D05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8" name="Datumsplatzhalter 28">
            <a:extLst>
              <a:ext uri="{FF2B5EF4-FFF2-40B4-BE49-F238E27FC236}">
                <a16:creationId xmlns:a16="http://schemas.microsoft.com/office/drawing/2014/main" id="{90AB806C-AB02-B375-677E-10593816A6F1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AC84D0-E683-4769-7766-2A9752B05465}"/>
              </a:ext>
            </a:extLst>
          </p:cNvPr>
          <p:cNvSpPr txBox="1"/>
          <p:nvPr/>
        </p:nvSpPr>
        <p:spPr>
          <a:xfrm>
            <a:off x="4639143" y="1549753"/>
            <a:ext cx="13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6D6D6D"/>
                </a:solidFill>
              </a:rPr>
              <a:t>Teilnehmende: 49</a:t>
            </a:r>
          </a:p>
        </p:txBody>
      </p:sp>
    </p:spTree>
    <p:extLst>
      <p:ext uri="{BB962C8B-B14F-4D97-AF65-F5344CB8AC3E}">
        <p14:creationId xmlns:p14="http://schemas.microsoft.com/office/powerpoint/2010/main" val="103074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BF62E244-0F3D-F319-B531-DB7CFFE23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376345"/>
              </p:ext>
            </p:extLst>
          </p:nvPr>
        </p:nvGraphicFramePr>
        <p:xfrm>
          <a:off x="1000639" y="142149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7767B5-A8EF-5BB7-B636-5259F68F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Alleinstellungsmerkmal</a:t>
            </a:r>
            <a:endParaRPr lang="de-DE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4F7EBA4-EEAE-9AE6-8BC6-0281CAC00FF5}"/>
              </a:ext>
            </a:extLst>
          </p:cNvPr>
          <p:cNvGrpSpPr/>
          <p:nvPr/>
        </p:nvGrpSpPr>
        <p:grpSpPr>
          <a:xfrm>
            <a:off x="848239" y="1269090"/>
            <a:ext cx="10515600" cy="4351338"/>
            <a:chOff x="848239" y="1269090"/>
            <a:chExt cx="10515600" cy="4351338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A2681F1-1F55-8B50-B5C8-8E7D07487309}"/>
                </a:ext>
              </a:extLst>
            </p:cNvPr>
            <p:cNvSpPr/>
            <p:nvPr/>
          </p:nvSpPr>
          <p:spPr>
            <a:xfrm>
              <a:off x="848239" y="1269090"/>
              <a:ext cx="10515600" cy="4351338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351EC8F7-57AE-1223-D748-23C6D8B0B02D}"/>
                </a:ext>
              </a:extLst>
            </p:cNvPr>
            <p:cNvSpPr/>
            <p:nvPr/>
          </p:nvSpPr>
          <p:spPr>
            <a:xfrm>
              <a:off x="976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Zielgruppe: Studierende der DACH-Region</a:t>
              </a:r>
              <a:endParaRPr lang="en-US" sz="1500" kern="120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9AD74492-AAFA-1172-A5FC-2206D0D00C33}"/>
                </a:ext>
              </a:extLst>
            </p:cNvPr>
            <p:cNvSpPr/>
            <p:nvPr/>
          </p:nvSpPr>
          <p:spPr>
            <a:xfrm>
              <a:off x="3091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Digital und analog zusammen bringen</a:t>
              </a:r>
              <a:endParaRPr lang="en-US" sz="1500" kern="120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85207E2D-69BE-4053-70E9-AEE1F8F8B6E6}"/>
                </a:ext>
              </a:extLst>
            </p:cNvPr>
            <p:cNvSpPr/>
            <p:nvPr/>
          </p:nvSpPr>
          <p:spPr>
            <a:xfrm>
              <a:off x="5206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Neue Communities gründen</a:t>
              </a:r>
              <a:endParaRPr lang="en-US" sz="1500" kern="120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8438EB3E-28C5-DE0F-FC13-4BC207D50668}"/>
                </a:ext>
              </a:extLst>
            </p:cNvPr>
            <p:cNvSpPr/>
            <p:nvPr/>
          </p:nvSpPr>
          <p:spPr>
            <a:xfrm>
              <a:off x="7321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Weniger Anonymität</a:t>
              </a:r>
              <a:endParaRPr lang="en-US" sz="1500" kern="120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28905CED-13D7-EE4B-630A-08E05ADB509B}"/>
                </a:ext>
              </a:extLst>
            </p:cNvPr>
            <p:cNvSpPr/>
            <p:nvPr/>
          </p:nvSpPr>
          <p:spPr>
            <a:xfrm>
              <a:off x="9436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KEIN DATING!!!</a:t>
              </a:r>
              <a:endParaRPr lang="en-US" sz="1500" kern="1200"/>
            </a:p>
          </p:txBody>
        </p:sp>
      </p:grp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78B7682C-7C49-B02D-56D7-4D859E9CE0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pic>
        <p:nvPicPr>
          <p:cNvPr id="41" name="Grafik 40" descr="Mitarbeitendenausweis mit einfarbiger Füllung">
            <a:extLst>
              <a:ext uri="{FF2B5EF4-FFF2-40B4-BE49-F238E27FC236}">
                <a16:creationId xmlns:a16="http://schemas.microsoft.com/office/drawing/2014/main" id="{5B9EA39D-600D-8415-2AE9-47D102A92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3839" y="2440357"/>
            <a:ext cx="914400" cy="914400"/>
          </a:xfrm>
          <a:prstGeom prst="rect">
            <a:avLst/>
          </a:prstGeom>
        </p:spPr>
      </p:pic>
      <p:pic>
        <p:nvPicPr>
          <p:cNvPr id="43" name="Grafik 42" descr="Gamecontroller mit einfarbiger Füllung">
            <a:extLst>
              <a:ext uri="{FF2B5EF4-FFF2-40B4-BE49-F238E27FC236}">
                <a16:creationId xmlns:a16="http://schemas.microsoft.com/office/drawing/2014/main" id="{ED270686-FC11-BCD6-9CD7-59B7F28FB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3839" y="2440357"/>
            <a:ext cx="914400" cy="914400"/>
          </a:xfrm>
          <a:prstGeom prst="rect">
            <a:avLst/>
          </a:prstGeom>
        </p:spPr>
      </p:pic>
      <p:pic>
        <p:nvPicPr>
          <p:cNvPr id="46" name="Grafik 45" descr="Gebrochenes Herz mit einfarbiger Füllung">
            <a:extLst>
              <a:ext uri="{FF2B5EF4-FFF2-40B4-BE49-F238E27FC236}">
                <a16:creationId xmlns:a16="http://schemas.microsoft.com/office/drawing/2014/main" id="{C5371886-F3A6-F775-0359-C1739DF08D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78839" y="2539588"/>
            <a:ext cx="914400" cy="914400"/>
          </a:xfrm>
          <a:prstGeom prst="rect">
            <a:avLst/>
          </a:prstGeom>
        </p:spPr>
      </p:pic>
      <p:pic>
        <p:nvPicPr>
          <p:cNvPr id="50" name="Grafik 49" descr="Benutzer mit einfarbiger Füllung">
            <a:extLst>
              <a:ext uri="{FF2B5EF4-FFF2-40B4-BE49-F238E27FC236}">
                <a16:creationId xmlns:a16="http://schemas.microsoft.com/office/drawing/2014/main" id="{B02CF80A-25D8-74A2-D27C-323FC90334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2440357"/>
            <a:ext cx="914400" cy="914400"/>
          </a:xfrm>
          <a:prstGeom prst="rect">
            <a:avLst/>
          </a:prstGeom>
        </p:spPr>
      </p:pic>
      <p:pic>
        <p:nvPicPr>
          <p:cNvPr id="52" name="Grafik 51" descr="Volltreffer mit einfarbiger Füllung">
            <a:extLst>
              <a:ext uri="{FF2B5EF4-FFF2-40B4-BE49-F238E27FC236}">
                <a16:creationId xmlns:a16="http://schemas.microsoft.com/office/drawing/2014/main" id="{F4223742-C0CA-3DBF-8ACF-C771DC0651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18839" y="2440357"/>
            <a:ext cx="914400" cy="914400"/>
          </a:xfrm>
          <a:prstGeom prst="rect">
            <a:avLst/>
          </a:prstGeom>
        </p:spPr>
      </p:pic>
      <p:sp>
        <p:nvSpPr>
          <p:cNvPr id="53" name="Datumsplatzhalter 52">
            <a:extLst>
              <a:ext uri="{FF2B5EF4-FFF2-40B4-BE49-F238E27FC236}">
                <a16:creationId xmlns:a16="http://schemas.microsoft.com/office/drawing/2014/main" id="{0807E63F-BC57-4627-8EF6-2B5B3081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54" name="Fußzeilenplatzhalter 53">
            <a:extLst>
              <a:ext uri="{FF2B5EF4-FFF2-40B4-BE49-F238E27FC236}">
                <a16:creationId xmlns:a16="http://schemas.microsoft.com/office/drawing/2014/main" id="{C808FC6E-BEAC-F87D-59BA-E8EE386F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55" name="Datumsplatzhalter 28">
            <a:extLst>
              <a:ext uri="{FF2B5EF4-FFF2-40B4-BE49-F238E27FC236}">
                <a16:creationId xmlns:a16="http://schemas.microsoft.com/office/drawing/2014/main" id="{F370CA90-2FFB-101B-2C59-F146DD92CA17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156015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5C39E2-3023-50E7-D709-C9F8B85C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Geschäftsmodell</a:t>
            </a:r>
            <a:endParaRPr lang="de-DE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F9BFEDD4-A602-C19E-1912-71F1A9CAA671}"/>
              </a:ext>
            </a:extLst>
          </p:cNvPr>
          <p:cNvSpPr/>
          <p:nvPr/>
        </p:nvSpPr>
        <p:spPr>
          <a:xfrm>
            <a:off x="1417318" y="3790475"/>
            <a:ext cx="2072362" cy="720000"/>
          </a:xfrm>
          <a:custGeom>
            <a:avLst/>
            <a:gdLst>
              <a:gd name="connsiteX0" fmla="*/ 0 w 2072362"/>
              <a:gd name="connsiteY0" fmla="*/ 0 h 720000"/>
              <a:gd name="connsiteX1" fmla="*/ 2072362 w 2072362"/>
              <a:gd name="connsiteY1" fmla="*/ 0 h 720000"/>
              <a:gd name="connsiteX2" fmla="*/ 2072362 w 2072362"/>
              <a:gd name="connsiteY2" fmla="*/ 720000 h 720000"/>
              <a:gd name="connsiteX3" fmla="*/ 0 w 2072362"/>
              <a:gd name="connsiteY3" fmla="*/ 720000 h 720000"/>
              <a:gd name="connsiteX4" fmla="*/ 0 w 207236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362" h="720000">
                <a:moveTo>
                  <a:pt x="0" y="0"/>
                </a:moveTo>
                <a:lnTo>
                  <a:pt x="2072362" y="0"/>
                </a:lnTo>
                <a:lnTo>
                  <a:pt x="207236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/>
              <a:t>Gesellschaft bürgerlichen Rechts (GbR)</a:t>
            </a:r>
            <a:endParaRPr lang="en-US" sz="1500" kern="120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AAEDF408-758E-24B6-5A1B-FDF53D597E36}"/>
              </a:ext>
            </a:extLst>
          </p:cNvPr>
          <p:cNvSpPr/>
          <p:nvPr/>
        </p:nvSpPr>
        <p:spPr>
          <a:xfrm>
            <a:off x="3852344" y="3790475"/>
            <a:ext cx="2072362" cy="720000"/>
          </a:xfrm>
          <a:custGeom>
            <a:avLst/>
            <a:gdLst>
              <a:gd name="connsiteX0" fmla="*/ 0 w 2072362"/>
              <a:gd name="connsiteY0" fmla="*/ 0 h 720000"/>
              <a:gd name="connsiteX1" fmla="*/ 2072362 w 2072362"/>
              <a:gd name="connsiteY1" fmla="*/ 0 h 720000"/>
              <a:gd name="connsiteX2" fmla="*/ 2072362 w 2072362"/>
              <a:gd name="connsiteY2" fmla="*/ 720000 h 720000"/>
              <a:gd name="connsiteX3" fmla="*/ 0 w 2072362"/>
              <a:gd name="connsiteY3" fmla="*/ 720000 h 720000"/>
              <a:gd name="connsiteX4" fmla="*/ 0 w 207236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362" h="720000">
                <a:moveTo>
                  <a:pt x="0" y="0"/>
                </a:moveTo>
                <a:lnTo>
                  <a:pt x="2072362" y="0"/>
                </a:lnTo>
                <a:lnTo>
                  <a:pt x="207236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/>
              <a:t>In-App-Werbung</a:t>
            </a:r>
            <a:endParaRPr lang="en-US" sz="1500" kern="120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C2C64F92-91C2-C37C-605B-691321D4A48D}"/>
              </a:ext>
            </a:extLst>
          </p:cNvPr>
          <p:cNvSpPr/>
          <p:nvPr/>
        </p:nvSpPr>
        <p:spPr>
          <a:xfrm>
            <a:off x="6287370" y="3790475"/>
            <a:ext cx="2072362" cy="720000"/>
          </a:xfrm>
          <a:custGeom>
            <a:avLst/>
            <a:gdLst>
              <a:gd name="connsiteX0" fmla="*/ 0 w 2072362"/>
              <a:gd name="connsiteY0" fmla="*/ 0 h 720000"/>
              <a:gd name="connsiteX1" fmla="*/ 2072362 w 2072362"/>
              <a:gd name="connsiteY1" fmla="*/ 0 h 720000"/>
              <a:gd name="connsiteX2" fmla="*/ 2072362 w 2072362"/>
              <a:gd name="connsiteY2" fmla="*/ 720000 h 720000"/>
              <a:gd name="connsiteX3" fmla="*/ 0 w 2072362"/>
              <a:gd name="connsiteY3" fmla="*/ 720000 h 720000"/>
              <a:gd name="connsiteX4" fmla="*/ 0 w 207236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362" h="720000">
                <a:moveTo>
                  <a:pt x="0" y="0"/>
                </a:moveTo>
                <a:lnTo>
                  <a:pt x="2072362" y="0"/>
                </a:lnTo>
                <a:lnTo>
                  <a:pt x="207236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/>
              <a:t>Abonnement-Modell</a:t>
            </a:r>
            <a:endParaRPr lang="en-US" sz="1500" kern="120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F4B43D9-68FE-5384-CA6A-B0693C0B9F5B}"/>
              </a:ext>
            </a:extLst>
          </p:cNvPr>
          <p:cNvSpPr/>
          <p:nvPr/>
        </p:nvSpPr>
        <p:spPr>
          <a:xfrm>
            <a:off x="8722396" y="3790475"/>
            <a:ext cx="2072362" cy="720000"/>
          </a:xfrm>
          <a:custGeom>
            <a:avLst/>
            <a:gdLst>
              <a:gd name="connsiteX0" fmla="*/ 0 w 2072362"/>
              <a:gd name="connsiteY0" fmla="*/ 0 h 720000"/>
              <a:gd name="connsiteX1" fmla="*/ 2072362 w 2072362"/>
              <a:gd name="connsiteY1" fmla="*/ 0 h 720000"/>
              <a:gd name="connsiteX2" fmla="*/ 2072362 w 2072362"/>
              <a:gd name="connsiteY2" fmla="*/ 720000 h 720000"/>
              <a:gd name="connsiteX3" fmla="*/ 0 w 2072362"/>
              <a:gd name="connsiteY3" fmla="*/ 720000 h 720000"/>
              <a:gd name="connsiteX4" fmla="*/ 0 w 207236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362" h="720000">
                <a:moveTo>
                  <a:pt x="0" y="0"/>
                </a:moveTo>
                <a:lnTo>
                  <a:pt x="2072362" y="0"/>
                </a:lnTo>
                <a:lnTo>
                  <a:pt x="207236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/>
              <a:t>Investoren und Sponsoring</a:t>
            </a:r>
            <a:endParaRPr lang="en-US" sz="1500" kern="1200"/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AB48551D-D77B-BE17-335A-71B1DCEAB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pic>
        <p:nvPicPr>
          <p:cNvPr id="25" name="Grafik 24" descr="Verbindungen mit einfarbiger Füllung">
            <a:extLst>
              <a:ext uri="{FF2B5EF4-FFF2-40B4-BE49-F238E27FC236}">
                <a16:creationId xmlns:a16="http://schemas.microsoft.com/office/drawing/2014/main" id="{AFD44967-71D0-51A8-A470-B1941B283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549" y="2575317"/>
            <a:ext cx="914400" cy="914400"/>
          </a:xfrm>
          <a:prstGeom prst="rect">
            <a:avLst/>
          </a:prstGeom>
        </p:spPr>
      </p:pic>
      <p:pic>
        <p:nvPicPr>
          <p:cNvPr id="28" name="Grafik 27" descr="Werbung mit einfarbiger Füllung">
            <a:extLst>
              <a:ext uri="{FF2B5EF4-FFF2-40B4-BE49-F238E27FC236}">
                <a16:creationId xmlns:a16="http://schemas.microsoft.com/office/drawing/2014/main" id="{CAE001FD-5B26-9F30-0AA7-C23048992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1325" y="2575317"/>
            <a:ext cx="914400" cy="914400"/>
          </a:xfrm>
          <a:prstGeom prst="rect">
            <a:avLst/>
          </a:prstGeom>
        </p:spPr>
      </p:pic>
      <p:pic>
        <p:nvPicPr>
          <p:cNvPr id="30" name="Grafik 29" descr="Vertrag mit einfarbiger Füllung">
            <a:extLst>
              <a:ext uri="{FF2B5EF4-FFF2-40B4-BE49-F238E27FC236}">
                <a16:creationId xmlns:a16="http://schemas.microsoft.com/office/drawing/2014/main" id="{286C88FA-ED1F-60BA-2089-0F81AF8FF5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6351" y="2575317"/>
            <a:ext cx="914400" cy="914400"/>
          </a:xfrm>
          <a:prstGeom prst="rect">
            <a:avLst/>
          </a:prstGeom>
        </p:spPr>
      </p:pic>
      <p:pic>
        <p:nvPicPr>
          <p:cNvPr id="32" name="Grafik 31" descr="Sparschwein mit einfarbiger Füllung">
            <a:extLst>
              <a:ext uri="{FF2B5EF4-FFF2-40B4-BE49-F238E27FC236}">
                <a16:creationId xmlns:a16="http://schemas.microsoft.com/office/drawing/2014/main" id="{F85EFD12-0B5C-BB71-1E0E-AECC5B558E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01377" y="2575317"/>
            <a:ext cx="914400" cy="914400"/>
          </a:xfrm>
          <a:prstGeom prst="rect">
            <a:avLst/>
          </a:prstGeom>
        </p:spPr>
      </p:pic>
      <p:sp>
        <p:nvSpPr>
          <p:cNvPr id="33" name="Datumsplatzhalter 32">
            <a:extLst>
              <a:ext uri="{FF2B5EF4-FFF2-40B4-BE49-F238E27FC236}">
                <a16:creationId xmlns:a16="http://schemas.microsoft.com/office/drawing/2014/main" id="{17EC4ED1-9877-8E4F-9B5C-87F4E1C1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34" name="Fußzeilenplatzhalter 33">
            <a:extLst>
              <a:ext uri="{FF2B5EF4-FFF2-40B4-BE49-F238E27FC236}">
                <a16:creationId xmlns:a16="http://schemas.microsoft.com/office/drawing/2014/main" id="{79E12647-A8BD-3132-6C3C-F901BE29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35" name="Datumsplatzhalter 28">
            <a:extLst>
              <a:ext uri="{FF2B5EF4-FFF2-40B4-BE49-F238E27FC236}">
                <a16:creationId xmlns:a16="http://schemas.microsoft.com/office/drawing/2014/main" id="{D8D8C277-412C-4E39-E639-E2AFC2A780E4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277438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5E4326-C18A-9F1A-7CBD-C5C0D869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Wettbewerb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3F63C7-9203-87DC-1B58-FBEFB53F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551"/>
            <a:ext cx="8059994" cy="2123080"/>
          </a:xfrm>
        </p:spPr>
        <p:txBody>
          <a:bodyPr>
            <a:normAutofit/>
          </a:bodyPr>
          <a:lstStyle/>
          <a:p>
            <a:r>
              <a:rPr lang="de-DE" dirty="0"/>
              <a:t>Apps zum Freunde finden (Bumble</a:t>
            </a:r>
            <a:r>
              <a:rPr lang="de-DE" baseline="30000" dirty="0"/>
              <a:t>1</a:t>
            </a:r>
            <a:r>
              <a:rPr lang="de-DE" dirty="0"/>
              <a:t>, Meetup, etc.)</a:t>
            </a:r>
          </a:p>
          <a:p>
            <a:r>
              <a:rPr lang="de-DE" dirty="0" err="1"/>
              <a:t>Social</a:t>
            </a:r>
            <a:r>
              <a:rPr lang="de-DE" dirty="0"/>
              <a:t> Media (Reddit, </a:t>
            </a:r>
            <a:r>
              <a:rPr lang="de-DE" dirty="0" err="1"/>
              <a:t>Discord</a:t>
            </a:r>
            <a:r>
              <a:rPr lang="de-DE" dirty="0"/>
              <a:t>, etc.)</a:t>
            </a:r>
          </a:p>
          <a:p>
            <a:r>
              <a:rPr lang="de-DE" dirty="0" err="1"/>
              <a:t>Teammate</a:t>
            </a:r>
            <a:r>
              <a:rPr lang="de-DE" dirty="0"/>
              <a:t> Suche (Teams.gg, etc.)</a:t>
            </a:r>
          </a:p>
          <a:p>
            <a:r>
              <a:rPr lang="de-DE" dirty="0"/>
              <a:t>Aus unserer Sicht, Markt nicht ausgeschöpft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392D1E9B-3D7A-E81D-689D-2BBD674D5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BECD9E-C359-40E2-9630-D79CE25D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564BC5-AB60-B9C3-C395-54259AD0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7" name="Datumsplatzhalter 28">
            <a:extLst>
              <a:ext uri="{FF2B5EF4-FFF2-40B4-BE49-F238E27FC236}">
                <a16:creationId xmlns:a16="http://schemas.microsoft.com/office/drawing/2014/main" id="{DB8095CA-C9CD-86D5-5968-0DE270AA2F88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331549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1EEB92-1926-3FBA-C8A1-DDE00F92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Marketing und Vertrieb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18598-B1EC-8879-1095-2C2985FC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6978445" cy="2530065"/>
          </a:xfrm>
        </p:spPr>
        <p:txBody>
          <a:bodyPr>
            <a:normAutofit/>
          </a:bodyPr>
          <a:lstStyle/>
          <a:p>
            <a:r>
              <a:rPr lang="de-DE" dirty="0"/>
              <a:t>Alle Stores, in denen Apps erhältlich sind</a:t>
            </a:r>
          </a:p>
          <a:p>
            <a:r>
              <a:rPr lang="de-DE" dirty="0"/>
              <a:t>Kommunikation über gängige Kanäle</a:t>
            </a:r>
          </a:p>
          <a:p>
            <a:r>
              <a:rPr lang="de-DE" dirty="0"/>
              <a:t>Online Werbung</a:t>
            </a:r>
          </a:p>
          <a:p>
            <a:r>
              <a:rPr lang="de-DE" dirty="0"/>
              <a:t>Offline Werbung </a:t>
            </a:r>
          </a:p>
          <a:p>
            <a:r>
              <a:rPr lang="de-DE" dirty="0" err="1"/>
              <a:t>Product</a:t>
            </a:r>
            <a:r>
              <a:rPr lang="de-DE" dirty="0"/>
              <a:t> Placements </a:t>
            </a:r>
          </a:p>
          <a:p>
            <a:endParaRPr lang="de-DE" dirty="0"/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101E6714-30F1-91AE-D852-9507E957A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F09D73-43C0-B23C-5B8B-AF91EC8B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839CD1-2082-B086-64D9-6327ACBB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9" name="Datumsplatzhalter 28">
            <a:extLst>
              <a:ext uri="{FF2B5EF4-FFF2-40B4-BE49-F238E27FC236}">
                <a16:creationId xmlns:a16="http://schemas.microsoft.com/office/drawing/2014/main" id="{CEF16F0E-72BF-C3FE-045B-69C884F97219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421586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F606CC-5AE2-C08E-DD88-AB32A17B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Finanzen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81F71-A5BB-91E6-2237-7424D1D7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065"/>
            <a:ext cx="4724400" cy="2424060"/>
          </a:xfrm>
        </p:spPr>
        <p:txBody>
          <a:bodyPr>
            <a:normAutofit/>
          </a:bodyPr>
          <a:lstStyle/>
          <a:p>
            <a:r>
              <a:rPr lang="de-DE" dirty="0"/>
              <a:t>Startkapital (100.000€)</a:t>
            </a:r>
          </a:p>
          <a:p>
            <a:r>
              <a:rPr lang="de-DE" dirty="0"/>
              <a:t>Server Kosten (8.000€)</a:t>
            </a:r>
            <a:r>
              <a:rPr lang="de-DE" baseline="30000" dirty="0"/>
              <a:t>2, 3</a:t>
            </a:r>
          </a:p>
          <a:p>
            <a:r>
              <a:rPr lang="de-DE" dirty="0"/>
              <a:t>Personalkosten (15.000€)</a:t>
            </a:r>
          </a:p>
          <a:p>
            <a:r>
              <a:rPr lang="de-DE" dirty="0"/>
              <a:t>Miete (1.000€)</a:t>
            </a:r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0FA53C-C784-4D70-884E-BAB17EB77019}"/>
              </a:ext>
            </a:extLst>
          </p:cNvPr>
          <p:cNvSpPr txBox="1">
            <a:spLocks/>
          </p:cNvSpPr>
          <p:nvPr/>
        </p:nvSpPr>
        <p:spPr>
          <a:xfrm>
            <a:off x="5474294" y="2386065"/>
            <a:ext cx="6260506" cy="234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Marketingkosten (10.000€)</a:t>
            </a:r>
          </a:p>
          <a:p>
            <a:r>
              <a:rPr lang="de-DE" dirty="0"/>
              <a:t>Keine Gewerbesteuerkosten</a:t>
            </a:r>
          </a:p>
          <a:p>
            <a:r>
              <a:rPr lang="de-DE" dirty="0"/>
              <a:t>Erwartetes Einkommen (50.000€)</a:t>
            </a:r>
          </a:p>
          <a:p>
            <a:r>
              <a:rPr lang="de-DE" dirty="0"/>
              <a:t>Kollaborationen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FC4005D3-025D-8EBA-3F8B-A9C5E3E64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A512B7-B9D7-CAA9-B317-77C57830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92FA794-27BB-6CFF-E473-C88731FF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1" name="Datumsplatzhalter 28">
            <a:extLst>
              <a:ext uri="{FF2B5EF4-FFF2-40B4-BE49-F238E27FC236}">
                <a16:creationId xmlns:a16="http://schemas.microsoft.com/office/drawing/2014/main" id="{27F4D8FC-72C4-025D-776D-0FC692D66C48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274348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F606CC-5AE2-C08E-DD88-AB32A17B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81F71-A5BB-91E6-2237-7424D1D7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065"/>
            <a:ext cx="5766995" cy="2671710"/>
          </a:xfrm>
        </p:spPr>
        <p:txBody>
          <a:bodyPr>
            <a:normAutofit/>
          </a:bodyPr>
          <a:lstStyle/>
          <a:p>
            <a:r>
              <a:rPr lang="de-DE" dirty="0"/>
              <a:t>Investoren</a:t>
            </a:r>
          </a:p>
          <a:p>
            <a:r>
              <a:rPr lang="de-DE" dirty="0"/>
              <a:t>App-Entwicklung</a:t>
            </a:r>
          </a:p>
          <a:p>
            <a:r>
              <a:rPr lang="de-DE" dirty="0"/>
              <a:t>Veröffentlichung  &amp; Vermarktung</a:t>
            </a:r>
          </a:p>
          <a:p>
            <a:r>
              <a:rPr lang="de-DE" dirty="0"/>
              <a:t>Expansion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0FA53C-C784-4D70-884E-BAB17EB77019}"/>
              </a:ext>
            </a:extLst>
          </p:cNvPr>
          <p:cNvSpPr txBox="1">
            <a:spLocks/>
          </p:cNvSpPr>
          <p:nvPr/>
        </p:nvSpPr>
        <p:spPr>
          <a:xfrm>
            <a:off x="7282685" y="2386065"/>
            <a:ext cx="4353605" cy="2048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GmbH</a:t>
            </a:r>
          </a:p>
          <a:p>
            <a:r>
              <a:rPr lang="de-DE" dirty="0"/>
              <a:t>Internationaler Markt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FC4005D3-025D-8EBA-3F8B-A9C5E3E64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B652BA-D507-07D1-ACC8-9C2C3D39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F4808B6-1D13-4B01-98B9-6FC74D08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1" name="Datumsplatzhalter 28">
            <a:extLst>
              <a:ext uri="{FF2B5EF4-FFF2-40B4-BE49-F238E27FC236}">
                <a16:creationId xmlns:a16="http://schemas.microsoft.com/office/drawing/2014/main" id="{FB34577F-7FE9-D6F0-D01E-7F89593BABB8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262965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Breitbild</PresentationFormat>
  <Paragraphs>111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</vt:lpstr>
      <vt:lpstr>Playtypus</vt:lpstr>
      <vt:lpstr>Problemstellung</vt:lpstr>
      <vt:lpstr>Produkt</vt:lpstr>
      <vt:lpstr>Alleinstellungsmerkmal</vt:lpstr>
      <vt:lpstr>Geschäftsmodell</vt:lpstr>
      <vt:lpstr>Wettbewerb</vt:lpstr>
      <vt:lpstr>Marketing und Vertrieb </vt:lpstr>
      <vt:lpstr>Finanzen</vt:lpstr>
      <vt:lpstr>Roadmap</vt:lpstr>
      <vt:lpstr>Team Schnabeltier</vt:lpstr>
      <vt:lpstr>Tierischen Dank für Ihre Aufmerksamkeit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Roth, Celina</dc:creator>
  <cp:lastModifiedBy>Guzel Guzel</cp:lastModifiedBy>
  <cp:revision>31</cp:revision>
  <dcterms:created xsi:type="dcterms:W3CDTF">2024-07-09T09:47:01Z</dcterms:created>
  <dcterms:modified xsi:type="dcterms:W3CDTF">2024-07-10T16:12:53Z</dcterms:modified>
</cp:coreProperties>
</file>