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989184"/>
        <c:axId val="100990976"/>
      </c:barChart>
      <c:catAx>
        <c:axId val="10098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990976"/>
        <c:crosses val="autoZero"/>
        <c:auto val="1"/>
        <c:lblAlgn val="ctr"/>
        <c:lblOffset val="100"/>
        <c:noMultiLvlLbl val="0"/>
      </c:catAx>
      <c:valAx>
        <c:axId val="10099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9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28608"/>
        <c:axId val="101030144"/>
      </c:barChart>
      <c:catAx>
        <c:axId val="10102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030144"/>
        <c:crosses val="autoZero"/>
        <c:auto val="1"/>
        <c:lblAlgn val="ctr"/>
        <c:lblOffset val="100"/>
        <c:noMultiLvlLbl val="0"/>
      </c:catAx>
      <c:valAx>
        <c:axId val="1010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02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442304"/>
        <c:axId val="101443840"/>
      </c:barChart>
      <c:catAx>
        <c:axId val="101442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443840"/>
        <c:crosses val="autoZero"/>
        <c:auto val="1"/>
        <c:lblAlgn val="ctr"/>
        <c:lblOffset val="100"/>
        <c:noMultiLvlLbl val="0"/>
      </c:catAx>
      <c:valAx>
        <c:axId val="10144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44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153024"/>
        <c:axId val="101154816"/>
      </c:barChart>
      <c:catAx>
        <c:axId val="101153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54816"/>
        <c:crosses val="autoZero"/>
        <c:auto val="1"/>
        <c:lblAlgn val="ctr"/>
        <c:lblOffset val="100"/>
        <c:noMultiLvlLbl val="0"/>
      </c:catAx>
      <c:valAx>
        <c:axId val="10115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5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800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синий)">
  <p:cSld name="Заголовок+подзаголовок (синий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zelGilem/Home_work/upload/ma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1039660" y="4431436"/>
            <a:ext cx="9682619" cy="97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 smtClean="0"/>
              <a:t>Анализ заболеваемости новой вирусной инфекцией </a:t>
            </a:r>
            <a:r>
              <a:rPr lang="en-US" sz="3240" b="1" dirty="0" smtClean="0"/>
              <a:t>COVID-19 </a:t>
            </a:r>
            <a:r>
              <a:rPr lang="ru-RU" sz="3240" b="1" dirty="0" smtClean="0"/>
              <a:t>в разрезе страны</a:t>
            </a:r>
            <a:endParaRPr dirty="0"/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5;p7"/>
          <p:cNvSpPr txBox="1">
            <a:spLocks noGrp="1"/>
          </p:cNvSpPr>
          <p:nvPr>
            <p:ph type="ctrTitle"/>
          </p:nvPr>
        </p:nvSpPr>
        <p:spPr>
          <a:xfrm>
            <a:off x="1152395" y="1218380"/>
            <a:ext cx="10459233" cy="78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chemeClr val="accent6"/>
                </a:solidFill>
              </a:rPr>
              <a:t>1</a:t>
            </a:r>
            <a:r>
              <a:rPr lang="ru-RU" sz="2000" b="1" dirty="0" smtClean="0">
                <a:solidFill>
                  <a:schemeClr val="accent6"/>
                </a:solidFill>
              </a:rPr>
              <a:t>. Запустим функцию </a:t>
            </a:r>
            <a:r>
              <a:rPr lang="ru-RU" sz="2000" b="1" dirty="0" err="1">
                <a:solidFill>
                  <a:schemeClr val="accent6"/>
                </a:solidFill>
              </a:rPr>
              <a:t>pmdarima.auto_arima</a:t>
            </a:r>
            <a:r>
              <a:rPr lang="ru-RU" sz="2000" b="1" dirty="0">
                <a:solidFill>
                  <a:schemeClr val="accent6"/>
                </a:solidFill>
              </a:rPr>
              <a:t> для построения модели оптимальных значений при m=7 (сезонная составляющая)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3"/>
          </p:nvPr>
        </p:nvSpPr>
        <p:spPr>
          <a:xfrm>
            <a:off x="6876788" y="5160724"/>
            <a:ext cx="3569917" cy="11899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6"/>
                </a:solidFill>
              </a:rPr>
              <a:t>Модель получилась</a:t>
            </a:r>
          </a:p>
          <a:p>
            <a:pPr algn="ctr"/>
            <a:r>
              <a:rPr lang="ru-RU" b="1" dirty="0" smtClean="0">
                <a:solidFill>
                  <a:schemeClr val="accent6"/>
                </a:solidFill>
              </a:rPr>
              <a:t> </a:t>
            </a:r>
            <a:r>
              <a:rPr lang="ru-RU" b="1" dirty="0">
                <a:solidFill>
                  <a:schemeClr val="accent6"/>
                </a:solidFill>
              </a:rPr>
              <a:t>SARIMAX(0, 2, 0)x(2, 0, 0, 7)</a:t>
            </a:r>
            <a:endParaRPr lang="ru-RU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r="2999"/>
          <a:stretch>
            <a:fillRect/>
          </a:stretch>
        </p:blipFill>
        <p:spPr bwMode="auto">
          <a:xfrm>
            <a:off x="772240" y="1941534"/>
            <a:ext cx="5778872" cy="43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252;p6"/>
          <p:cNvSpPr txBox="1">
            <a:spLocks/>
          </p:cNvSpPr>
          <p:nvPr/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4</a:t>
            </a:r>
            <a:r>
              <a:rPr lang="ru-RU" b="1" dirty="0" smtClean="0"/>
              <a:t>. Выбираем и настраиваем модель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0323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5;p7"/>
          <p:cNvSpPr txBox="1">
            <a:spLocks noGrp="1"/>
          </p:cNvSpPr>
          <p:nvPr>
            <p:ph type="ctrTitle"/>
          </p:nvPr>
        </p:nvSpPr>
        <p:spPr>
          <a:xfrm>
            <a:off x="708170" y="666532"/>
            <a:ext cx="10991139" cy="77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 smtClean="0">
                <a:solidFill>
                  <a:schemeClr val="accent6"/>
                </a:solidFill>
              </a:rPr>
              <a:t>2. Обучим </a:t>
            </a:r>
            <a:r>
              <a:rPr lang="ru-RU" sz="2000" b="1" dirty="0">
                <a:solidFill>
                  <a:schemeClr val="accent6"/>
                </a:solidFill>
              </a:rPr>
              <a:t>модель на тренировочном множестве, а затем проверим ее на тестовом, для этого разделим </a:t>
            </a:r>
            <a:r>
              <a:rPr lang="ru-RU" sz="2000" b="1" dirty="0" err="1">
                <a:solidFill>
                  <a:schemeClr val="accent6"/>
                </a:solidFill>
              </a:rPr>
              <a:t>датасет</a:t>
            </a:r>
            <a:r>
              <a:rPr lang="ru-RU" sz="2000" b="1" dirty="0">
                <a:solidFill>
                  <a:schemeClr val="accent6"/>
                </a:solidFill>
              </a:rPr>
              <a:t> на </a:t>
            </a:r>
            <a:r>
              <a:rPr lang="ru-RU" sz="2000" b="1" dirty="0" err="1">
                <a:solidFill>
                  <a:schemeClr val="accent6"/>
                </a:solidFill>
              </a:rPr>
              <a:t>train</a:t>
            </a:r>
            <a:r>
              <a:rPr lang="ru-RU" sz="2000" b="1" dirty="0">
                <a:solidFill>
                  <a:schemeClr val="accent6"/>
                </a:solidFill>
              </a:rPr>
              <a:t> и </a:t>
            </a:r>
            <a:r>
              <a:rPr lang="ru-RU" sz="2000" b="1" dirty="0" err="1" smtClean="0">
                <a:solidFill>
                  <a:schemeClr val="accent6"/>
                </a:solidFill>
              </a:rPr>
              <a:t>test</a:t>
            </a:r>
            <a:r>
              <a:rPr lang="ru-RU" sz="2000" b="1" dirty="0" smtClean="0">
                <a:solidFill>
                  <a:schemeClr val="accent6"/>
                </a:solidFill>
              </a:rPr>
              <a:t>.</a:t>
            </a:r>
            <a:br>
              <a:rPr lang="ru-RU" sz="2000" b="1" dirty="0" smtClean="0">
                <a:solidFill>
                  <a:schemeClr val="accent6"/>
                </a:solidFill>
              </a:rPr>
            </a:br>
            <a:r>
              <a:rPr lang="ru-RU" sz="2000" b="1" dirty="0" smtClean="0">
                <a:solidFill>
                  <a:schemeClr val="accent6"/>
                </a:solidFill>
              </a:rPr>
              <a:t>    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3"/>
          </p:nvPr>
        </p:nvSpPr>
        <p:spPr>
          <a:xfrm>
            <a:off x="914401" y="1553227"/>
            <a:ext cx="3858016" cy="488515"/>
          </a:xfrm>
        </p:spPr>
        <p:txBody>
          <a:bodyPr>
            <a:noAutofit/>
          </a:bodyPr>
          <a:lstStyle/>
          <a:p>
            <a:pPr algn="ctr"/>
            <a:r>
              <a:rPr lang="it-IT" b="1" dirty="0">
                <a:solidFill>
                  <a:schemeClr val="accent6"/>
                </a:solidFill>
              </a:rPr>
              <a:t>Обучаем SARIMA(0, 2, 0)(2, 0, 0, 7)</a:t>
            </a:r>
            <a:r>
              <a:rPr lang="ru-RU" b="1" dirty="0">
                <a:solidFill>
                  <a:schemeClr val="accent6"/>
                </a:solidFill>
              </a:rPr>
              <a:t/>
            </a:r>
            <a:br>
              <a:rPr lang="ru-RU" b="1" dirty="0">
                <a:solidFill>
                  <a:schemeClr val="accent6"/>
                </a:solidFill>
              </a:rPr>
            </a:b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" b="3524"/>
          <a:stretch>
            <a:fillRect/>
          </a:stretch>
        </p:blipFill>
        <p:spPr bwMode="auto">
          <a:xfrm>
            <a:off x="5256558" y="1497142"/>
            <a:ext cx="4964680" cy="4327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5;p7"/>
          <p:cNvSpPr txBox="1">
            <a:spLocks noGrp="1"/>
          </p:cNvSpPr>
          <p:nvPr>
            <p:ph type="ctrTitle"/>
          </p:nvPr>
        </p:nvSpPr>
        <p:spPr>
          <a:xfrm>
            <a:off x="708170" y="666532"/>
            <a:ext cx="10991139" cy="48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chemeClr val="accent6"/>
                </a:solidFill>
              </a:rPr>
              <a:t>3</a:t>
            </a:r>
            <a:r>
              <a:rPr lang="ru-RU" sz="2000" b="1" dirty="0" smtClean="0">
                <a:solidFill>
                  <a:schemeClr val="accent6"/>
                </a:solidFill>
              </a:rPr>
              <a:t>. Определяем </a:t>
            </a:r>
            <a:r>
              <a:rPr lang="ru-RU" sz="2000" b="1" dirty="0">
                <a:solidFill>
                  <a:schemeClr val="accent6"/>
                </a:solidFill>
              </a:rPr>
              <a:t>предсказанные значения </a:t>
            </a:r>
            <a:r>
              <a:rPr lang="ru-RU" sz="2000" b="1" dirty="0" smtClean="0">
                <a:solidFill>
                  <a:schemeClr val="accent6"/>
                </a:solidFill>
              </a:rPr>
              <a:t>и сравниваем результаты.   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3"/>
          </p:nvPr>
        </p:nvSpPr>
        <p:spPr>
          <a:xfrm>
            <a:off x="751562" y="1039660"/>
            <a:ext cx="7628350" cy="626301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chemeClr val="accent6"/>
                </a:solidFill>
              </a:rPr>
              <a:t>Для наглядности строим графики </a:t>
            </a:r>
            <a:r>
              <a:rPr lang="ru-RU" b="1" dirty="0">
                <a:solidFill>
                  <a:schemeClr val="accent6"/>
                </a:solidFill>
              </a:rPr>
              <a:t/>
            </a:r>
            <a:br>
              <a:rPr lang="ru-RU" b="1" dirty="0">
                <a:solidFill>
                  <a:schemeClr val="accent6"/>
                </a:solidFill>
              </a:rPr>
            </a:b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idx="3"/>
          </p:nvPr>
        </p:nvSpPr>
        <p:spPr>
          <a:xfrm>
            <a:off x="635261" y="5225440"/>
            <a:ext cx="10826054" cy="626301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6"/>
                </a:solidFill>
              </a:rPr>
              <a:t>Значения получились близкими к друг другу, это говорит о том что модель обучилась хорошо</a:t>
            </a:r>
            <a:r>
              <a:rPr lang="ru-RU" b="1" dirty="0">
                <a:solidFill>
                  <a:schemeClr val="accent6"/>
                </a:solidFill>
              </a:rPr>
              <a:t/>
            </a:r>
            <a:br>
              <a:rPr lang="ru-RU" b="1" dirty="0">
                <a:solidFill>
                  <a:schemeClr val="accent6"/>
                </a:solidFill>
              </a:rPr>
            </a:br>
            <a:endParaRPr lang="ru-RU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771650"/>
            <a:ext cx="63627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5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idx="3"/>
          </p:nvPr>
        </p:nvSpPr>
        <p:spPr>
          <a:xfrm>
            <a:off x="989555" y="1039660"/>
            <a:ext cx="9306839" cy="62630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/>
                </a:solidFill>
              </a:rPr>
              <a:t>Д</a:t>
            </a:r>
            <a:r>
              <a:rPr lang="ru-RU" b="1" dirty="0" smtClean="0">
                <a:solidFill>
                  <a:schemeClr val="accent6"/>
                </a:solidFill>
              </a:rPr>
              <a:t>ля </a:t>
            </a:r>
            <a:r>
              <a:rPr lang="ru-RU" b="1" dirty="0">
                <a:solidFill>
                  <a:schemeClr val="accent6"/>
                </a:solidFill>
              </a:rPr>
              <a:t>наглядности строим графики нашего временного ряда и обученной модели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idx="3"/>
          </p:nvPr>
        </p:nvSpPr>
        <p:spPr>
          <a:xfrm>
            <a:off x="635261" y="5225440"/>
            <a:ext cx="10826054" cy="862209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accent6"/>
                </a:solidFill>
              </a:rPr>
              <a:t>Из </a:t>
            </a:r>
            <a:r>
              <a:rPr lang="ru-RU" b="1" dirty="0">
                <a:solidFill>
                  <a:schemeClr val="accent6"/>
                </a:solidFill>
              </a:rPr>
              <a:t>графика видим, что полученная модель продолжила наш график, это значит, что со </a:t>
            </a:r>
            <a:r>
              <a:rPr lang="ru-RU" b="1" dirty="0" smtClean="0">
                <a:solidFill>
                  <a:schemeClr val="accent6"/>
                </a:solidFill>
              </a:rPr>
              <a:t>временем число </a:t>
            </a:r>
            <a:r>
              <a:rPr lang="ru-RU" b="1" dirty="0">
                <a:solidFill>
                  <a:schemeClr val="accent6"/>
                </a:solidFill>
              </a:rPr>
              <a:t>заболевших будет расти.</a:t>
            </a:r>
            <a:endParaRPr lang="ru-RU" dirty="0"/>
          </a:p>
        </p:txBody>
      </p:sp>
      <p:sp>
        <p:nvSpPr>
          <p:cNvPr id="7" name="Google Shape;252;p6"/>
          <p:cNvSpPr txBox="1">
            <a:spLocks/>
          </p:cNvSpPr>
          <p:nvPr/>
        </p:nvSpPr>
        <p:spPr>
          <a:xfrm>
            <a:off x="620489" y="509608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 smtClean="0"/>
              <a:t>5. Оцениваем модель прогноза</a:t>
            </a:r>
            <a:endParaRPr lang="ru-RU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04" y="1704975"/>
            <a:ext cx="64389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86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10890930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Курс: Аналитика – искусство управлять данными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1"/>
          </p:nvPr>
        </p:nvSpPr>
        <p:spPr>
          <a:xfrm>
            <a:off x="742707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ru-RU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Докладчик: Сергеева Гузель </a:t>
            </a:r>
            <a:r>
              <a:rPr lang="ru-RU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Радиковна</a:t>
            </a:r>
            <a:endParaRPr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  <a:hlinkClick r:id="rId3"/>
              </a:rPr>
              <a:t>https://github.com/GuzelGilem/Home_work/upload/main</a:t>
            </a:r>
            <a:endParaRPr dirty="0">
              <a:solidFill>
                <a:schemeClr val="accent6"/>
              </a:solidFill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2800"/>
            </a:pP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Цель : </a:t>
            </a:r>
            <a:r>
              <a:rPr lang="ru-RU" sz="2800" dirty="0" smtClean="0"/>
              <a:t>провести </a:t>
            </a:r>
            <a:r>
              <a:rPr lang="ru-RU" sz="2800" dirty="0"/>
              <a:t>анализ данных о </a:t>
            </a:r>
            <a:r>
              <a:rPr lang="ru-RU" sz="2800" dirty="0" smtClean="0"/>
              <a:t>заболеваемости в определенной стране, </a:t>
            </a:r>
            <a:r>
              <a:rPr lang="ru-RU" sz="2800" dirty="0"/>
              <a:t>предложить и настроить прогностическую модель, выполнить прогноз и сравнить результаты с новой статистикой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 в рамках </a:t>
            </a:r>
            <a:r>
              <a:rPr lang="ru-RU" sz="2800" b="1" dirty="0" smtClean="0"/>
              <a:t>анализа данных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/>
              <a:t>определить проблему;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собрать информацию;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провести разведочный анализ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/>
              <a:t>- выбрать и настроить модель</a:t>
            </a:r>
            <a:br>
              <a:rPr lang="ru-RU" sz="2800" dirty="0" smtClean="0"/>
            </a:br>
            <a:r>
              <a:rPr lang="ru-RU" sz="2800" dirty="0" smtClean="0"/>
              <a:t>- оценить модель прогноза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1. Определение проблемы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948079"/>
            <a:ext cx="5703917" cy="338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spcBef>
                <a:spcPts val="0"/>
              </a:spcBef>
            </a:pPr>
            <a:r>
              <a:rPr lang="ru-RU" sz="2400" dirty="0"/>
              <a:t>В условиях распространения новой коронавирусной </a:t>
            </a:r>
            <a:r>
              <a:rPr lang="ru-RU" sz="2400" dirty="0" smtClean="0"/>
              <a:t>инфекции COVID-19 </a:t>
            </a:r>
            <a:r>
              <a:rPr lang="ru-RU" sz="2400" dirty="0"/>
              <a:t>особую актуальность </a:t>
            </a:r>
            <a:r>
              <a:rPr lang="ru-RU" sz="2400" dirty="0" smtClean="0"/>
              <a:t>представляют сведения о заболеваемости в конкретной стране. По результатам анализа, имеющихся данных можно спрогнозировать дальнейшее распространение инфекции, что имеет решающее значение в борьбе с пандемией.</a:t>
            </a:r>
            <a:endParaRPr sz="2400" dirty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" b="4483"/>
          <a:stretch>
            <a:fillRect/>
          </a:stretch>
        </p:blipFill>
        <p:spPr bwMode="auto">
          <a:xfrm>
            <a:off x="6734175" y="1947863"/>
            <a:ext cx="4619625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latin typeface="Calibri"/>
                <a:ea typeface="Calibri"/>
                <a:cs typeface="Calibri"/>
                <a:sym typeface="Calibri"/>
              </a:rPr>
              <a:t>2. Сбор информации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695645" y="2453620"/>
            <a:ext cx="5703916" cy="302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Argentina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Mexico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Peru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Thailand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Taiwan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South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Korea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Lower </a:t>
            </a:r>
            <a:r>
              <a:rPr lang="en-US" dirty="0"/>
              <a:t>middle income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Upper </a:t>
            </a:r>
            <a:r>
              <a:rPr lang="en-US" dirty="0"/>
              <a:t>middle income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Japan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China </a:t>
            </a:r>
            <a:r>
              <a:rPr lang="en-US" dirty="0"/>
              <a:t>Asia </a:t>
            </a:r>
            <a:endParaRPr lang="ru-RU" dirty="0" smtClean="0"/>
          </a:p>
          <a:p>
            <a:pPr lvl="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United </a:t>
            </a:r>
            <a:r>
              <a:rPr lang="en-US" dirty="0"/>
              <a:t>States </a:t>
            </a:r>
            <a:r>
              <a:rPr lang="ru-RU" dirty="0" smtClean="0"/>
              <a:t>и т.д.</a:t>
            </a:r>
          </a:p>
        </p:txBody>
      </p:sp>
      <p:sp>
        <p:nvSpPr>
          <p:cNvPr id="255" name="Google Shape;255;p6"/>
          <p:cNvSpPr txBox="1">
            <a:spLocks noGrp="1"/>
          </p:cNvSpPr>
          <p:nvPr>
            <p:ph type="body" idx="3"/>
          </p:nvPr>
        </p:nvSpPr>
        <p:spPr>
          <a:xfrm>
            <a:off x="670594" y="2038968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 smtClean="0"/>
              <a:t>Определяем </a:t>
            </a:r>
            <a:r>
              <a:rPr lang="ru-RU" dirty="0"/>
              <a:t>данные каких стран есть в </a:t>
            </a:r>
            <a:r>
              <a:rPr lang="ru-RU" dirty="0" err="1" smtClean="0"/>
              <a:t>датасете</a:t>
            </a:r>
            <a:r>
              <a:rPr lang="ru-RU" dirty="0" smtClean="0"/>
              <a:t>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6;p3"/>
          <p:cNvSpPr txBox="1">
            <a:spLocks noGrp="1"/>
          </p:cNvSpPr>
          <p:nvPr>
            <p:ph type="body" idx="4"/>
          </p:nvPr>
        </p:nvSpPr>
        <p:spPr>
          <a:xfrm>
            <a:off x="620713" y="1379538"/>
            <a:ext cx="1070281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just">
              <a:spcBef>
                <a:spcPts val="0"/>
              </a:spcBef>
            </a:pPr>
            <a:r>
              <a:rPr lang="ru-RU" dirty="0" smtClean="0"/>
              <a:t>Для анализа заболеваемости используем </a:t>
            </a: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smtClean="0"/>
              <a:t>owid-covid-data.csv</a:t>
            </a:r>
            <a:r>
              <a:rPr lang="ru-RU" dirty="0" smtClean="0"/>
              <a:t> предоставленный в открытом доступе. </a:t>
            </a:r>
            <a:r>
              <a:rPr lang="ru-RU" dirty="0" err="1" smtClean="0"/>
              <a:t>Датасет</a:t>
            </a:r>
            <a:r>
              <a:rPr lang="ru-RU" dirty="0" smtClean="0"/>
              <a:t> содержит данные о заболеваемости по странам в период с </a:t>
            </a:r>
            <a:r>
              <a:rPr lang="en-US" dirty="0"/>
              <a:t>2020-03-11 </a:t>
            </a:r>
            <a:r>
              <a:rPr lang="ru-RU" dirty="0" smtClean="0"/>
              <a:t>по </a:t>
            </a:r>
            <a:r>
              <a:rPr lang="en-US" dirty="0" smtClean="0"/>
              <a:t> 2021-12-01</a:t>
            </a:r>
            <a:r>
              <a:rPr lang="ru-RU" dirty="0" smtClean="0"/>
              <a:t>.  </a:t>
            </a:r>
            <a:endParaRPr lang="ru-RU" dirty="0"/>
          </a:p>
        </p:txBody>
      </p:sp>
      <p:sp>
        <p:nvSpPr>
          <p:cNvPr id="15" name="Google Shape;255;p6"/>
          <p:cNvSpPr txBox="1">
            <a:spLocks/>
          </p:cNvSpPr>
          <p:nvPr/>
        </p:nvSpPr>
        <p:spPr>
          <a:xfrm>
            <a:off x="672682" y="5573395"/>
            <a:ext cx="1051306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 smtClean="0"/>
              <a:t>Для анализа выбираем </a:t>
            </a:r>
            <a:r>
              <a:rPr lang="ru-RU" dirty="0"/>
              <a:t>страну Турция. </a:t>
            </a:r>
            <a:r>
              <a:rPr lang="ru-RU" dirty="0" smtClean="0"/>
              <a:t>Проведем анализ данных </a:t>
            </a:r>
            <a:r>
              <a:rPr lang="ru-RU" dirty="0"/>
              <a:t>о случаях заболеваемости в данной </a:t>
            </a:r>
            <a:r>
              <a:rPr lang="ru-RU" dirty="0" smtClean="0"/>
              <a:t>стране.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3.Разведочный анализ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1346998" y="2015208"/>
            <a:ext cx="9513068" cy="152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  В </a:t>
            </a:r>
            <a:r>
              <a:rPr lang="ru-RU" dirty="0" err="1">
                <a:solidFill>
                  <a:schemeClr val="tx1"/>
                </a:solidFill>
              </a:rPr>
              <a:t>датасете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u="sng" dirty="0">
                <a:solidFill>
                  <a:schemeClr val="tx1"/>
                </a:solidFill>
              </a:rPr>
              <a:t>631</a:t>
            </a:r>
            <a:r>
              <a:rPr lang="ru-RU" dirty="0">
                <a:solidFill>
                  <a:schemeClr val="tx1"/>
                </a:solidFill>
              </a:rPr>
              <a:t> запись, также видим, что в некоторых столбцах есть пропуски.</a:t>
            </a:r>
          </a:p>
          <a:p>
            <a:pPr marL="0" lvl="0" indent="0">
              <a:spcBef>
                <a:spcPts val="0"/>
              </a:spcBef>
            </a:pPr>
            <a:endParaRPr lang="ru-RU" dirty="0">
              <a:solidFill>
                <a:schemeClr val="tx1"/>
              </a:solidFill>
            </a:endParaRPr>
          </a:p>
          <a:p>
            <a:pPr marL="0" lvl="0" indent="0" algn="just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анализа используем столбец '</a:t>
            </a:r>
            <a:r>
              <a:rPr lang="ru-RU" dirty="0" err="1">
                <a:solidFill>
                  <a:schemeClr val="tx1"/>
                </a:solidFill>
              </a:rPr>
              <a:t>total_cases</a:t>
            </a:r>
            <a:r>
              <a:rPr lang="ru-RU" dirty="0">
                <a:solidFill>
                  <a:schemeClr val="tx1"/>
                </a:solidFill>
              </a:rPr>
              <a:t>' - 'Всего подтвержденных случаев COVID-19</a:t>
            </a:r>
            <a:r>
              <a:rPr lang="ru-RU" dirty="0" smtClean="0">
                <a:solidFill>
                  <a:schemeClr val="tx1"/>
                </a:solidFill>
              </a:rPr>
              <a:t>‘.</a:t>
            </a:r>
            <a:endParaRPr lang="ru-RU" dirty="0">
              <a:solidFill>
                <a:schemeClr val="tx1"/>
              </a:solidFill>
            </a:endParaRPr>
          </a:p>
          <a:p>
            <a:pPr marL="0" lvl="0" indent="0" algn="just">
              <a:spcBef>
                <a:spcPts val="0"/>
              </a:spcBef>
            </a:pPr>
            <a:endParaRPr lang="ru-RU" dirty="0">
              <a:solidFill>
                <a:schemeClr val="tx1"/>
              </a:solidFill>
            </a:endParaRPr>
          </a:p>
          <a:p>
            <a:pPr marL="0" lvl="0" indent="0" algn="just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Пропущенных </a:t>
            </a:r>
            <a:r>
              <a:rPr lang="ru-RU" dirty="0">
                <a:solidFill>
                  <a:schemeClr val="tx1"/>
                </a:solidFill>
              </a:rPr>
              <a:t>значений в данном столбце </a:t>
            </a:r>
            <a:r>
              <a:rPr lang="ru-RU" dirty="0" smtClean="0">
                <a:solidFill>
                  <a:schemeClr val="tx1"/>
                </a:solidFill>
              </a:rPr>
              <a:t>нет.</a:t>
            </a:r>
          </a:p>
          <a:p>
            <a:pPr marL="0" lvl="0" indent="0" algn="just">
              <a:spcBef>
                <a:spcPts val="0"/>
              </a:spcBef>
            </a:pPr>
            <a:endParaRPr lang="ru-RU" dirty="0">
              <a:solidFill>
                <a:schemeClr val="tx1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11041242" cy="3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  <a:buAutoNum type="arabicPeriod"/>
            </a:pPr>
            <a:r>
              <a:rPr lang="ru-RU" b="1" dirty="0" smtClean="0">
                <a:solidFill>
                  <a:schemeClr val="accent6"/>
                </a:solidFill>
              </a:rPr>
              <a:t>Проверим </a:t>
            </a:r>
            <a:r>
              <a:rPr lang="ru-RU" b="1" dirty="0">
                <a:solidFill>
                  <a:schemeClr val="accent6"/>
                </a:solidFill>
              </a:rPr>
              <a:t>сколько записей в </a:t>
            </a:r>
            <a:r>
              <a:rPr lang="ru-RU" b="1" dirty="0" err="1" smtClean="0">
                <a:solidFill>
                  <a:schemeClr val="accent6"/>
                </a:solidFill>
              </a:rPr>
              <a:t>датасете</a:t>
            </a:r>
            <a:r>
              <a:rPr lang="ru-RU" b="1" dirty="0" smtClean="0">
                <a:solidFill>
                  <a:schemeClr val="accent6"/>
                </a:solidFill>
              </a:rPr>
              <a:t> </a:t>
            </a:r>
            <a:r>
              <a:rPr lang="ru-RU" b="1" dirty="0">
                <a:solidFill>
                  <a:schemeClr val="accent6"/>
                </a:solidFill>
              </a:rPr>
              <a:t>и есть ли </a:t>
            </a:r>
            <a:r>
              <a:rPr lang="ru-RU" b="1" dirty="0" smtClean="0">
                <a:solidFill>
                  <a:schemeClr val="accent6"/>
                </a:solidFill>
              </a:rPr>
              <a:t>пропуски с помощью функции </a:t>
            </a:r>
            <a:r>
              <a:rPr lang="en-US" b="1" dirty="0">
                <a:solidFill>
                  <a:schemeClr val="accent6"/>
                </a:solidFill>
              </a:rPr>
              <a:t>df1.info</a:t>
            </a:r>
            <a:r>
              <a:rPr lang="en-US" b="1" dirty="0" smtClean="0">
                <a:solidFill>
                  <a:schemeClr val="accent6"/>
                </a:solidFill>
              </a:rPr>
              <a:t>()</a:t>
            </a:r>
            <a:r>
              <a:rPr lang="ru-RU" b="1" dirty="0" smtClean="0">
                <a:solidFill>
                  <a:schemeClr val="accent6"/>
                </a:solidFill>
              </a:rPr>
              <a:t>. </a:t>
            </a:r>
          </a:p>
          <a:p>
            <a:pPr lvl="0" indent="-457200">
              <a:spcBef>
                <a:spcPts val="0"/>
              </a:spcBef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            </a:t>
            </a:r>
            <a:endParaRPr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65;p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902455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sz="2000" b="1" dirty="0">
                <a:solidFill>
                  <a:schemeClr val="accent6"/>
                </a:solidFill>
              </a:rPr>
              <a:t>2.  </a:t>
            </a:r>
            <a:r>
              <a:rPr lang="ru-RU" sz="2000" b="1" dirty="0" smtClean="0">
                <a:solidFill>
                  <a:schemeClr val="accent6"/>
                </a:solidFill>
              </a:rPr>
              <a:t>  Построим </a:t>
            </a:r>
            <a:r>
              <a:rPr lang="ru-RU" sz="2000" b="1" dirty="0">
                <a:solidFill>
                  <a:schemeClr val="accent6"/>
                </a:solidFill>
              </a:rPr>
              <a:t>график нашего временного ряда, с помощью функции </a:t>
            </a:r>
            <a:r>
              <a:rPr lang="ru-RU" sz="2000" b="1" dirty="0" err="1">
                <a:solidFill>
                  <a:schemeClr val="accent6"/>
                </a:solidFill>
              </a:rPr>
              <a:t>plot</a:t>
            </a:r>
            <a:r>
              <a:rPr lang="ru-RU" sz="2000" b="1" dirty="0" smtClean="0">
                <a:solidFill>
                  <a:schemeClr val="accent6"/>
                </a:solidFill>
              </a:rPr>
              <a:t>().</a:t>
            </a:r>
            <a:endParaRPr sz="2000" b="1" dirty="0">
              <a:solidFill>
                <a:schemeClr val="accent6"/>
              </a:solidFill>
            </a:endParaRPr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9" r="20069"/>
          <a:stretch>
            <a:fillRect/>
          </a:stretch>
        </p:blipFill>
        <p:spPr bwMode="auto">
          <a:xfrm>
            <a:off x="2217108" y="1158939"/>
            <a:ext cx="6250488" cy="3726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Google Shape;265;p7"/>
          <p:cNvSpPr txBox="1">
            <a:spLocks noGrp="1"/>
          </p:cNvSpPr>
          <p:nvPr>
            <p:ph type="body" idx="3"/>
          </p:nvPr>
        </p:nvSpPr>
        <p:spPr>
          <a:xfrm>
            <a:off x="808381" y="5120370"/>
            <a:ext cx="10803246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Из </a:t>
            </a:r>
            <a:r>
              <a:rPr lang="ru-RU" dirty="0"/>
              <a:t>графика </a:t>
            </a:r>
            <a:r>
              <a:rPr lang="ru-RU" dirty="0" smtClean="0"/>
              <a:t>видим, </a:t>
            </a:r>
            <a:r>
              <a:rPr lang="ru-RU" dirty="0"/>
              <a:t>что временной ряд не имеет ярко выраженных выбросов, но прослеживается тренд </a:t>
            </a:r>
            <a:r>
              <a:rPr lang="ru-RU" dirty="0" smtClean="0"/>
              <a:t>   и   сезонность</a:t>
            </a:r>
            <a:r>
              <a:rPr lang="ru-RU" dirty="0"/>
              <a:t>, 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 делаем </a:t>
            </a:r>
            <a:r>
              <a:rPr lang="ru-RU" dirty="0"/>
              <a:t>вывод, что ряд не стационарен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720697" y="2040262"/>
            <a:ext cx="9087182" cy="715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accent6"/>
                </a:solidFill>
              </a:rPr>
              <a:t>5. </a:t>
            </a:r>
            <a:r>
              <a:rPr lang="ru-RU" sz="2000" b="1" dirty="0">
                <a:solidFill>
                  <a:schemeClr val="accent6"/>
                </a:solidFill>
              </a:rPr>
              <a:t>С</a:t>
            </a:r>
            <a:r>
              <a:rPr lang="ru-RU" sz="2000" b="1" dirty="0" smtClean="0">
                <a:solidFill>
                  <a:schemeClr val="accent6"/>
                </a:solidFill>
              </a:rPr>
              <a:t>нова построим </a:t>
            </a:r>
            <a:r>
              <a:rPr lang="ru-RU" sz="2000" b="1" dirty="0">
                <a:solidFill>
                  <a:schemeClr val="accent6"/>
                </a:solidFill>
              </a:rPr>
              <a:t>график временного </a:t>
            </a:r>
            <a:r>
              <a:rPr lang="ru-RU" sz="2000" b="1" dirty="0" smtClean="0">
                <a:solidFill>
                  <a:schemeClr val="accent6"/>
                </a:solidFill>
              </a:rPr>
              <a:t>ряда.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5;p7"/>
          <p:cNvSpPr txBox="1">
            <a:spLocks noGrp="1"/>
          </p:cNvSpPr>
          <p:nvPr>
            <p:ph type="ctrTitle"/>
          </p:nvPr>
        </p:nvSpPr>
        <p:spPr>
          <a:xfrm>
            <a:off x="708170" y="666532"/>
            <a:ext cx="10991139" cy="135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chemeClr val="accent6"/>
                </a:solidFill>
              </a:rPr>
              <a:t>3</a:t>
            </a:r>
            <a:r>
              <a:rPr lang="ru-RU" sz="2000" b="1" dirty="0" smtClean="0">
                <a:solidFill>
                  <a:schemeClr val="accent6"/>
                </a:solidFill>
              </a:rPr>
              <a:t>. </a:t>
            </a:r>
            <a:r>
              <a:rPr lang="ru-RU" sz="2000" b="1" dirty="0">
                <a:solidFill>
                  <a:schemeClr val="accent6"/>
                </a:solidFill>
              </a:rPr>
              <a:t>Перейдем к недельному интервалу и среднему значению, чтобы уменьшить колебания ряда </a:t>
            </a:r>
            <a:r>
              <a:rPr lang="ru-RU" sz="2000" b="1" dirty="0" smtClean="0">
                <a:solidFill>
                  <a:schemeClr val="accent6"/>
                </a:solidFill>
              </a:rPr>
              <a:t>                  с </a:t>
            </a:r>
            <a:r>
              <a:rPr lang="ru-RU" sz="2000" b="1" dirty="0">
                <a:solidFill>
                  <a:schemeClr val="accent6"/>
                </a:solidFill>
              </a:rPr>
              <a:t>помощью функции </a:t>
            </a:r>
            <a:r>
              <a:rPr lang="ru-RU" sz="2000" b="1" dirty="0" err="1" smtClean="0">
                <a:solidFill>
                  <a:schemeClr val="accent6"/>
                </a:solidFill>
              </a:rPr>
              <a:t>rolling</a:t>
            </a:r>
            <a:r>
              <a:rPr lang="ru-RU" sz="2000" b="1" dirty="0" smtClean="0">
                <a:solidFill>
                  <a:schemeClr val="accent6"/>
                </a:solidFill>
              </a:rPr>
              <a:t>.</a:t>
            </a:r>
            <a:br>
              <a:rPr lang="ru-RU" sz="2000" b="1" dirty="0" smtClean="0">
                <a:solidFill>
                  <a:schemeClr val="accent6"/>
                </a:solidFill>
              </a:rPr>
            </a:br>
            <a:r>
              <a:rPr lang="ru-RU" sz="2000" b="1" dirty="0" smtClean="0">
                <a:solidFill>
                  <a:schemeClr val="accent6"/>
                </a:solidFill>
              </a:rPr>
              <a:t>4</a:t>
            </a:r>
            <a:r>
              <a:rPr lang="ru-RU" sz="2000" b="1" dirty="0">
                <a:solidFill>
                  <a:schemeClr val="accent6"/>
                </a:solidFill>
              </a:rPr>
              <a:t>. </a:t>
            </a:r>
            <a:r>
              <a:rPr lang="ru-RU" sz="2000" b="1" dirty="0" smtClean="0">
                <a:solidFill>
                  <a:schemeClr val="accent6"/>
                </a:solidFill>
              </a:rPr>
              <a:t>Получившиеся пропуски после выполнения функции </a:t>
            </a:r>
            <a:r>
              <a:rPr lang="ru-RU" sz="2000" b="1" dirty="0" err="1">
                <a:solidFill>
                  <a:schemeClr val="accent6"/>
                </a:solidFill>
              </a:rPr>
              <a:t>rolling</a:t>
            </a:r>
            <a:r>
              <a:rPr lang="ru-RU" sz="2000" b="1" dirty="0" smtClean="0">
                <a:solidFill>
                  <a:schemeClr val="accent6"/>
                </a:solidFill>
              </a:rPr>
              <a:t>  заполним нулями при помощи функции </a:t>
            </a:r>
            <a:r>
              <a:rPr lang="en-US" sz="2000" b="1" dirty="0" err="1">
                <a:solidFill>
                  <a:schemeClr val="accent6"/>
                </a:solidFill>
              </a:rPr>
              <a:t>fillna</a:t>
            </a:r>
            <a:r>
              <a:rPr lang="en-US" sz="2000" b="1" dirty="0">
                <a:solidFill>
                  <a:schemeClr val="accent6"/>
                </a:solidFill>
              </a:rPr>
              <a:t>(0.0</a:t>
            </a:r>
            <a:r>
              <a:rPr lang="en-US" sz="2000" b="1" dirty="0" smtClean="0">
                <a:solidFill>
                  <a:schemeClr val="accent6"/>
                </a:solidFill>
              </a:rPr>
              <a:t>)</a:t>
            </a:r>
            <a:r>
              <a:rPr lang="ru-RU" sz="2000" b="1" dirty="0" smtClean="0">
                <a:solidFill>
                  <a:schemeClr val="accent6"/>
                </a:solidFill>
              </a:rPr>
              <a:t/>
            </a:r>
            <a:br>
              <a:rPr lang="ru-RU" sz="2000" b="1" dirty="0" smtClean="0">
                <a:solidFill>
                  <a:schemeClr val="accent6"/>
                </a:solidFill>
              </a:rPr>
            </a:br>
            <a:r>
              <a:rPr lang="ru-RU" sz="2000" b="1" dirty="0">
                <a:solidFill>
                  <a:schemeClr val="accent6"/>
                </a:solidFill>
              </a:rPr>
              <a:t/>
            </a:r>
            <a:br>
              <a:rPr lang="ru-RU" sz="2000" b="1" dirty="0">
                <a:solidFill>
                  <a:schemeClr val="accent6"/>
                </a:solidFill>
              </a:rPr>
            </a:b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3"/>
          </p:nvPr>
        </p:nvSpPr>
        <p:spPr>
          <a:xfrm>
            <a:off x="7639241" y="4694486"/>
            <a:ext cx="3671762" cy="108585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/>
                </a:solidFill>
              </a:rPr>
              <a:t>График </a:t>
            </a:r>
            <a:r>
              <a:rPr lang="ru-RU" b="1" dirty="0">
                <a:solidFill>
                  <a:schemeClr val="accent6"/>
                </a:solidFill>
              </a:rPr>
              <a:t>стал </a:t>
            </a:r>
            <a:r>
              <a:rPr lang="ru-RU" b="1" dirty="0" smtClean="0">
                <a:solidFill>
                  <a:schemeClr val="accent6"/>
                </a:solidFill>
              </a:rPr>
              <a:t>более сглаженным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r="17662"/>
          <a:stretch>
            <a:fillRect/>
          </a:stretch>
        </p:blipFill>
        <p:spPr bwMode="auto">
          <a:xfrm>
            <a:off x="1027134" y="2642991"/>
            <a:ext cx="6150279" cy="3788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5;p7"/>
          <p:cNvSpPr txBox="1">
            <a:spLocks noGrp="1"/>
          </p:cNvSpPr>
          <p:nvPr>
            <p:ph type="ctrTitle"/>
          </p:nvPr>
        </p:nvSpPr>
        <p:spPr>
          <a:xfrm>
            <a:off x="708170" y="666532"/>
            <a:ext cx="10991139" cy="135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 smtClean="0">
                <a:solidFill>
                  <a:schemeClr val="accent6"/>
                </a:solidFill>
              </a:rPr>
              <a:t>4. Построим </a:t>
            </a:r>
            <a:r>
              <a:rPr lang="ru-RU" sz="2000" b="1" dirty="0">
                <a:solidFill>
                  <a:schemeClr val="accent6"/>
                </a:solidFill>
              </a:rPr>
              <a:t>график </a:t>
            </a:r>
            <a:r>
              <a:rPr lang="ru-RU" sz="2000" b="1" dirty="0" smtClean="0">
                <a:solidFill>
                  <a:schemeClr val="accent6"/>
                </a:solidFill>
              </a:rPr>
              <a:t>корреляции</a:t>
            </a:r>
            <a:r>
              <a:rPr lang="ru-RU" sz="2000" b="1" dirty="0">
                <a:solidFill>
                  <a:schemeClr val="accent6"/>
                </a:solidFill>
              </a:rPr>
              <a:t>.</a:t>
            </a:r>
            <a:br>
              <a:rPr lang="ru-RU" sz="2000" b="1" dirty="0">
                <a:solidFill>
                  <a:schemeClr val="accent6"/>
                </a:solidFill>
              </a:rPr>
            </a:b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3"/>
          </p:nvPr>
        </p:nvSpPr>
        <p:spPr>
          <a:xfrm>
            <a:off x="7363666" y="4356283"/>
            <a:ext cx="3934809" cy="108585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6"/>
                </a:solidFill>
              </a:rPr>
              <a:t>Видим </a:t>
            </a:r>
            <a:r>
              <a:rPr lang="ru-RU" b="1" dirty="0">
                <a:solidFill>
                  <a:schemeClr val="accent6"/>
                </a:solidFill>
              </a:rPr>
              <a:t>что данные зависимы </a:t>
            </a:r>
            <a:r>
              <a:rPr lang="ru-RU" b="1" dirty="0" smtClean="0">
                <a:solidFill>
                  <a:schemeClr val="accent6"/>
                </a:solidFill>
              </a:rPr>
              <a:t>друг от </a:t>
            </a:r>
            <a:r>
              <a:rPr lang="ru-RU" b="1" dirty="0">
                <a:solidFill>
                  <a:schemeClr val="accent6"/>
                </a:solidFill>
              </a:rPr>
              <a:t>друга, прослеживается явная зависимость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r="12968"/>
          <a:stretch>
            <a:fillRect/>
          </a:stretch>
        </p:blipFill>
        <p:spPr bwMode="auto">
          <a:xfrm>
            <a:off x="1252603" y="1446865"/>
            <a:ext cx="5341263" cy="3983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80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5;p7"/>
          <p:cNvSpPr txBox="1">
            <a:spLocks noGrp="1"/>
          </p:cNvSpPr>
          <p:nvPr>
            <p:ph type="ctrTitle"/>
          </p:nvPr>
        </p:nvSpPr>
        <p:spPr>
          <a:xfrm>
            <a:off x="708170" y="666532"/>
            <a:ext cx="10991139" cy="135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 smtClean="0">
                <a:solidFill>
                  <a:schemeClr val="accent6"/>
                </a:solidFill>
              </a:rPr>
              <a:t>5. Выполним </a:t>
            </a:r>
            <a:r>
              <a:rPr lang="ru-RU" sz="2000" b="1" dirty="0">
                <a:solidFill>
                  <a:schemeClr val="accent6"/>
                </a:solidFill>
              </a:rPr>
              <a:t>ETS декомпозицию, разложим временной ряд на составляющие тренда, сезонности и ошибки.</a:t>
            </a:r>
            <a:br>
              <a:rPr lang="ru-RU" sz="2000" b="1" dirty="0">
                <a:solidFill>
                  <a:schemeClr val="accent6"/>
                </a:solidFill>
              </a:rPr>
            </a:b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3"/>
          </p:nvPr>
        </p:nvSpPr>
        <p:spPr>
          <a:xfrm>
            <a:off x="7363666" y="4356283"/>
            <a:ext cx="3934809" cy="108585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6"/>
                </a:solidFill>
              </a:rPr>
              <a:t>Из </a:t>
            </a:r>
            <a:r>
              <a:rPr lang="ru-RU" b="1" dirty="0">
                <a:solidFill>
                  <a:schemeClr val="accent6"/>
                </a:solidFill>
              </a:rPr>
              <a:t>графика видим, что есть тренд, сезонная составляющая и небольшой шум</a:t>
            </a:r>
            <a:endParaRPr lang="ru-R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1" r="12631"/>
          <a:stretch>
            <a:fillRect/>
          </a:stretch>
        </p:blipFill>
        <p:spPr bwMode="auto">
          <a:xfrm>
            <a:off x="1281113" y="1625600"/>
            <a:ext cx="4994427" cy="3983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9874"/>
      </p:ext>
    </p:extLst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481</Words>
  <Application>Microsoft Office PowerPoint</Application>
  <PresentationFormat>Произвольный</PresentationFormat>
  <Paragraphs>55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IU</vt:lpstr>
      <vt:lpstr>Анализ заболеваемости новой вирусной инфекцией COVID-19 в разрезе страны</vt:lpstr>
      <vt:lpstr>Цель : провести анализ данных о заболеваемости в определенной стране, предложить и настроить прогностическую модель, выполнить прогноз и сравнить результаты с новой статистикой.  Задачи  в рамках анализа данных:   - определить проблему; - собрать информацию;  - провести разведочный анализ - выбрать и настроить модель - оценить модель прогноза</vt:lpstr>
      <vt:lpstr>1. Определение проблемы</vt:lpstr>
      <vt:lpstr>2. Сбор информации</vt:lpstr>
      <vt:lpstr>3.Разведочный анализ</vt:lpstr>
      <vt:lpstr>2.    Построим график нашего временного ряда, с помощью функции plot().</vt:lpstr>
      <vt:lpstr>3. Перейдем к недельному интервалу и среднему значению, чтобы уменьшить колебания ряда                   с помощью функции rolling. 4. Получившиеся пропуски после выполнения функции rolling  заполним нулями при помощи функции fillna(0.0)  </vt:lpstr>
      <vt:lpstr>4. Построим график корреляции. </vt:lpstr>
      <vt:lpstr>5. Выполним ETS декомпозицию, разложим временной ряд на составляющие тренда, сезонности и ошибки. </vt:lpstr>
      <vt:lpstr>1. Запустим функцию pmdarima.auto_arima для построения модели оптимальных значений при m=7 (сезонная составляющая)</vt:lpstr>
      <vt:lpstr>2. Обучим модель на тренировочном множестве, а затем проверим ее на тестовом, для этого разделим датасет на train и test.     </vt:lpstr>
      <vt:lpstr>3. Определяем предсказанные значения и сравниваем результаты.   </vt:lpstr>
      <vt:lpstr>Презентация PowerPoint</vt:lpstr>
      <vt:lpstr>Курс: Аналитика – искусство управлять данными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Hewlett-Packard Company</cp:lastModifiedBy>
  <cp:revision>20</cp:revision>
  <dcterms:created xsi:type="dcterms:W3CDTF">2018-09-03T06:41:35Z</dcterms:created>
  <dcterms:modified xsi:type="dcterms:W3CDTF">2021-12-23T17:17:35Z</dcterms:modified>
</cp:coreProperties>
</file>