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84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29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16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600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92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7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573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518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578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40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33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7497-14AA-4AFE-A077-B555F26A4AD9}" type="datetimeFigureOut">
              <a:rPr lang="en-NZ" smtClean="0"/>
              <a:t>5/10/2011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5EA4-241B-4680-ADD5-FF7D09B0B4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371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/>
          <a:lstStyle/>
          <a:p>
            <a:r>
              <a:rPr lang="en-NZ" dirty="0" smtClean="0"/>
              <a:t>TFS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916832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NZ" dirty="0" smtClean="0"/>
              <a:t>Concepts of Branching </a:t>
            </a:r>
          </a:p>
          <a:p>
            <a:r>
              <a:rPr lang="en-NZ" dirty="0" smtClean="0"/>
              <a:t>And</a:t>
            </a:r>
          </a:p>
          <a:p>
            <a:r>
              <a:rPr lang="en-NZ" dirty="0" smtClean="0"/>
              <a:t>Merging</a:t>
            </a:r>
          </a:p>
          <a:p>
            <a:endParaRPr lang="en-NZ" dirty="0"/>
          </a:p>
          <a:p>
            <a:r>
              <a:rPr lang="en-NZ" dirty="0" smtClean="0"/>
              <a:t>Presented by Ed </a:t>
            </a:r>
            <a:r>
              <a:rPr lang="en-NZ" dirty="0" err="1" smtClean="0"/>
              <a:t>Wazowski</a:t>
            </a:r>
            <a:endParaRPr lang="en-NZ" dirty="0" smtClean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45024"/>
            <a:ext cx="2880320" cy="20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6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Vocabulary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8450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NZ" b="1" dirty="0" smtClean="0"/>
              <a:t>TRUNK</a:t>
            </a:r>
            <a:r>
              <a:rPr lang="en-NZ" dirty="0" smtClean="0"/>
              <a:t> – the main source code collection</a:t>
            </a:r>
          </a:p>
          <a:p>
            <a:pPr marL="0" indent="0">
              <a:buNone/>
            </a:pPr>
            <a:r>
              <a:rPr lang="en-NZ" b="1" dirty="0" smtClean="0"/>
              <a:t>Branch</a:t>
            </a:r>
            <a:r>
              <a:rPr lang="en-NZ" dirty="0" smtClean="0"/>
              <a:t> – a collection of code, usually from TRUNK</a:t>
            </a:r>
          </a:p>
          <a:p>
            <a:pPr marL="0" indent="0">
              <a:buNone/>
            </a:pPr>
            <a:r>
              <a:rPr lang="en-NZ" b="1" dirty="0" smtClean="0"/>
              <a:t>Merge</a:t>
            </a:r>
            <a:r>
              <a:rPr lang="en-NZ" dirty="0" smtClean="0"/>
              <a:t> – taking two collections of code and making a third collection of the changes</a:t>
            </a:r>
          </a:p>
          <a:p>
            <a:pPr marL="0" indent="0">
              <a:buNone/>
            </a:pPr>
            <a:r>
              <a:rPr lang="en-NZ" b="1" dirty="0" smtClean="0"/>
              <a:t>Forward Merge </a:t>
            </a:r>
            <a:r>
              <a:rPr lang="en-NZ" dirty="0" smtClean="0"/>
              <a:t>– merging from a newer collection to an older collection to keep the older collection up to date</a:t>
            </a:r>
          </a:p>
          <a:p>
            <a:pPr marL="0" indent="0">
              <a:buNone/>
            </a:pPr>
            <a:r>
              <a:rPr lang="en-NZ" b="1" dirty="0" smtClean="0"/>
              <a:t>Backward Merge </a:t>
            </a:r>
            <a:r>
              <a:rPr lang="en-NZ" dirty="0" smtClean="0"/>
              <a:t>– merging a branch to the branch or TRUNK that it was branched from</a:t>
            </a:r>
          </a:p>
          <a:p>
            <a:pPr marL="0" indent="0">
              <a:buNone/>
            </a:pPr>
            <a:r>
              <a:rPr lang="en-NZ" b="1" dirty="0" smtClean="0"/>
              <a:t>Baseless Merge </a:t>
            </a:r>
            <a:r>
              <a:rPr lang="en-NZ" dirty="0" smtClean="0"/>
              <a:t>– merging two branches that do not have similar </a:t>
            </a:r>
            <a:r>
              <a:rPr lang="en-NZ" dirty="0" smtClean="0"/>
              <a:t>bases</a:t>
            </a:r>
          </a:p>
          <a:p>
            <a:pPr marL="0" indent="0">
              <a:buNone/>
            </a:pPr>
            <a:r>
              <a:rPr lang="en-NZ" b="1" dirty="0" smtClean="0"/>
              <a:t>Label</a:t>
            </a:r>
            <a:r>
              <a:rPr lang="en-NZ" dirty="0" smtClean="0"/>
              <a:t> – A label is placed on all items of a branch you are labelling regardless of change. Used to snapshot a branch.</a:t>
            </a:r>
          </a:p>
          <a:p>
            <a:pPr marL="0" indent="0">
              <a:buNone/>
            </a:pPr>
            <a:r>
              <a:rPr lang="en-NZ" b="1" dirty="0" smtClean="0"/>
              <a:t>Comment</a:t>
            </a:r>
            <a:r>
              <a:rPr lang="en-NZ" dirty="0" smtClean="0"/>
              <a:t> – A comment is placed on all items that have changes during a check in, which will show in history.</a:t>
            </a:r>
          </a:p>
          <a:p>
            <a:pPr marL="0" indent="0">
              <a:buNone/>
            </a:pPr>
            <a:r>
              <a:rPr lang="en-NZ" b="1" dirty="0" smtClean="0"/>
              <a:t>Change Set </a:t>
            </a:r>
            <a:r>
              <a:rPr lang="en-NZ" dirty="0" smtClean="0"/>
              <a:t>– Collection of checked in changes.</a:t>
            </a:r>
          </a:p>
          <a:p>
            <a:pPr marL="0" indent="0">
              <a:buNone/>
            </a:pPr>
            <a:r>
              <a:rPr lang="en-NZ" b="1" dirty="0"/>
              <a:t>Getting </a:t>
            </a:r>
            <a:r>
              <a:rPr lang="en-NZ" b="1" dirty="0" smtClean="0"/>
              <a:t>Latest </a:t>
            </a:r>
            <a:r>
              <a:rPr lang="en-NZ" dirty="0" smtClean="0"/>
              <a:t>– This operation gets the latest of all files within a branch/ single file, will overwrite non writable files, but writable files it will attempt a merge.</a:t>
            </a:r>
            <a:endParaRPr lang="en-NZ" dirty="0"/>
          </a:p>
          <a:p>
            <a:pPr marL="0" indent="0">
              <a:buNone/>
            </a:pPr>
            <a:r>
              <a:rPr lang="en-NZ" b="1" dirty="0"/>
              <a:t>Getting Specific </a:t>
            </a:r>
            <a:r>
              <a:rPr lang="en-NZ" b="1" dirty="0" smtClean="0"/>
              <a:t>Version </a:t>
            </a:r>
            <a:r>
              <a:rPr lang="en-NZ" dirty="0" smtClean="0"/>
              <a:t>– This operation gets latest based on a Label or Change Set.</a:t>
            </a:r>
          </a:p>
          <a:p>
            <a:pPr marL="0" indent="0">
              <a:buNone/>
            </a:pPr>
            <a:r>
              <a:rPr lang="en-NZ" b="1" dirty="0" smtClean="0"/>
              <a:t>Check Out </a:t>
            </a:r>
            <a:r>
              <a:rPr lang="en-NZ" dirty="0" smtClean="0"/>
              <a:t>– This operation makes the file writable for edit, and marks it in TFS to indicate it is being edited.</a:t>
            </a:r>
          </a:p>
          <a:p>
            <a:pPr marL="0" indent="0">
              <a:buNone/>
            </a:pPr>
            <a:r>
              <a:rPr lang="en-NZ" b="1" dirty="0"/>
              <a:t>Exclusive </a:t>
            </a:r>
            <a:r>
              <a:rPr lang="en-NZ" b="1" dirty="0" smtClean="0"/>
              <a:t>Check Out </a:t>
            </a:r>
            <a:r>
              <a:rPr lang="en-NZ" dirty="0" smtClean="0"/>
              <a:t>– This checks out the file for editing exclusively to one user.</a:t>
            </a:r>
          </a:p>
          <a:p>
            <a:pPr marL="0" indent="0">
              <a:buNone/>
            </a:pPr>
            <a:r>
              <a:rPr lang="en-NZ" b="1" dirty="0" smtClean="0"/>
              <a:t>Pending Changes </a:t>
            </a:r>
            <a:r>
              <a:rPr lang="en-NZ" dirty="0" smtClean="0"/>
              <a:t>– This is a list of files that you have checked out regardless of if you have made a change or not, TFS will check out files automatically, for example solution and project files based on other operations.</a:t>
            </a:r>
          </a:p>
          <a:p>
            <a:pPr marL="0" indent="0">
              <a:buNone/>
            </a:pPr>
            <a:r>
              <a:rPr lang="en-NZ" b="1" dirty="0"/>
              <a:t>Check </a:t>
            </a:r>
            <a:r>
              <a:rPr lang="en-NZ" b="1" dirty="0" smtClean="0"/>
              <a:t>In </a:t>
            </a:r>
            <a:r>
              <a:rPr lang="en-NZ" dirty="0" smtClean="0"/>
              <a:t>– This operation will post your changes back into the main repository, and make the file read-only. This operation may require a merge to be completed first.</a:t>
            </a: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756342"/>
            <a:ext cx="1996605" cy="20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3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 Branch or Not to Branch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Branch based on logical code sets</a:t>
            </a:r>
          </a:p>
          <a:p>
            <a:r>
              <a:rPr lang="en-NZ" dirty="0" smtClean="0"/>
              <a:t>Branch whenever it will be released as a separate release</a:t>
            </a:r>
          </a:p>
          <a:p>
            <a:r>
              <a:rPr lang="en-NZ" dirty="0" smtClean="0"/>
              <a:t>Branch to shelve a code set or pause a development</a:t>
            </a:r>
          </a:p>
          <a:p>
            <a:r>
              <a:rPr lang="en-NZ" dirty="0" smtClean="0"/>
              <a:t>Branch to create a separate stream of work without a delivery date</a:t>
            </a:r>
          </a:p>
          <a:p>
            <a:r>
              <a:rPr lang="en-NZ" dirty="0" smtClean="0"/>
              <a:t>Branch when performing R+D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013176"/>
            <a:ext cx="2251968" cy="15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Steps to Branch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Get the latest from the branch you will be branching from</a:t>
            </a:r>
          </a:p>
          <a:p>
            <a:r>
              <a:rPr lang="en-NZ" dirty="0" smtClean="0"/>
              <a:t>Compile, Build and Test Branch </a:t>
            </a:r>
          </a:p>
          <a:p>
            <a:r>
              <a:rPr lang="en-NZ" dirty="0" smtClean="0"/>
              <a:t>Branch the code</a:t>
            </a:r>
          </a:p>
          <a:p>
            <a:r>
              <a:rPr lang="en-NZ" dirty="0" smtClean="0"/>
              <a:t>Get the latest from the newly created branch</a:t>
            </a:r>
          </a:p>
          <a:p>
            <a:r>
              <a:rPr lang="en-NZ" dirty="0" smtClean="0"/>
              <a:t>Compile, Build and Test Branch</a:t>
            </a:r>
          </a:p>
          <a:p>
            <a:r>
              <a:rPr lang="en-NZ" dirty="0" smtClean="0"/>
              <a:t>Start using Branch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72" y="4355738"/>
            <a:ext cx="1585411" cy="20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Branch Maintenance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Keep Branch up to date by forward merging</a:t>
            </a:r>
          </a:p>
          <a:p>
            <a:r>
              <a:rPr lang="en-NZ" dirty="0" smtClean="0"/>
              <a:t>Keep Branch isolated to what it was intended for</a:t>
            </a:r>
          </a:p>
          <a:p>
            <a:r>
              <a:rPr lang="en-NZ" dirty="0" smtClean="0"/>
              <a:t>Update Branch by using </a:t>
            </a:r>
            <a:r>
              <a:rPr lang="en-NZ" dirty="0" smtClean="0"/>
              <a:t>Labels/Comments </a:t>
            </a:r>
            <a:r>
              <a:rPr lang="en-NZ" dirty="0" smtClean="0"/>
              <a:t>for </a:t>
            </a:r>
            <a:r>
              <a:rPr lang="en-NZ" dirty="0" smtClean="0"/>
              <a:t>historical View of:</a:t>
            </a:r>
            <a:endParaRPr lang="en-NZ" dirty="0" smtClean="0"/>
          </a:p>
          <a:p>
            <a:pPr lvl="1"/>
            <a:r>
              <a:rPr lang="en-NZ" dirty="0" smtClean="0"/>
              <a:t>Merges</a:t>
            </a:r>
          </a:p>
          <a:p>
            <a:pPr lvl="1"/>
            <a:r>
              <a:rPr lang="en-NZ" dirty="0" smtClean="0"/>
              <a:t>Releases</a:t>
            </a:r>
          </a:p>
          <a:p>
            <a:pPr lvl="1"/>
            <a:r>
              <a:rPr lang="en-NZ" dirty="0" smtClean="0"/>
              <a:t>Check 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89040"/>
            <a:ext cx="2732955" cy="24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2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Steps to Forward Merge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Get Latest of both branches</a:t>
            </a:r>
          </a:p>
          <a:p>
            <a:r>
              <a:rPr lang="en-NZ" dirty="0" smtClean="0"/>
              <a:t>Compile, Build and Test Both Branches</a:t>
            </a:r>
          </a:p>
          <a:p>
            <a:r>
              <a:rPr lang="en-NZ" dirty="0" smtClean="0"/>
              <a:t>Perform the Merge</a:t>
            </a:r>
          </a:p>
          <a:p>
            <a:r>
              <a:rPr lang="en-NZ" dirty="0" smtClean="0"/>
              <a:t>Compile, Build and Test Merged Branch</a:t>
            </a:r>
          </a:p>
          <a:p>
            <a:r>
              <a:rPr lang="en-NZ" dirty="0" smtClean="0"/>
              <a:t>Check In and Label the Changes</a:t>
            </a:r>
          </a:p>
          <a:p>
            <a:r>
              <a:rPr lang="en-NZ" dirty="0" smtClean="0"/>
              <a:t>Branch </a:t>
            </a:r>
            <a:r>
              <a:rPr lang="en-NZ" dirty="0" smtClean="0"/>
              <a:t>is Ready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149080"/>
            <a:ext cx="190804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Steps to Backward Merge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3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Forward Merge to Branch Merging from</a:t>
            </a:r>
          </a:p>
          <a:p>
            <a:r>
              <a:rPr lang="en-NZ" dirty="0" smtClean="0"/>
              <a:t>Backward Merge to Branch you Forward Merged From (Same as Forward Merge)</a:t>
            </a:r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7900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Steps to Baseless Merge</a:t>
            </a:r>
            <a:endParaRPr lang="en-N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832448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Same as Forward Merge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75" y="4509120"/>
            <a:ext cx="2231272" cy="20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8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Merge Tools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TFS Merge Tool has a three view merging window, which works, but has issues for more complex Merging, and fails when files are of different Encoding. For example UTF8 to ANSI</a:t>
            </a:r>
          </a:p>
          <a:p>
            <a:r>
              <a:rPr lang="en-NZ" dirty="0" smtClean="0"/>
              <a:t>Work Around is to add a third party merge tool like Beyond Compare, which gives you a four view merging, and can handle different encoding versions.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37848"/>
            <a:ext cx="2540000" cy="17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1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Merge Dance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6046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smtClean="0"/>
              <a:t>How to merge back to TRUNK from a branch Steps</a:t>
            </a:r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864" y="2032248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Get Latest from TRUNK</a:t>
            </a:r>
          </a:p>
          <a:p>
            <a:r>
              <a:rPr lang="en-NZ" dirty="0" smtClean="0"/>
              <a:t>Compile, Build and Test TRUNK Branch</a:t>
            </a:r>
          </a:p>
          <a:p>
            <a:r>
              <a:rPr lang="en-NZ" dirty="0" smtClean="0"/>
              <a:t>Get Latest from Branch</a:t>
            </a:r>
          </a:p>
          <a:p>
            <a:r>
              <a:rPr lang="en-NZ" dirty="0" smtClean="0"/>
              <a:t>Compile, Build and Test Branch</a:t>
            </a:r>
          </a:p>
          <a:p>
            <a:r>
              <a:rPr lang="en-NZ" dirty="0" smtClean="0"/>
              <a:t>Forward Merge from TRUNK to Branch</a:t>
            </a:r>
          </a:p>
          <a:p>
            <a:r>
              <a:rPr lang="en-NZ" dirty="0" smtClean="0"/>
              <a:t>Compile, Build and Test Branch</a:t>
            </a:r>
          </a:p>
          <a:p>
            <a:r>
              <a:rPr lang="en-NZ" dirty="0" smtClean="0"/>
              <a:t>Label and Check In Changes</a:t>
            </a:r>
          </a:p>
          <a:p>
            <a:r>
              <a:rPr lang="en-NZ" dirty="0" smtClean="0"/>
              <a:t>Backward Merge form Branch to TRUNK</a:t>
            </a:r>
          </a:p>
          <a:p>
            <a:r>
              <a:rPr lang="en-NZ" dirty="0" smtClean="0"/>
              <a:t>Compile, Build and Test Branch</a:t>
            </a:r>
          </a:p>
          <a:p>
            <a:r>
              <a:rPr lang="en-NZ" dirty="0" smtClean="0"/>
              <a:t>Label and Check In Changes</a:t>
            </a:r>
          </a:p>
          <a:p>
            <a:r>
              <a:rPr lang="en-NZ" dirty="0" smtClean="0"/>
              <a:t>TRUNK is up to date </a:t>
            </a:r>
          </a:p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01" y="4097054"/>
            <a:ext cx="190804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5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639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TFS </vt:lpstr>
      <vt:lpstr>The Vocabulary</vt:lpstr>
      <vt:lpstr>To Branch or Not to Branch</vt:lpstr>
      <vt:lpstr>Steps to Branch</vt:lpstr>
      <vt:lpstr>Branch Maintenance</vt:lpstr>
      <vt:lpstr>Steps to Forward Merge</vt:lpstr>
      <vt:lpstr>Steps to Backward Merge</vt:lpstr>
      <vt:lpstr>Merge Tools</vt:lpstr>
      <vt:lpstr>Merge Dance</vt:lpstr>
    </vt:vector>
  </TitlesOfParts>
  <Company>Intergen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Guzikowski</dc:creator>
  <cp:lastModifiedBy>Ed Guzikowski</cp:lastModifiedBy>
  <cp:revision>12</cp:revision>
  <dcterms:created xsi:type="dcterms:W3CDTF">2011-09-29T23:36:28Z</dcterms:created>
  <dcterms:modified xsi:type="dcterms:W3CDTF">2011-10-04T19:33:24Z</dcterms:modified>
</cp:coreProperties>
</file>