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68" r:id="rId7"/>
    <p:sldId id="271" r:id="rId8"/>
    <p:sldId id="260" r:id="rId9"/>
    <p:sldId id="261" r:id="rId10"/>
    <p:sldId id="269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662738" cy="98329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E71DD-D146-40C4-9949-2076DD65B9E3}" type="datetimeFigureOut">
              <a:rPr lang="en-US" smtClean="0"/>
              <a:pPr/>
              <a:t>8/11/2011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4713" y="738188"/>
            <a:ext cx="4914900" cy="3686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670663"/>
            <a:ext cx="5330190" cy="4424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3962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10" y="9339620"/>
            <a:ext cx="2887186" cy="4916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CFCB3-B74D-4671-9E7B-2E0C01005C8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18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FCB3-B74D-4671-9E7B-2E0C01005C84}" type="slidenum">
              <a:rPr lang="en-NZ" smtClean="0"/>
              <a:pPr/>
              <a:t>1</a:t>
            </a:fld>
            <a:endParaRPr lang="en-N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FCB3-B74D-4671-9E7B-2E0C01005C84}" type="slidenum">
              <a:rPr lang="en-NZ" smtClean="0"/>
              <a:pPr/>
              <a:t>10</a:t>
            </a:fld>
            <a:endParaRPr lang="en-N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FCB3-B74D-4671-9E7B-2E0C01005C84}" type="slidenum">
              <a:rPr lang="en-NZ" smtClean="0"/>
              <a:pPr/>
              <a:t>11</a:t>
            </a:fld>
            <a:endParaRPr lang="en-N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FCB3-B74D-4671-9E7B-2E0C01005C84}" type="slidenum">
              <a:rPr lang="en-NZ" smtClean="0"/>
              <a:pPr/>
              <a:t>12</a:t>
            </a:fld>
            <a:endParaRPr lang="en-N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FCB3-B74D-4671-9E7B-2E0C01005C84}" type="slidenum">
              <a:rPr lang="en-NZ" smtClean="0"/>
              <a:pPr/>
              <a:t>13</a:t>
            </a:fld>
            <a:endParaRPr lang="en-N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FCB3-B74D-4671-9E7B-2E0C01005C84}" type="slidenum">
              <a:rPr lang="en-NZ" smtClean="0"/>
              <a:pPr/>
              <a:t>14</a:t>
            </a:fld>
            <a:endParaRPr lang="en-N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FCB3-B74D-4671-9E7B-2E0C01005C84}" type="slidenum">
              <a:rPr lang="en-NZ" smtClean="0"/>
              <a:pPr/>
              <a:t>15</a:t>
            </a:fld>
            <a:endParaRPr lang="en-N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FCB3-B74D-4671-9E7B-2E0C01005C84}" type="slidenum">
              <a:rPr lang="en-NZ" smtClean="0"/>
              <a:pPr/>
              <a:t>16</a:t>
            </a:fld>
            <a:endParaRPr lang="en-N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FCB3-B74D-4671-9E7B-2E0C01005C84}" type="slidenum">
              <a:rPr lang="en-NZ" smtClean="0"/>
              <a:pPr/>
              <a:t>2</a:t>
            </a:fld>
            <a:endParaRPr lang="en-N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FCB3-B74D-4671-9E7B-2E0C01005C84}" type="slidenum">
              <a:rPr lang="en-NZ" smtClean="0"/>
              <a:pPr/>
              <a:t>3</a:t>
            </a:fld>
            <a:endParaRPr lang="en-N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FCB3-B74D-4671-9E7B-2E0C01005C84}" type="slidenum">
              <a:rPr lang="en-NZ" smtClean="0"/>
              <a:pPr/>
              <a:t>4</a:t>
            </a:fld>
            <a:endParaRPr lang="en-N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FCB3-B74D-4671-9E7B-2E0C01005C84}" type="slidenum">
              <a:rPr lang="en-NZ" smtClean="0"/>
              <a:pPr/>
              <a:t>5</a:t>
            </a:fld>
            <a:endParaRPr lang="en-N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FCB3-B74D-4671-9E7B-2E0C01005C84}" type="slidenum">
              <a:rPr lang="en-NZ" smtClean="0"/>
              <a:pPr/>
              <a:t>6</a:t>
            </a:fld>
            <a:endParaRPr lang="en-N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FCB3-B74D-4671-9E7B-2E0C01005C84}" type="slidenum">
              <a:rPr lang="en-NZ" smtClean="0"/>
              <a:pPr/>
              <a:t>7</a:t>
            </a:fld>
            <a:endParaRPr lang="en-N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FCB3-B74D-4671-9E7B-2E0C01005C84}" type="slidenum">
              <a:rPr lang="en-NZ" smtClean="0"/>
              <a:pPr/>
              <a:t>8</a:t>
            </a:fld>
            <a:endParaRPr lang="en-N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CFCB3-B74D-4671-9E7B-2E0C01005C84}" type="slidenum">
              <a:rPr lang="en-NZ" smtClean="0"/>
              <a:pPr/>
              <a:t>9</a:t>
            </a:fld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335F-2F91-4C89-9714-C534C3A39600}" type="datetimeFigureOut">
              <a:rPr lang="en-US" smtClean="0"/>
              <a:pPr/>
              <a:t>8/11/2011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A324-BB46-412F-9039-F36144B3F4B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335F-2F91-4C89-9714-C534C3A39600}" type="datetimeFigureOut">
              <a:rPr lang="en-US" smtClean="0"/>
              <a:pPr/>
              <a:t>8/11/2011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A324-BB46-412F-9039-F36144B3F4B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335F-2F91-4C89-9714-C534C3A39600}" type="datetimeFigureOut">
              <a:rPr lang="en-US" smtClean="0"/>
              <a:pPr/>
              <a:t>8/11/2011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A324-BB46-412F-9039-F36144B3F4B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335F-2F91-4C89-9714-C534C3A39600}" type="datetimeFigureOut">
              <a:rPr lang="en-US" smtClean="0"/>
              <a:pPr/>
              <a:t>8/11/2011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A324-BB46-412F-9039-F36144B3F4B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335F-2F91-4C89-9714-C534C3A39600}" type="datetimeFigureOut">
              <a:rPr lang="en-US" smtClean="0"/>
              <a:pPr/>
              <a:t>8/11/2011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A324-BB46-412F-9039-F36144B3F4B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335F-2F91-4C89-9714-C534C3A39600}" type="datetimeFigureOut">
              <a:rPr lang="en-US" smtClean="0"/>
              <a:pPr/>
              <a:t>8/11/2011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A324-BB46-412F-9039-F36144B3F4B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335F-2F91-4C89-9714-C534C3A39600}" type="datetimeFigureOut">
              <a:rPr lang="en-US" smtClean="0"/>
              <a:pPr/>
              <a:t>8/11/2011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A324-BB46-412F-9039-F36144B3F4B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335F-2F91-4C89-9714-C534C3A39600}" type="datetimeFigureOut">
              <a:rPr lang="en-US" smtClean="0"/>
              <a:pPr/>
              <a:t>8/11/2011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A324-BB46-412F-9039-F36144B3F4B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335F-2F91-4C89-9714-C534C3A39600}" type="datetimeFigureOut">
              <a:rPr lang="en-US" smtClean="0"/>
              <a:pPr/>
              <a:t>8/11/2011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A324-BB46-412F-9039-F36144B3F4B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335F-2F91-4C89-9714-C534C3A39600}" type="datetimeFigureOut">
              <a:rPr lang="en-US" smtClean="0"/>
              <a:pPr/>
              <a:t>8/11/2011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A324-BB46-412F-9039-F36144B3F4B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335F-2F91-4C89-9714-C534C3A39600}" type="datetimeFigureOut">
              <a:rPr lang="en-US" smtClean="0"/>
              <a:pPr/>
              <a:t>8/11/2011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A324-BB46-412F-9039-F36144B3F4B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9000"/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0335F-2F91-4C89-9714-C534C3A39600}" type="datetimeFigureOut">
              <a:rPr lang="en-US" smtClean="0"/>
              <a:pPr/>
              <a:t>8/11/2011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7A324-BB46-412F-9039-F36144B3F4BC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NZ" dirty="0" smtClean="0"/>
              <a:t>Unit Testing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700808"/>
            <a:ext cx="6400800" cy="1752600"/>
          </a:xfrm>
        </p:spPr>
        <p:txBody>
          <a:bodyPr/>
          <a:lstStyle/>
          <a:p>
            <a:r>
              <a:rPr lang="en-NZ" dirty="0" smtClean="0"/>
              <a:t>Tips and Tricks from Lessons Learned</a:t>
            </a:r>
            <a:endParaRPr lang="en-N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70085"/>
            <a:ext cx="4095179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Unit Testing Rules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3571868" y="1785926"/>
            <a:ext cx="44291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Use the AAA pattern - Arrange Act Assert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 </a:t>
            </a:r>
            <a:r>
              <a:rPr lang="en-NZ" dirty="0" smtClean="0"/>
              <a:t>Create static scenarios so that you can reproduce the same result.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Create a test framework as you go, so you can reuse the logic in other projects.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Understand the limitations of your test tools and you test framework to identify were manual testing will be required.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Write tests that are thorough and easy to understand, so other developers can recognise the pattern used.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Try to create tests that will not require updates every time you refactor your code.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Write generic tests so they can be reused.</a:t>
            </a:r>
            <a:endParaRPr lang="en-NZ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57518"/>
            <a:ext cx="22764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Testing Properties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1357298"/>
            <a:ext cx="3857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Test Default value upon instantiation 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 Test setting minimum value.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Test setting maximum value.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 Test setting back to default value.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Test interface </a:t>
            </a:r>
            <a:endParaRPr lang="en-NZ" dirty="0"/>
          </a:p>
        </p:txBody>
      </p:sp>
      <p:sp>
        <p:nvSpPr>
          <p:cNvPr id="8" name="Rectangle 7"/>
          <p:cNvSpPr/>
          <p:nvPr/>
        </p:nvSpPr>
        <p:spPr>
          <a:xfrm>
            <a:off x="4000496" y="3214686"/>
            <a:ext cx="464347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 smtClean="0"/>
              <a:t>[</a:t>
            </a:r>
            <a:r>
              <a:rPr lang="en-NZ" sz="1200" dirty="0"/>
              <a:t>Test]</a:t>
            </a:r>
          </a:p>
          <a:p>
            <a:r>
              <a:rPr lang="en-NZ" sz="1200" dirty="0" smtClean="0"/>
              <a:t>[</a:t>
            </a:r>
            <a:r>
              <a:rPr lang="en-NZ" sz="1200" dirty="0"/>
              <a:t>Category("version1.0")]</a:t>
            </a:r>
          </a:p>
          <a:p>
            <a:r>
              <a:rPr lang="en-NZ" sz="1200" dirty="0" smtClean="0"/>
              <a:t>public </a:t>
            </a:r>
            <a:r>
              <a:rPr lang="en-NZ" sz="1200" dirty="0"/>
              <a:t>void </a:t>
            </a:r>
            <a:r>
              <a:rPr lang="en-NZ" sz="1200" dirty="0" err="1"/>
              <a:t>TestId</a:t>
            </a:r>
            <a:r>
              <a:rPr lang="en-NZ" sz="1200" dirty="0"/>
              <a:t>()</a:t>
            </a:r>
          </a:p>
          <a:p>
            <a:r>
              <a:rPr lang="en-NZ" sz="1200" dirty="0" smtClean="0"/>
              <a:t>{</a:t>
            </a:r>
            <a:endParaRPr lang="en-NZ" sz="1200" dirty="0"/>
          </a:p>
          <a:p>
            <a:r>
              <a:rPr lang="en-NZ" sz="1200" dirty="0"/>
              <a:t>	</a:t>
            </a:r>
            <a:r>
              <a:rPr lang="en-NZ" sz="1200" dirty="0" err="1"/>
              <a:t>var</a:t>
            </a:r>
            <a:r>
              <a:rPr lang="en-NZ" sz="1200" dirty="0"/>
              <a:t> target = </a:t>
            </a:r>
            <a:r>
              <a:rPr lang="en-NZ" sz="1200" dirty="0" err="1"/>
              <a:t>CreateTargetObject</a:t>
            </a:r>
            <a:r>
              <a:rPr lang="en-NZ" sz="1200" dirty="0"/>
              <a:t>();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Assert.IsNotNull</a:t>
            </a:r>
            <a:r>
              <a:rPr lang="en-NZ" sz="1200" dirty="0"/>
              <a:t>(</a:t>
            </a:r>
            <a:r>
              <a:rPr lang="en-NZ" sz="1200" dirty="0" err="1"/>
              <a:t>target.Id</a:t>
            </a:r>
            <a:r>
              <a:rPr lang="en-NZ" sz="1200" dirty="0"/>
              <a:t>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CheckProperty</a:t>
            </a:r>
            <a:r>
              <a:rPr lang="en-NZ" sz="1200" dirty="0"/>
              <a:t>(p =&gt; </a:t>
            </a:r>
            <a:r>
              <a:rPr lang="en-NZ" sz="1200" dirty="0" err="1"/>
              <a:t>p.Id</a:t>
            </a:r>
            <a:r>
              <a:rPr lang="en-NZ" sz="1200" dirty="0"/>
              <a:t>, </a:t>
            </a:r>
            <a:r>
              <a:rPr lang="en-NZ" sz="1200" dirty="0" err="1"/>
              <a:t>int.MinValue</a:t>
            </a:r>
            <a:r>
              <a:rPr lang="en-NZ" sz="1200" dirty="0"/>
              <a:t>, 0, </a:t>
            </a:r>
            <a:r>
              <a:rPr lang="en-NZ" sz="1200" dirty="0" err="1"/>
              <a:t>int.MaxValue</a:t>
            </a:r>
            <a:r>
              <a:rPr lang="en-NZ" sz="1200" dirty="0"/>
              <a:t>);</a:t>
            </a:r>
          </a:p>
          <a:p>
            <a:r>
              <a:rPr lang="en-NZ" sz="1200" dirty="0" smtClean="0"/>
              <a:t>}</a:t>
            </a:r>
            <a:endParaRPr lang="en-NZ" sz="1200" dirty="0"/>
          </a:p>
          <a:p>
            <a:r>
              <a:rPr lang="en-NZ" sz="1200" dirty="0" smtClean="0"/>
              <a:t>[</a:t>
            </a:r>
            <a:r>
              <a:rPr lang="en-NZ" sz="1200" dirty="0"/>
              <a:t>Test]</a:t>
            </a:r>
          </a:p>
          <a:p>
            <a:r>
              <a:rPr lang="en-NZ" sz="1200" dirty="0" smtClean="0"/>
              <a:t>[</a:t>
            </a:r>
            <a:r>
              <a:rPr lang="en-NZ" sz="1200" dirty="0"/>
              <a:t>Category("version1.0")]</a:t>
            </a:r>
          </a:p>
          <a:p>
            <a:r>
              <a:rPr lang="en-NZ" sz="1200" dirty="0" smtClean="0"/>
              <a:t>public </a:t>
            </a:r>
            <a:r>
              <a:rPr lang="en-NZ" sz="1200" dirty="0"/>
              <a:t>void </a:t>
            </a:r>
            <a:r>
              <a:rPr lang="en-NZ" sz="1200" dirty="0" err="1"/>
              <a:t>TestInterfaceId</a:t>
            </a:r>
            <a:r>
              <a:rPr lang="en-NZ" sz="1200" dirty="0"/>
              <a:t>()</a:t>
            </a:r>
          </a:p>
          <a:p>
            <a:r>
              <a:rPr lang="en-NZ" sz="1200" dirty="0" smtClean="0"/>
              <a:t>{</a:t>
            </a:r>
            <a:endParaRPr lang="en-NZ" sz="1200" dirty="0"/>
          </a:p>
          <a:p>
            <a:r>
              <a:rPr lang="en-NZ" sz="1200" dirty="0"/>
              <a:t>	</a:t>
            </a:r>
            <a:r>
              <a:rPr lang="en-NZ" sz="1200" dirty="0" err="1"/>
              <a:t>var</a:t>
            </a:r>
            <a:r>
              <a:rPr lang="en-NZ" sz="1200" dirty="0"/>
              <a:t> target = </a:t>
            </a:r>
            <a:r>
              <a:rPr lang="en-NZ" sz="1200" dirty="0" err="1"/>
              <a:t>CreateTargetInterfaceObject</a:t>
            </a:r>
            <a:r>
              <a:rPr lang="en-NZ" sz="1200" dirty="0"/>
              <a:t>();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Assert.IsNotNull</a:t>
            </a:r>
            <a:r>
              <a:rPr lang="en-NZ" sz="1200" dirty="0"/>
              <a:t>(</a:t>
            </a:r>
            <a:r>
              <a:rPr lang="en-NZ" sz="1200" dirty="0" err="1"/>
              <a:t>target.Id</a:t>
            </a:r>
            <a:r>
              <a:rPr lang="en-NZ" sz="1200" dirty="0"/>
              <a:t>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target.Id</a:t>
            </a:r>
            <a:r>
              <a:rPr lang="en-NZ" sz="1200" dirty="0"/>
              <a:t> = </a:t>
            </a:r>
            <a:r>
              <a:rPr lang="en-NZ" sz="1200" dirty="0" err="1"/>
              <a:t>UnitTestValues.Id</a:t>
            </a:r>
            <a:r>
              <a:rPr lang="en-NZ" sz="1200" dirty="0"/>
              <a:t>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Assert.AreEqual</a:t>
            </a:r>
            <a:r>
              <a:rPr lang="en-NZ" sz="1200" dirty="0"/>
              <a:t>(</a:t>
            </a:r>
            <a:r>
              <a:rPr lang="en-NZ" sz="1200" dirty="0" err="1"/>
              <a:t>UnitTestValues.Id</a:t>
            </a:r>
            <a:r>
              <a:rPr lang="en-NZ" sz="1200" dirty="0"/>
              <a:t>, </a:t>
            </a:r>
            <a:r>
              <a:rPr lang="en-NZ" sz="1200" dirty="0" err="1"/>
              <a:t>target.Id</a:t>
            </a:r>
            <a:r>
              <a:rPr lang="en-NZ" sz="1200" dirty="0"/>
              <a:t>);</a:t>
            </a:r>
          </a:p>
          <a:p>
            <a:r>
              <a:rPr lang="en-NZ" sz="1200" dirty="0" smtClean="0"/>
              <a:t>}</a:t>
            </a:r>
            <a:endParaRPr lang="en-NZ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06588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Testing Functions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1357298"/>
            <a:ext cx="38576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Test actual go path.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 Test null parameters for each input parameter.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Test invalid parameters for each input parameters.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 Test calling layer with good mocks.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Test calling layer with bad mocks.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Test calling layer with exception mocks. </a:t>
            </a:r>
            <a:endParaRPr lang="en-NZ" dirty="0"/>
          </a:p>
        </p:txBody>
      </p:sp>
      <p:sp>
        <p:nvSpPr>
          <p:cNvPr id="8" name="Rectangle 7"/>
          <p:cNvSpPr/>
          <p:nvPr/>
        </p:nvSpPr>
        <p:spPr>
          <a:xfrm>
            <a:off x="4000496" y="1285860"/>
            <a:ext cx="46434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 smtClean="0"/>
              <a:t>[</a:t>
            </a:r>
            <a:r>
              <a:rPr lang="en-NZ" sz="1200" dirty="0"/>
              <a:t>Test]</a:t>
            </a:r>
          </a:p>
          <a:p>
            <a:r>
              <a:rPr lang="en-NZ" sz="1200" dirty="0" smtClean="0"/>
              <a:t>[</a:t>
            </a:r>
            <a:r>
              <a:rPr lang="en-NZ" sz="1200" dirty="0" err="1"/>
              <a:t>ExpectedException</a:t>
            </a:r>
            <a:r>
              <a:rPr lang="en-NZ" sz="1200" dirty="0"/>
              <a:t>(</a:t>
            </a:r>
            <a:r>
              <a:rPr lang="en-NZ" sz="1200" dirty="0" err="1"/>
              <a:t>typeof</a:t>
            </a:r>
            <a:r>
              <a:rPr lang="en-NZ" sz="1200" dirty="0"/>
              <a:t>(</a:t>
            </a:r>
            <a:r>
              <a:rPr lang="en-NZ" sz="1200" dirty="0" err="1"/>
              <a:t>InvalidOperationException</a:t>
            </a:r>
            <a:r>
              <a:rPr lang="en-NZ" sz="1200" dirty="0"/>
              <a:t>))]</a:t>
            </a:r>
          </a:p>
          <a:p>
            <a:r>
              <a:rPr lang="en-NZ" sz="1200" dirty="0"/>
              <a:t>public void </a:t>
            </a:r>
            <a:r>
              <a:rPr lang="en-NZ" sz="1200" dirty="0" err="1"/>
              <a:t>TestFetchEmptyConnection</a:t>
            </a:r>
            <a:r>
              <a:rPr lang="en-NZ" sz="1200" dirty="0"/>
              <a:t>()</a:t>
            </a:r>
          </a:p>
          <a:p>
            <a:r>
              <a:rPr lang="en-NZ" sz="1200" dirty="0"/>
              <a:t>{</a:t>
            </a:r>
          </a:p>
          <a:p>
            <a:r>
              <a:rPr lang="en-NZ" sz="1200" dirty="0" smtClean="0"/>
              <a:t>	</a:t>
            </a:r>
            <a:r>
              <a:rPr lang="en-NZ" sz="1200" dirty="0" err="1" smtClean="0"/>
              <a:t>var</a:t>
            </a:r>
            <a:r>
              <a:rPr lang="en-NZ" sz="1200" dirty="0" smtClean="0"/>
              <a:t> </a:t>
            </a:r>
            <a:r>
              <a:rPr lang="en-NZ" sz="1200" dirty="0"/>
              <a:t>target = </a:t>
            </a:r>
            <a:r>
              <a:rPr lang="en-NZ" sz="1200" dirty="0" err="1"/>
              <a:t>CreateTargetObject</a:t>
            </a:r>
            <a:r>
              <a:rPr lang="en-NZ" sz="1200" dirty="0"/>
              <a:t>();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var</a:t>
            </a:r>
            <a:r>
              <a:rPr lang="en-NZ" sz="1200" dirty="0"/>
              <a:t> actual = </a:t>
            </a:r>
            <a:r>
              <a:rPr lang="en-NZ" sz="1200" dirty="0" err="1"/>
              <a:t>target.Fetch</a:t>
            </a:r>
            <a:r>
              <a:rPr lang="en-NZ" sz="1200" dirty="0"/>
              <a:t>(new </a:t>
            </a:r>
            <a:r>
              <a:rPr lang="en-NZ" sz="1200" dirty="0" err="1"/>
              <a:t>SqlConnection</a:t>
            </a:r>
            <a:r>
              <a:rPr lang="en-NZ" sz="1200" dirty="0"/>
              <a:t>(), 1);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Assert.IsNotNull</a:t>
            </a:r>
            <a:r>
              <a:rPr lang="en-NZ" sz="1200" dirty="0"/>
              <a:t>(actual);</a:t>
            </a:r>
          </a:p>
          <a:p>
            <a:r>
              <a:rPr lang="en-NZ" sz="1200" dirty="0"/>
              <a:t>}</a:t>
            </a:r>
          </a:p>
          <a:p>
            <a:r>
              <a:rPr lang="en-NZ" sz="1200" dirty="0" smtClean="0"/>
              <a:t>[</a:t>
            </a:r>
            <a:r>
              <a:rPr lang="en-NZ" sz="1200" dirty="0"/>
              <a:t>Test]</a:t>
            </a:r>
          </a:p>
          <a:p>
            <a:r>
              <a:rPr lang="en-NZ" sz="1200" dirty="0"/>
              <a:t>[Category("version1.0")]</a:t>
            </a:r>
          </a:p>
          <a:p>
            <a:r>
              <a:rPr lang="en-NZ" sz="1200" dirty="0"/>
              <a:t>public void </a:t>
            </a:r>
            <a:r>
              <a:rPr lang="en-NZ" sz="1200" dirty="0" err="1"/>
              <a:t>TestFetchNullConnection</a:t>
            </a:r>
            <a:r>
              <a:rPr lang="en-NZ" sz="1200" dirty="0"/>
              <a:t>()</a:t>
            </a:r>
          </a:p>
          <a:p>
            <a:r>
              <a:rPr lang="en-NZ" sz="1200" dirty="0"/>
              <a:t>{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var</a:t>
            </a:r>
            <a:r>
              <a:rPr lang="en-NZ" sz="1200" dirty="0"/>
              <a:t> target = </a:t>
            </a:r>
            <a:r>
              <a:rPr lang="en-NZ" sz="1200" dirty="0" err="1"/>
              <a:t>CreateTargetObject</a:t>
            </a:r>
            <a:r>
              <a:rPr lang="en-NZ" sz="1200" dirty="0"/>
              <a:t>();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var</a:t>
            </a:r>
            <a:r>
              <a:rPr lang="en-NZ" sz="1200" dirty="0"/>
              <a:t> actual = </a:t>
            </a:r>
            <a:r>
              <a:rPr lang="en-NZ" sz="1200" dirty="0" err="1"/>
              <a:t>target.Fetch</a:t>
            </a:r>
            <a:r>
              <a:rPr lang="en-NZ" sz="1200" dirty="0"/>
              <a:t>(null, 1);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Assert.IsNotNull</a:t>
            </a:r>
            <a:r>
              <a:rPr lang="en-NZ" sz="1200" dirty="0"/>
              <a:t>(actual);</a:t>
            </a:r>
          </a:p>
          <a:p>
            <a:r>
              <a:rPr lang="en-NZ" sz="1200" dirty="0"/>
              <a:t>}</a:t>
            </a:r>
          </a:p>
          <a:p>
            <a:r>
              <a:rPr lang="en-NZ" sz="1200" dirty="0" smtClean="0"/>
              <a:t>[</a:t>
            </a:r>
            <a:r>
              <a:rPr lang="en-NZ" sz="1200" dirty="0"/>
              <a:t>Test]</a:t>
            </a:r>
          </a:p>
          <a:p>
            <a:r>
              <a:rPr lang="en-NZ" sz="1200" dirty="0"/>
              <a:t>[Category("version1.0")]</a:t>
            </a:r>
          </a:p>
          <a:p>
            <a:r>
              <a:rPr lang="en-NZ" sz="1200" dirty="0"/>
              <a:t>public void </a:t>
            </a:r>
            <a:r>
              <a:rPr lang="en-NZ" sz="1200" dirty="0" err="1" smtClean="0"/>
              <a:t>TestFetch</a:t>
            </a:r>
            <a:r>
              <a:rPr lang="en-NZ" sz="1200" dirty="0" smtClean="0"/>
              <a:t>()</a:t>
            </a:r>
            <a:endParaRPr lang="en-NZ" sz="1200" dirty="0"/>
          </a:p>
          <a:p>
            <a:r>
              <a:rPr lang="en-NZ" sz="1200" dirty="0"/>
              <a:t>{</a:t>
            </a:r>
          </a:p>
          <a:p>
            <a:r>
              <a:rPr lang="en-NZ" sz="1200" dirty="0"/>
              <a:t>	using (</a:t>
            </a:r>
            <a:r>
              <a:rPr lang="en-NZ" sz="1200" dirty="0" err="1"/>
              <a:t>var</a:t>
            </a:r>
            <a:r>
              <a:rPr lang="en-NZ" sz="1200" dirty="0"/>
              <a:t> connection = </a:t>
            </a:r>
            <a:r>
              <a:rPr lang="en-NZ" sz="1200" dirty="0" smtClean="0"/>
              <a:t>new</a:t>
            </a:r>
          </a:p>
          <a:p>
            <a:r>
              <a:rPr lang="en-NZ" sz="1200" dirty="0"/>
              <a:t> </a:t>
            </a:r>
            <a:r>
              <a:rPr lang="en-NZ" sz="1200" dirty="0" smtClean="0"/>
              <a:t>                                        </a:t>
            </a:r>
            <a:r>
              <a:rPr lang="en-NZ" sz="1200" dirty="0" err="1" smtClean="0"/>
              <a:t>DatabaseConnectionProvider</a:t>
            </a:r>
            <a:r>
              <a:rPr lang="en-NZ" sz="1200" dirty="0"/>
              <a:t>().</a:t>
            </a:r>
            <a:r>
              <a:rPr lang="en-NZ" sz="1200" dirty="0" err="1"/>
              <a:t>GetConnection</a:t>
            </a:r>
            <a:r>
              <a:rPr lang="en-NZ" sz="1200" dirty="0"/>
              <a:t>())</a:t>
            </a:r>
          </a:p>
          <a:p>
            <a:r>
              <a:rPr lang="en-NZ" sz="1200" dirty="0"/>
              <a:t>	{</a:t>
            </a:r>
          </a:p>
          <a:p>
            <a:r>
              <a:rPr lang="en-NZ" sz="1200" dirty="0" smtClean="0"/>
              <a:t>		</a:t>
            </a:r>
            <a:r>
              <a:rPr lang="en-NZ" sz="1200" dirty="0" err="1" smtClean="0"/>
              <a:t>var</a:t>
            </a:r>
            <a:r>
              <a:rPr lang="en-NZ" sz="1200" dirty="0" smtClean="0"/>
              <a:t> target = </a:t>
            </a:r>
            <a:r>
              <a:rPr lang="en-NZ" sz="1200" dirty="0" err="1" smtClean="0"/>
              <a:t>CreateTargetObject</a:t>
            </a:r>
            <a:r>
              <a:rPr lang="en-NZ" sz="1200" dirty="0" smtClean="0"/>
              <a:t>();</a:t>
            </a:r>
          </a:p>
          <a:p>
            <a:r>
              <a:rPr lang="en-NZ" sz="1200" dirty="0"/>
              <a:t>		</a:t>
            </a:r>
            <a:r>
              <a:rPr lang="en-NZ" sz="1200" dirty="0" err="1"/>
              <a:t>var</a:t>
            </a:r>
            <a:r>
              <a:rPr lang="en-NZ" sz="1200" dirty="0"/>
              <a:t> actual = </a:t>
            </a:r>
            <a:r>
              <a:rPr lang="en-NZ" sz="1200" dirty="0" err="1"/>
              <a:t>target.Fetch</a:t>
            </a:r>
            <a:r>
              <a:rPr lang="en-NZ" sz="1200" dirty="0"/>
              <a:t>(connection,1);</a:t>
            </a:r>
          </a:p>
          <a:p>
            <a:r>
              <a:rPr lang="en-NZ" sz="1200" dirty="0"/>
              <a:t>		</a:t>
            </a:r>
            <a:r>
              <a:rPr lang="en-NZ" sz="1200" dirty="0" err="1"/>
              <a:t>Assert.IsNotNull</a:t>
            </a:r>
            <a:r>
              <a:rPr lang="en-NZ" sz="1200" dirty="0"/>
              <a:t>(actual);</a:t>
            </a:r>
          </a:p>
          <a:p>
            <a:r>
              <a:rPr lang="en-NZ" sz="1200" dirty="0"/>
              <a:t>	}</a:t>
            </a:r>
          </a:p>
          <a:p>
            <a:r>
              <a:rPr lang="en-NZ" sz="1200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96" y="4149080"/>
            <a:ext cx="21717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Privates </a:t>
            </a:r>
            <a:r>
              <a:rPr lang="en-NZ" dirty="0" err="1" smtClean="0"/>
              <a:t>Accessors</a:t>
            </a:r>
            <a:endParaRPr lang="en-NZ" dirty="0"/>
          </a:p>
        </p:txBody>
      </p:sp>
      <p:sp>
        <p:nvSpPr>
          <p:cNvPr id="8" name="Rectangle 7"/>
          <p:cNvSpPr/>
          <p:nvPr/>
        </p:nvSpPr>
        <p:spPr>
          <a:xfrm>
            <a:off x="714348" y="1071546"/>
            <a:ext cx="79296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public class </a:t>
            </a:r>
            <a:r>
              <a:rPr lang="en-NZ" sz="1200" dirty="0" err="1"/>
              <a:t>PrivateAccessor</a:t>
            </a:r>
            <a:endParaRPr lang="en-NZ" sz="1200" dirty="0"/>
          </a:p>
          <a:p>
            <a:r>
              <a:rPr lang="en-NZ" sz="1200" dirty="0"/>
              <a:t>{</a:t>
            </a:r>
          </a:p>
          <a:p>
            <a:r>
              <a:rPr lang="en-NZ" sz="1200" dirty="0"/>
              <a:t>    private const string </a:t>
            </a:r>
            <a:r>
              <a:rPr lang="en-NZ" sz="1200" dirty="0" err="1"/>
              <a:t>FileName</a:t>
            </a:r>
            <a:r>
              <a:rPr lang="en-NZ" sz="1200" dirty="0"/>
              <a:t> = "</a:t>
            </a:r>
            <a:r>
              <a:rPr lang="en-NZ" sz="1200" dirty="0" err="1"/>
              <a:t>BookCatalogService</a:t>
            </a:r>
            <a:r>
              <a:rPr lang="en-NZ" sz="1200" dirty="0"/>
              <a:t>";</a:t>
            </a:r>
          </a:p>
          <a:p>
            <a:r>
              <a:rPr lang="en-NZ" sz="1200" dirty="0"/>
              <a:t>    private const string </a:t>
            </a:r>
            <a:r>
              <a:rPr lang="en-NZ" sz="1200" dirty="0" err="1"/>
              <a:t>FullClassName</a:t>
            </a:r>
            <a:r>
              <a:rPr lang="en-NZ" sz="1200" dirty="0"/>
              <a:t> = "</a:t>
            </a:r>
            <a:r>
              <a:rPr lang="en-NZ" sz="1200" dirty="0" err="1"/>
              <a:t>BookCatalogService.Data.FetchBookProvider</a:t>
            </a:r>
            <a:r>
              <a:rPr lang="en-NZ" sz="1200" dirty="0"/>
              <a:t>";</a:t>
            </a:r>
          </a:p>
          <a:p>
            <a:endParaRPr lang="en-NZ" sz="1200" dirty="0"/>
          </a:p>
          <a:p>
            <a:r>
              <a:rPr lang="en-NZ" sz="1200" dirty="0"/>
              <a:t>    private </a:t>
            </a:r>
            <a:r>
              <a:rPr lang="en-NZ" sz="1200" dirty="0" err="1"/>
              <a:t>readonly</a:t>
            </a:r>
            <a:r>
              <a:rPr lang="en-NZ" sz="1200" dirty="0"/>
              <a:t> </a:t>
            </a:r>
            <a:r>
              <a:rPr lang="en-NZ" sz="1200" dirty="0" err="1"/>
              <a:t>MSPrivateObject</a:t>
            </a:r>
            <a:r>
              <a:rPr lang="en-NZ" sz="1200" dirty="0"/>
              <a:t> _</a:t>
            </a:r>
            <a:r>
              <a:rPr lang="en-NZ" sz="1200" dirty="0" err="1"/>
              <a:t>mmsPrivateObject</a:t>
            </a:r>
            <a:r>
              <a:rPr lang="en-NZ" sz="1200" dirty="0"/>
              <a:t>;</a:t>
            </a:r>
          </a:p>
          <a:p>
            <a:r>
              <a:rPr lang="en-NZ" sz="1200" dirty="0"/>
              <a:t>    private static </a:t>
            </a:r>
            <a:r>
              <a:rPr lang="en-NZ" sz="1200" dirty="0" err="1"/>
              <a:t>readonly</a:t>
            </a:r>
            <a:r>
              <a:rPr lang="en-NZ" sz="1200" dirty="0"/>
              <a:t> </a:t>
            </a:r>
            <a:r>
              <a:rPr lang="en-NZ" sz="1200" dirty="0" err="1"/>
              <a:t>MSPrivateType</a:t>
            </a:r>
            <a:r>
              <a:rPr lang="en-NZ" sz="1200" dirty="0"/>
              <a:t> </a:t>
            </a:r>
            <a:r>
              <a:rPr lang="en-NZ" sz="1200" dirty="0" err="1"/>
              <a:t>MmsPrivateType</a:t>
            </a:r>
            <a:r>
              <a:rPr lang="en-NZ" sz="1200" dirty="0"/>
              <a:t> = new </a:t>
            </a:r>
            <a:r>
              <a:rPr lang="en-NZ" sz="1200" dirty="0" err="1"/>
              <a:t>MSPrivateType</a:t>
            </a:r>
            <a:r>
              <a:rPr lang="en-NZ" sz="1200" dirty="0"/>
              <a:t>(</a:t>
            </a:r>
            <a:r>
              <a:rPr lang="en-NZ" sz="1200" dirty="0" err="1"/>
              <a:t>FileName</a:t>
            </a:r>
            <a:r>
              <a:rPr lang="en-NZ" sz="1200" dirty="0"/>
              <a:t>, </a:t>
            </a:r>
            <a:r>
              <a:rPr lang="en-NZ" sz="1200" dirty="0" err="1"/>
              <a:t>FullClassName</a:t>
            </a:r>
            <a:r>
              <a:rPr lang="en-NZ" sz="1200" dirty="0"/>
              <a:t>);</a:t>
            </a:r>
          </a:p>
          <a:p>
            <a:r>
              <a:rPr lang="en-NZ" sz="1200" dirty="0" smtClean="0"/>
              <a:t>    public </a:t>
            </a:r>
            <a:r>
              <a:rPr lang="en-NZ" sz="1200" dirty="0" err="1"/>
              <a:t>PrivateAccessor</a:t>
            </a:r>
            <a:r>
              <a:rPr lang="en-NZ" sz="1200" dirty="0"/>
              <a:t>(object target)</a:t>
            </a:r>
          </a:p>
          <a:p>
            <a:r>
              <a:rPr lang="en-NZ" sz="1200" dirty="0"/>
              <a:t>    {</a:t>
            </a:r>
          </a:p>
          <a:p>
            <a:r>
              <a:rPr lang="en-NZ" sz="1200" dirty="0"/>
              <a:t>        _</a:t>
            </a:r>
            <a:r>
              <a:rPr lang="en-NZ" sz="1200" dirty="0" err="1"/>
              <a:t>mmsPrivateObject</a:t>
            </a:r>
            <a:r>
              <a:rPr lang="en-NZ" sz="1200" dirty="0"/>
              <a:t> = new </a:t>
            </a:r>
            <a:r>
              <a:rPr lang="en-NZ" sz="1200" dirty="0" err="1"/>
              <a:t>MSPrivateObject</a:t>
            </a:r>
            <a:r>
              <a:rPr lang="en-NZ" sz="1200" dirty="0"/>
              <a:t>(target, </a:t>
            </a:r>
            <a:r>
              <a:rPr lang="en-NZ" sz="1200" dirty="0" err="1"/>
              <a:t>MmsPrivateType</a:t>
            </a:r>
            <a:r>
              <a:rPr lang="en-NZ" sz="1200" dirty="0"/>
              <a:t>);</a:t>
            </a:r>
          </a:p>
          <a:p>
            <a:r>
              <a:rPr lang="en-NZ" sz="1200" dirty="0"/>
              <a:t>    }</a:t>
            </a:r>
          </a:p>
          <a:p>
            <a:r>
              <a:rPr lang="en-NZ" sz="1200" dirty="0" smtClean="0"/>
              <a:t>    public </a:t>
            </a:r>
            <a:r>
              <a:rPr lang="en-NZ" sz="1200" dirty="0" err="1"/>
              <a:t>MSPrivateObject</a:t>
            </a:r>
            <a:r>
              <a:rPr lang="en-NZ" sz="1200" dirty="0"/>
              <a:t> </a:t>
            </a:r>
            <a:r>
              <a:rPr lang="en-NZ" sz="1200" dirty="0" err="1"/>
              <a:t>MmsPrivateObject</a:t>
            </a:r>
            <a:endParaRPr lang="en-NZ" sz="1200" dirty="0"/>
          </a:p>
          <a:p>
            <a:r>
              <a:rPr lang="en-NZ" sz="1200" dirty="0" smtClean="0"/>
              <a:t>    {</a:t>
            </a:r>
            <a:endParaRPr lang="en-NZ" sz="1200" dirty="0"/>
          </a:p>
          <a:p>
            <a:r>
              <a:rPr lang="en-NZ" sz="1200" dirty="0" smtClean="0"/>
              <a:t>	get </a:t>
            </a:r>
            <a:r>
              <a:rPr lang="en-NZ" sz="1200" dirty="0"/>
              <a:t>{ return _</a:t>
            </a:r>
            <a:r>
              <a:rPr lang="en-NZ" sz="1200" dirty="0" err="1"/>
              <a:t>mmsPrivateObject</a:t>
            </a:r>
            <a:r>
              <a:rPr lang="en-NZ" sz="1200" dirty="0"/>
              <a:t>; }</a:t>
            </a:r>
          </a:p>
          <a:p>
            <a:r>
              <a:rPr lang="en-NZ" sz="1200" dirty="0" smtClean="0"/>
              <a:t>    }</a:t>
            </a:r>
            <a:endParaRPr lang="en-NZ" sz="1200" dirty="0"/>
          </a:p>
          <a:p>
            <a:r>
              <a:rPr lang="en-NZ" sz="1200" dirty="0" smtClean="0"/>
              <a:t>    public </a:t>
            </a:r>
            <a:r>
              <a:rPr lang="en-NZ" sz="1200" dirty="0"/>
              <a:t>static object </a:t>
            </a:r>
            <a:r>
              <a:rPr lang="en-NZ" sz="1200" dirty="0" err="1"/>
              <a:t>CreatePrivate</a:t>
            </a:r>
            <a:r>
              <a:rPr lang="en-NZ" sz="1200" dirty="0"/>
              <a:t>(</a:t>
            </a:r>
            <a:r>
              <a:rPr lang="en-NZ" sz="1200" dirty="0" err="1"/>
              <a:t>ISqlResourceLoader</a:t>
            </a:r>
            <a:r>
              <a:rPr lang="en-NZ" sz="1200" dirty="0"/>
              <a:t> </a:t>
            </a:r>
            <a:r>
              <a:rPr lang="en-NZ" sz="1200" dirty="0" err="1"/>
              <a:t>sqlResourceLoader</a:t>
            </a:r>
            <a:r>
              <a:rPr lang="en-NZ" sz="1200" dirty="0"/>
              <a:t>)</a:t>
            </a:r>
          </a:p>
          <a:p>
            <a:r>
              <a:rPr lang="en-NZ" sz="1200" dirty="0"/>
              <a:t>    {</a:t>
            </a:r>
          </a:p>
          <a:p>
            <a:r>
              <a:rPr lang="en-NZ" sz="1200" dirty="0"/>
              <a:t>		</a:t>
            </a:r>
            <a:r>
              <a:rPr lang="en-NZ" sz="1200" dirty="0" err="1"/>
              <a:t>var</a:t>
            </a:r>
            <a:r>
              <a:rPr lang="en-NZ" sz="1200" dirty="0"/>
              <a:t> </a:t>
            </a:r>
            <a:r>
              <a:rPr lang="en-NZ" sz="1200" dirty="0" err="1"/>
              <a:t>args</a:t>
            </a:r>
            <a:r>
              <a:rPr lang="en-NZ" sz="1200" dirty="0"/>
              <a:t> = new object[] { </a:t>
            </a:r>
            <a:r>
              <a:rPr lang="en-NZ" sz="1200" dirty="0" err="1"/>
              <a:t>sqlResourceLoader</a:t>
            </a:r>
            <a:r>
              <a:rPr lang="en-NZ" sz="1200" dirty="0"/>
              <a:t> };</a:t>
            </a:r>
          </a:p>
          <a:p>
            <a:r>
              <a:rPr lang="en-NZ" sz="1200" dirty="0"/>
              <a:t>		</a:t>
            </a:r>
            <a:r>
              <a:rPr lang="en-NZ" sz="1200" dirty="0" err="1"/>
              <a:t>var</a:t>
            </a:r>
            <a:r>
              <a:rPr lang="en-NZ" sz="1200" dirty="0"/>
              <a:t> </a:t>
            </a:r>
            <a:r>
              <a:rPr lang="en-NZ" sz="1200" dirty="0" err="1"/>
              <a:t>privObj</a:t>
            </a:r>
            <a:r>
              <a:rPr lang="en-NZ" sz="1200" dirty="0"/>
              <a:t> = new </a:t>
            </a:r>
            <a:r>
              <a:rPr lang="en-NZ" sz="1200" dirty="0" err="1"/>
              <a:t>MSPrivateObject</a:t>
            </a:r>
            <a:r>
              <a:rPr lang="en-NZ" sz="1200" dirty="0"/>
              <a:t>(</a:t>
            </a:r>
            <a:r>
              <a:rPr lang="en-NZ" sz="1200" dirty="0" err="1"/>
              <a:t>FileName</a:t>
            </a:r>
            <a:r>
              <a:rPr lang="en-NZ" sz="1200" dirty="0"/>
              <a:t>, </a:t>
            </a:r>
            <a:r>
              <a:rPr lang="en-NZ" sz="1200" dirty="0" err="1"/>
              <a:t>FullClassName</a:t>
            </a:r>
            <a:r>
              <a:rPr lang="en-NZ" sz="1200" dirty="0" smtClean="0"/>
              <a:t>,</a:t>
            </a:r>
          </a:p>
          <a:p>
            <a:r>
              <a:rPr lang="en-NZ" sz="1200" dirty="0"/>
              <a:t>			new[] { </a:t>
            </a:r>
            <a:r>
              <a:rPr lang="en-NZ" sz="1200" dirty="0" err="1"/>
              <a:t>typeof</a:t>
            </a:r>
            <a:r>
              <a:rPr lang="en-NZ" sz="1200" dirty="0"/>
              <a:t>(</a:t>
            </a:r>
            <a:r>
              <a:rPr lang="en-NZ" sz="1200" dirty="0" err="1"/>
              <a:t>ISqlResourceLoader</a:t>
            </a:r>
            <a:r>
              <a:rPr lang="en-NZ" sz="1200" dirty="0"/>
              <a:t>) }, </a:t>
            </a:r>
            <a:r>
              <a:rPr lang="en-NZ" sz="1200" dirty="0" err="1"/>
              <a:t>args</a:t>
            </a:r>
            <a:r>
              <a:rPr lang="en-NZ" sz="1200" dirty="0"/>
              <a:t>);</a:t>
            </a:r>
          </a:p>
          <a:p>
            <a:r>
              <a:rPr lang="en-NZ" sz="1200" dirty="0"/>
              <a:t>        return </a:t>
            </a:r>
            <a:r>
              <a:rPr lang="en-NZ" sz="1200" dirty="0" err="1"/>
              <a:t>privObj.Target</a:t>
            </a:r>
            <a:r>
              <a:rPr lang="en-NZ" sz="1200" dirty="0"/>
              <a:t>;</a:t>
            </a:r>
          </a:p>
          <a:p>
            <a:r>
              <a:rPr lang="en-NZ" sz="1200" dirty="0"/>
              <a:t>    }</a:t>
            </a:r>
          </a:p>
          <a:p>
            <a:r>
              <a:rPr lang="en-NZ" sz="1200" dirty="0" smtClean="0"/>
              <a:t>    public </a:t>
            </a:r>
            <a:r>
              <a:rPr lang="en-NZ" sz="1200" dirty="0"/>
              <a:t>static </a:t>
            </a:r>
            <a:r>
              <a:rPr lang="en-NZ" sz="1200" dirty="0" err="1"/>
              <a:t>IBookDetail</a:t>
            </a:r>
            <a:r>
              <a:rPr lang="en-NZ" sz="1200" dirty="0"/>
              <a:t> </a:t>
            </a:r>
            <a:r>
              <a:rPr lang="en-NZ" sz="1200" dirty="0" err="1"/>
              <a:t>CreateEntity</a:t>
            </a:r>
            <a:r>
              <a:rPr lang="en-NZ" sz="1200" dirty="0"/>
              <a:t>(</a:t>
            </a:r>
            <a:r>
              <a:rPr lang="en-NZ" sz="1200" dirty="0" err="1"/>
              <a:t>IDataReader</a:t>
            </a:r>
            <a:r>
              <a:rPr lang="en-NZ" sz="1200" dirty="0"/>
              <a:t> reader)</a:t>
            </a:r>
          </a:p>
          <a:p>
            <a:r>
              <a:rPr lang="en-NZ" sz="1200" dirty="0"/>
              <a:t>    {</a:t>
            </a:r>
          </a:p>
          <a:p>
            <a:r>
              <a:rPr lang="en-NZ" sz="1200" dirty="0"/>
              <a:t>        </a:t>
            </a:r>
            <a:r>
              <a:rPr lang="en-NZ" sz="1200" dirty="0" err="1"/>
              <a:t>var</a:t>
            </a:r>
            <a:r>
              <a:rPr lang="en-NZ" sz="1200" dirty="0"/>
              <a:t> </a:t>
            </a:r>
            <a:r>
              <a:rPr lang="en-NZ" sz="1200" dirty="0" err="1"/>
              <a:t>args</a:t>
            </a:r>
            <a:r>
              <a:rPr lang="en-NZ" sz="1200" dirty="0"/>
              <a:t> = new object[] { reader };</a:t>
            </a:r>
          </a:p>
          <a:p>
            <a:r>
              <a:rPr lang="en-NZ" sz="1200" dirty="0"/>
              <a:t>		return ((</a:t>
            </a:r>
            <a:r>
              <a:rPr lang="en-NZ" sz="1200" dirty="0" err="1"/>
              <a:t>IBookDetail</a:t>
            </a:r>
            <a:r>
              <a:rPr lang="en-NZ" sz="1200" dirty="0"/>
              <a:t>)(</a:t>
            </a:r>
            <a:r>
              <a:rPr lang="en-NZ" sz="1200" dirty="0" err="1"/>
              <a:t>MmsPrivateType.InvokeStatic</a:t>
            </a:r>
            <a:endParaRPr lang="en-NZ" sz="1200" dirty="0"/>
          </a:p>
          <a:p>
            <a:r>
              <a:rPr lang="en-NZ" sz="1200" dirty="0"/>
              <a:t>            ("</a:t>
            </a:r>
            <a:r>
              <a:rPr lang="en-NZ" sz="1200" dirty="0" err="1"/>
              <a:t>CreateEntity</a:t>
            </a:r>
            <a:r>
              <a:rPr lang="en-NZ" sz="1200" dirty="0"/>
              <a:t>", new[] { </a:t>
            </a:r>
            <a:r>
              <a:rPr lang="en-NZ" sz="1200" dirty="0" err="1"/>
              <a:t>typeof</a:t>
            </a:r>
            <a:r>
              <a:rPr lang="en-NZ" sz="1200" dirty="0"/>
              <a:t>(</a:t>
            </a:r>
            <a:r>
              <a:rPr lang="en-NZ" sz="1200" dirty="0" err="1"/>
              <a:t>IDataReader</a:t>
            </a:r>
            <a:r>
              <a:rPr lang="en-NZ" sz="1200" dirty="0"/>
              <a:t>) }, </a:t>
            </a:r>
            <a:r>
              <a:rPr lang="en-NZ" sz="1200" dirty="0" err="1"/>
              <a:t>args</a:t>
            </a:r>
            <a:r>
              <a:rPr lang="en-NZ" sz="1200" dirty="0"/>
              <a:t>)));</a:t>
            </a:r>
          </a:p>
          <a:p>
            <a:r>
              <a:rPr lang="en-NZ" sz="1200" dirty="0"/>
              <a:t>    }</a:t>
            </a:r>
          </a:p>
          <a:p>
            <a:r>
              <a:rPr lang="en-NZ" sz="1200" dirty="0" smtClean="0"/>
              <a:t>}</a:t>
            </a:r>
            <a:endParaRPr lang="en-NZ" sz="1200" dirty="0"/>
          </a:p>
          <a:p>
            <a:endParaRPr lang="en-NZ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92896"/>
            <a:ext cx="272249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Testing Privates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1357298"/>
            <a:ext cx="764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Privates should be tested the same way as Public functions or properties</a:t>
            </a:r>
            <a:endParaRPr lang="en-NZ" dirty="0"/>
          </a:p>
        </p:txBody>
      </p:sp>
      <p:sp>
        <p:nvSpPr>
          <p:cNvPr id="8" name="Rectangle 7"/>
          <p:cNvSpPr/>
          <p:nvPr/>
        </p:nvSpPr>
        <p:spPr>
          <a:xfrm>
            <a:off x="1500166" y="2143116"/>
            <a:ext cx="66437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public void </a:t>
            </a:r>
            <a:r>
              <a:rPr lang="en-NZ" sz="1200" dirty="0" err="1"/>
              <a:t>TestCreateEntity</a:t>
            </a:r>
            <a:r>
              <a:rPr lang="en-NZ" sz="1200" dirty="0"/>
              <a:t>()</a:t>
            </a:r>
          </a:p>
          <a:p>
            <a:r>
              <a:rPr lang="en-NZ" sz="1200" dirty="0"/>
              <a:t>{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var</a:t>
            </a:r>
            <a:r>
              <a:rPr lang="en-NZ" sz="1200" dirty="0"/>
              <a:t> </a:t>
            </a:r>
            <a:r>
              <a:rPr lang="en-NZ" sz="1200" dirty="0" err="1"/>
              <a:t>mockReader</a:t>
            </a:r>
            <a:r>
              <a:rPr lang="en-NZ" sz="1200" dirty="0"/>
              <a:t> = </a:t>
            </a:r>
            <a:r>
              <a:rPr lang="en-NZ" sz="1200" dirty="0" err="1" smtClean="0"/>
              <a:t>MockHelper.CreateBookReaderMock</a:t>
            </a:r>
            <a:r>
              <a:rPr lang="en-NZ" sz="1200" dirty="0"/>
              <a:t>();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var</a:t>
            </a:r>
            <a:r>
              <a:rPr lang="en-NZ" sz="1200" dirty="0"/>
              <a:t> actual = </a:t>
            </a:r>
            <a:r>
              <a:rPr lang="en-NZ" sz="1200" dirty="0" err="1"/>
              <a:t>PrivateAccessor.CreateEntity</a:t>
            </a:r>
            <a:r>
              <a:rPr lang="en-NZ" sz="1200" dirty="0"/>
              <a:t>(</a:t>
            </a:r>
            <a:r>
              <a:rPr lang="en-NZ" sz="1200" dirty="0" err="1"/>
              <a:t>mockReader</a:t>
            </a:r>
            <a:r>
              <a:rPr lang="en-NZ" sz="1200" dirty="0"/>
              <a:t>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Assert.IsNotNull</a:t>
            </a:r>
            <a:r>
              <a:rPr lang="en-NZ" sz="1200" dirty="0"/>
              <a:t>(actual);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Assert.IsTrue</a:t>
            </a:r>
            <a:r>
              <a:rPr lang="en-NZ" sz="1200" dirty="0"/>
              <a:t>(</a:t>
            </a:r>
            <a:r>
              <a:rPr lang="en-NZ" sz="1200" dirty="0" err="1"/>
              <a:t>actual.Id</a:t>
            </a:r>
            <a:r>
              <a:rPr lang="en-NZ" sz="1200" dirty="0"/>
              <a:t> == 1);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Assert.IsTrue</a:t>
            </a:r>
            <a:r>
              <a:rPr lang="en-NZ" sz="1200" dirty="0"/>
              <a:t>(</a:t>
            </a:r>
            <a:r>
              <a:rPr lang="en-NZ" sz="1200" dirty="0" err="1"/>
              <a:t>actual.Title</a:t>
            </a:r>
            <a:r>
              <a:rPr lang="en-NZ" sz="1200" dirty="0"/>
              <a:t> == </a:t>
            </a:r>
            <a:r>
              <a:rPr lang="en-NZ" sz="1200" dirty="0" err="1"/>
              <a:t>UnitTestValues.Title</a:t>
            </a:r>
            <a:r>
              <a:rPr lang="en-NZ" sz="1200" dirty="0"/>
              <a:t>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Assert.IsTrue</a:t>
            </a:r>
            <a:r>
              <a:rPr lang="en-NZ" sz="1200" dirty="0"/>
              <a:t>(</a:t>
            </a:r>
            <a:r>
              <a:rPr lang="en-NZ" sz="1200" dirty="0" err="1"/>
              <a:t>actual.Author.FirstName</a:t>
            </a:r>
            <a:r>
              <a:rPr lang="en-NZ" sz="1200" dirty="0"/>
              <a:t> == UnitTestValues.FirstName1);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Assert.IsTrue</a:t>
            </a:r>
            <a:r>
              <a:rPr lang="en-NZ" sz="1200" dirty="0"/>
              <a:t>(</a:t>
            </a:r>
            <a:r>
              <a:rPr lang="en-NZ" sz="1200" dirty="0" err="1"/>
              <a:t>actual.Author.LastName</a:t>
            </a:r>
            <a:r>
              <a:rPr lang="en-NZ" sz="1200" dirty="0"/>
              <a:t> == UnitTestValues.LastName1);</a:t>
            </a:r>
          </a:p>
          <a:p>
            <a:r>
              <a:rPr lang="en-NZ" sz="1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288" y="4365104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Privates can be tested by using Reflection, try not to decrease the protection levels. </a:t>
            </a:r>
            <a:r>
              <a:rPr lang="en-NZ" dirty="0" smtClean="0"/>
              <a:t>At a last resort change protection level, to add tests.</a:t>
            </a:r>
            <a:endParaRPr lang="en-N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699364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Mock Everything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1357298"/>
            <a:ext cx="76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You should mock or stub everything in the solution, even if not immediately needed. This will help in testing scenarios, and help remove the layers being called.</a:t>
            </a:r>
            <a:endParaRPr lang="en-NZ" dirty="0"/>
          </a:p>
        </p:txBody>
      </p:sp>
      <p:sp>
        <p:nvSpPr>
          <p:cNvPr id="8" name="Rectangle 7"/>
          <p:cNvSpPr/>
          <p:nvPr/>
        </p:nvSpPr>
        <p:spPr>
          <a:xfrm>
            <a:off x="1285852" y="2143116"/>
            <a:ext cx="664373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200" dirty="0"/>
              <a:t>public static </a:t>
            </a:r>
            <a:r>
              <a:rPr lang="en-NZ" sz="1200" dirty="0" err="1"/>
              <a:t>IFetchBookProvider</a:t>
            </a:r>
            <a:r>
              <a:rPr lang="en-NZ" sz="1200" dirty="0"/>
              <a:t> </a:t>
            </a:r>
            <a:r>
              <a:rPr lang="en-NZ" sz="1200" dirty="0" err="1"/>
              <a:t>GetFetchBookProviderMock</a:t>
            </a:r>
            <a:r>
              <a:rPr lang="en-NZ" sz="1200" dirty="0"/>
              <a:t>()</a:t>
            </a:r>
          </a:p>
          <a:p>
            <a:r>
              <a:rPr lang="en-NZ" sz="1200" dirty="0"/>
              <a:t>{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var</a:t>
            </a:r>
            <a:r>
              <a:rPr lang="en-NZ" sz="1200" dirty="0"/>
              <a:t> mock = </a:t>
            </a:r>
            <a:r>
              <a:rPr lang="en-NZ" sz="1200" dirty="0" err="1"/>
              <a:t>MockRepository.GenerateStub</a:t>
            </a:r>
            <a:r>
              <a:rPr lang="en-NZ" sz="1200" dirty="0"/>
              <a:t>&lt;</a:t>
            </a:r>
            <a:r>
              <a:rPr lang="en-NZ" sz="1200" dirty="0" err="1"/>
              <a:t>IFetchBookProvider</a:t>
            </a:r>
            <a:r>
              <a:rPr lang="en-NZ" sz="1200" dirty="0"/>
              <a:t>&gt;();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mock.Stub</a:t>
            </a:r>
            <a:r>
              <a:rPr lang="en-NZ" sz="1200" dirty="0"/>
              <a:t>(x =&gt; </a:t>
            </a:r>
            <a:r>
              <a:rPr lang="en-NZ" sz="1200" dirty="0" err="1"/>
              <a:t>x.Fetch</a:t>
            </a:r>
            <a:r>
              <a:rPr lang="en-NZ" sz="1200" dirty="0"/>
              <a:t>(</a:t>
            </a:r>
            <a:r>
              <a:rPr lang="en-NZ" sz="1200" dirty="0" err="1"/>
              <a:t>Arg</a:t>
            </a:r>
            <a:r>
              <a:rPr lang="en-NZ" sz="1200" dirty="0"/>
              <a:t>&lt;</a:t>
            </a:r>
            <a:r>
              <a:rPr lang="en-NZ" sz="1200" dirty="0" err="1"/>
              <a:t>SqlConnection</a:t>
            </a:r>
            <a:r>
              <a:rPr lang="en-NZ" sz="1200" dirty="0"/>
              <a:t>&gt;.</a:t>
            </a:r>
            <a:r>
              <a:rPr lang="en-NZ" sz="1200" dirty="0" err="1"/>
              <a:t>Is.Anything</a:t>
            </a:r>
            <a:r>
              <a:rPr lang="en-NZ" sz="1200" dirty="0"/>
              <a:t>, </a:t>
            </a:r>
            <a:r>
              <a:rPr lang="en-NZ" sz="1200" dirty="0" err="1"/>
              <a:t>Arg</a:t>
            </a:r>
            <a:r>
              <a:rPr lang="en-NZ" sz="1200" dirty="0"/>
              <a:t>&lt;</a:t>
            </a:r>
            <a:r>
              <a:rPr lang="en-NZ" sz="1200" dirty="0" err="1"/>
              <a:t>int</a:t>
            </a:r>
            <a:r>
              <a:rPr lang="en-NZ" sz="1200" dirty="0"/>
              <a:t>&gt;.</a:t>
            </a:r>
            <a:r>
              <a:rPr lang="en-NZ" sz="1200" dirty="0" err="1"/>
              <a:t>Is.Anything</a:t>
            </a:r>
            <a:r>
              <a:rPr lang="en-NZ" sz="1200" dirty="0"/>
              <a:t>))</a:t>
            </a:r>
          </a:p>
          <a:p>
            <a:r>
              <a:rPr lang="en-NZ" sz="1200" dirty="0"/>
              <a:t>		.Return(</a:t>
            </a:r>
            <a:r>
              <a:rPr lang="en-NZ" sz="1200" dirty="0" err="1"/>
              <a:t>GetBookDetailGoodMock</a:t>
            </a:r>
            <a:r>
              <a:rPr lang="en-NZ" sz="1200" dirty="0"/>
              <a:t>());</a:t>
            </a:r>
          </a:p>
          <a:p>
            <a:r>
              <a:rPr lang="en-NZ" sz="1200" dirty="0"/>
              <a:t>	return mock;</a:t>
            </a:r>
          </a:p>
          <a:p>
            <a:r>
              <a:rPr lang="en-NZ" sz="1200" dirty="0"/>
              <a:t>}</a:t>
            </a:r>
          </a:p>
          <a:p>
            <a:endParaRPr lang="en-NZ" sz="1200" dirty="0"/>
          </a:p>
          <a:p>
            <a:r>
              <a:rPr lang="en-NZ" sz="1200" dirty="0"/>
              <a:t>public static </a:t>
            </a:r>
            <a:r>
              <a:rPr lang="en-NZ" sz="1200" dirty="0" err="1"/>
              <a:t>IDataReader</a:t>
            </a:r>
            <a:r>
              <a:rPr lang="en-NZ" sz="1200" dirty="0"/>
              <a:t> </a:t>
            </a:r>
            <a:r>
              <a:rPr lang="en-NZ" sz="1200" dirty="0" err="1"/>
              <a:t>CreateBookReaderMock</a:t>
            </a:r>
            <a:r>
              <a:rPr lang="en-NZ" sz="1200" dirty="0"/>
              <a:t>()</a:t>
            </a:r>
          </a:p>
          <a:p>
            <a:r>
              <a:rPr lang="en-NZ" sz="1200" dirty="0"/>
              <a:t>{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var</a:t>
            </a:r>
            <a:r>
              <a:rPr lang="en-NZ" sz="1200" dirty="0"/>
              <a:t> mock = </a:t>
            </a:r>
            <a:r>
              <a:rPr lang="en-NZ" sz="1200" dirty="0" err="1"/>
              <a:t>MockRepository.GenerateMock</a:t>
            </a:r>
            <a:r>
              <a:rPr lang="en-NZ" sz="1200" dirty="0"/>
              <a:t>&lt;</a:t>
            </a:r>
            <a:r>
              <a:rPr lang="en-NZ" sz="1200" dirty="0" err="1"/>
              <a:t>IDataReader</a:t>
            </a:r>
            <a:r>
              <a:rPr lang="en-NZ" sz="1200" dirty="0"/>
              <a:t>&gt;();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mock.Expect</a:t>
            </a:r>
            <a:r>
              <a:rPr lang="en-NZ" sz="1200" dirty="0"/>
              <a:t>(x =&gt; </a:t>
            </a:r>
            <a:r>
              <a:rPr lang="en-NZ" sz="1200" dirty="0" err="1"/>
              <a:t>x.GetOrdinal</a:t>
            </a:r>
            <a:r>
              <a:rPr lang="en-NZ" sz="1200" dirty="0"/>
              <a:t>("Id")).Return(1);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mock.Expect</a:t>
            </a:r>
            <a:r>
              <a:rPr lang="en-NZ" sz="1200" dirty="0"/>
              <a:t>(x =&gt; </a:t>
            </a:r>
            <a:r>
              <a:rPr lang="en-NZ" sz="1200" dirty="0" err="1"/>
              <a:t>x.GetOrdinal</a:t>
            </a:r>
            <a:r>
              <a:rPr lang="en-NZ" sz="1200" dirty="0"/>
              <a:t>("Title")).Return(2);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mock.Expect</a:t>
            </a:r>
            <a:r>
              <a:rPr lang="en-NZ" sz="1200" dirty="0"/>
              <a:t>(x =&gt; </a:t>
            </a:r>
            <a:r>
              <a:rPr lang="en-NZ" sz="1200" dirty="0" err="1"/>
              <a:t>x.GetOrdinal</a:t>
            </a:r>
            <a:r>
              <a:rPr lang="en-NZ" sz="1200" dirty="0"/>
              <a:t>("</a:t>
            </a:r>
            <a:r>
              <a:rPr lang="en-NZ" sz="1200" dirty="0" err="1"/>
              <a:t>FirstName</a:t>
            </a:r>
            <a:r>
              <a:rPr lang="en-NZ" sz="1200" dirty="0"/>
              <a:t>")).Return(3);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mock.Expect</a:t>
            </a:r>
            <a:r>
              <a:rPr lang="en-NZ" sz="1200" dirty="0"/>
              <a:t>(x =&gt; </a:t>
            </a:r>
            <a:r>
              <a:rPr lang="en-NZ" sz="1200" dirty="0" err="1"/>
              <a:t>x.GetOrdinal</a:t>
            </a:r>
            <a:r>
              <a:rPr lang="en-NZ" sz="1200" dirty="0"/>
              <a:t>("</a:t>
            </a:r>
            <a:r>
              <a:rPr lang="en-NZ" sz="1200" dirty="0" err="1"/>
              <a:t>LastName</a:t>
            </a:r>
            <a:r>
              <a:rPr lang="en-NZ" sz="1200" dirty="0"/>
              <a:t>")).Return(4);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mock.Expect</a:t>
            </a:r>
            <a:r>
              <a:rPr lang="en-NZ" sz="1200" dirty="0"/>
              <a:t>(x =&gt; x.GetInt32(1)).Return(1);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mock.Expect</a:t>
            </a:r>
            <a:r>
              <a:rPr lang="en-NZ" sz="1200" dirty="0"/>
              <a:t>(x =&gt; </a:t>
            </a:r>
            <a:r>
              <a:rPr lang="en-NZ" sz="1200" dirty="0" err="1"/>
              <a:t>x.GetString</a:t>
            </a:r>
            <a:r>
              <a:rPr lang="en-NZ" sz="1200" dirty="0"/>
              <a:t>(2)).Return(</a:t>
            </a:r>
            <a:r>
              <a:rPr lang="en-NZ" sz="1200" dirty="0" err="1"/>
              <a:t>UnitTestValues.Title</a:t>
            </a:r>
            <a:r>
              <a:rPr lang="en-NZ" sz="1200" dirty="0"/>
              <a:t>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mock.Expect</a:t>
            </a:r>
            <a:r>
              <a:rPr lang="en-NZ" sz="1200" dirty="0"/>
              <a:t>(x =&gt; </a:t>
            </a:r>
            <a:r>
              <a:rPr lang="en-NZ" sz="1200" dirty="0" err="1"/>
              <a:t>x.GetString</a:t>
            </a:r>
            <a:r>
              <a:rPr lang="en-NZ" sz="1200" dirty="0"/>
              <a:t>(3)).Return(UnitTestValues.FirstName1);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mock.Expect</a:t>
            </a:r>
            <a:r>
              <a:rPr lang="en-NZ" sz="1200" dirty="0"/>
              <a:t>(x =&gt; </a:t>
            </a:r>
            <a:r>
              <a:rPr lang="en-NZ" sz="1200" dirty="0" err="1"/>
              <a:t>x.GetString</a:t>
            </a:r>
            <a:r>
              <a:rPr lang="en-NZ" sz="1200" dirty="0"/>
              <a:t>(4)).Return(UnitTestValues.LastName1);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mock.Stub</a:t>
            </a:r>
            <a:r>
              <a:rPr lang="en-NZ" sz="1200" dirty="0"/>
              <a:t>(x =&gt; </a:t>
            </a:r>
            <a:r>
              <a:rPr lang="en-NZ" sz="1200" dirty="0" err="1"/>
              <a:t>x.Read</a:t>
            </a:r>
            <a:r>
              <a:rPr lang="en-NZ" sz="1200" dirty="0"/>
              <a:t>()).Return(true).</a:t>
            </a:r>
            <a:r>
              <a:rPr lang="en-NZ" sz="1200" dirty="0" err="1"/>
              <a:t>Repeat.Times</a:t>
            </a:r>
            <a:r>
              <a:rPr lang="en-NZ" sz="1200" dirty="0"/>
              <a:t>(1);</a:t>
            </a:r>
          </a:p>
          <a:p>
            <a:r>
              <a:rPr lang="en-NZ" sz="1200" dirty="0"/>
              <a:t>	</a:t>
            </a:r>
            <a:r>
              <a:rPr lang="en-NZ" sz="1200" dirty="0" err="1"/>
              <a:t>mock.Stub</a:t>
            </a:r>
            <a:r>
              <a:rPr lang="en-NZ" sz="1200" dirty="0"/>
              <a:t>(x =&gt; </a:t>
            </a:r>
            <a:r>
              <a:rPr lang="en-NZ" sz="1200" dirty="0" err="1"/>
              <a:t>x.Read</a:t>
            </a:r>
            <a:r>
              <a:rPr lang="en-NZ" sz="1200" dirty="0"/>
              <a:t>()).Return(false);</a:t>
            </a:r>
          </a:p>
          <a:p>
            <a:r>
              <a:rPr lang="en-NZ" sz="1200" dirty="0"/>
              <a:t>	return mock;</a:t>
            </a:r>
          </a:p>
          <a:p>
            <a:r>
              <a:rPr lang="en-NZ" sz="1200" dirty="0"/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140968"/>
            <a:ext cx="26003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Lessons Learned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643192" cy="4065315"/>
          </a:xfrm>
        </p:spPr>
        <p:txBody>
          <a:bodyPr>
            <a:normAutofit fontScale="55000" lnSpcReduction="20000"/>
          </a:bodyPr>
          <a:lstStyle/>
          <a:p>
            <a:r>
              <a:rPr lang="en-NZ" dirty="0" err="1" smtClean="0"/>
              <a:t>MSTest</a:t>
            </a:r>
            <a:r>
              <a:rPr lang="en-NZ" dirty="0" smtClean="0"/>
              <a:t> = FAIL</a:t>
            </a:r>
          </a:p>
          <a:p>
            <a:r>
              <a:rPr lang="en-NZ" dirty="0" smtClean="0"/>
              <a:t>Build Framework to help reduce the time to write tests.</a:t>
            </a:r>
          </a:p>
          <a:p>
            <a:r>
              <a:rPr lang="en-NZ" dirty="0" smtClean="0"/>
              <a:t>Create class, interface and mocks into one test class to keep everything in one place.</a:t>
            </a:r>
          </a:p>
          <a:p>
            <a:r>
              <a:rPr lang="en-NZ" dirty="0" err="1" smtClean="0"/>
              <a:t>Refactor</a:t>
            </a:r>
            <a:r>
              <a:rPr lang="en-NZ" dirty="0" smtClean="0"/>
              <a:t> tests as well as code to reduce the time in writing them</a:t>
            </a:r>
          </a:p>
          <a:p>
            <a:r>
              <a:rPr lang="en-NZ" dirty="0" smtClean="0"/>
              <a:t>Although you can mock the world, you still need to test the actual objects.</a:t>
            </a:r>
          </a:p>
          <a:p>
            <a:r>
              <a:rPr lang="en-NZ" dirty="0" smtClean="0"/>
              <a:t>Separate tests into Unit </a:t>
            </a:r>
            <a:r>
              <a:rPr lang="en-NZ" dirty="0" smtClean="0"/>
              <a:t>Tests, Integration Tests and UI Tests.</a:t>
            </a:r>
            <a:endParaRPr lang="en-NZ" dirty="0" smtClean="0"/>
          </a:p>
          <a:p>
            <a:r>
              <a:rPr lang="en-NZ" dirty="0" smtClean="0"/>
              <a:t>Test Categories – Build Server categories</a:t>
            </a:r>
            <a:r>
              <a:rPr lang="en-NZ" dirty="0" smtClean="0"/>
              <a:t>.</a:t>
            </a:r>
          </a:p>
          <a:p>
            <a:r>
              <a:rPr lang="en-NZ" dirty="0" err="1" smtClean="0"/>
              <a:t>ReSharper</a:t>
            </a:r>
            <a:r>
              <a:rPr lang="en-NZ" dirty="0" smtClean="0"/>
              <a:t> does not like </a:t>
            </a:r>
            <a:r>
              <a:rPr lang="en-NZ" dirty="0" err="1" smtClean="0"/>
              <a:t>inheritence</a:t>
            </a:r>
            <a:r>
              <a:rPr lang="en-NZ" dirty="0" smtClean="0"/>
              <a:t>, and will only see non-inherited Tests.</a:t>
            </a:r>
          </a:p>
          <a:p>
            <a:r>
              <a:rPr lang="en-NZ" dirty="0" err="1" smtClean="0"/>
              <a:t>WatiN</a:t>
            </a:r>
            <a:r>
              <a:rPr lang="en-NZ" dirty="0" smtClean="0"/>
              <a:t> works, needs a framework, and IE needs some work.</a:t>
            </a:r>
          </a:p>
          <a:p>
            <a:r>
              <a:rPr lang="en-NZ" dirty="0" smtClean="0"/>
              <a:t>Coded UI works, but is hard to extend will need a framework.</a:t>
            </a:r>
          </a:p>
          <a:p>
            <a:r>
              <a:rPr lang="en-NZ" dirty="0" err="1" smtClean="0"/>
              <a:t>SoapUI</a:t>
            </a:r>
            <a:r>
              <a:rPr lang="en-NZ" dirty="0" smtClean="0"/>
              <a:t> is a must have for testing services.</a:t>
            </a:r>
            <a:endParaRPr lang="en-N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443460"/>
            <a:ext cx="2919786" cy="224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Tools Used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64" y="1285860"/>
            <a:ext cx="5686436" cy="4840303"/>
          </a:xfrm>
        </p:spPr>
        <p:txBody>
          <a:bodyPr>
            <a:normAutofit fontScale="70000" lnSpcReduction="20000"/>
          </a:bodyPr>
          <a:lstStyle/>
          <a:p>
            <a:r>
              <a:rPr lang="en-NZ" dirty="0" smtClean="0"/>
              <a:t>Visual Studio </a:t>
            </a:r>
            <a:r>
              <a:rPr lang="en-NZ" dirty="0" smtClean="0"/>
              <a:t>2008/2010</a:t>
            </a:r>
            <a:endParaRPr lang="en-NZ" dirty="0" smtClean="0"/>
          </a:p>
          <a:p>
            <a:r>
              <a:rPr lang="en-NZ" dirty="0" smtClean="0"/>
              <a:t>SQL Server 2005/2008</a:t>
            </a:r>
          </a:p>
          <a:p>
            <a:r>
              <a:rPr lang="en-NZ" dirty="0" smtClean="0"/>
              <a:t>C# </a:t>
            </a:r>
            <a:r>
              <a:rPr lang="en-NZ" dirty="0" err="1" smtClean="0"/>
              <a:t>Resharper</a:t>
            </a:r>
            <a:r>
              <a:rPr lang="en-NZ" dirty="0" smtClean="0"/>
              <a:t> 5.0</a:t>
            </a:r>
            <a:endParaRPr lang="en-NZ" dirty="0" smtClean="0"/>
          </a:p>
          <a:p>
            <a:r>
              <a:rPr lang="en-NZ" dirty="0" err="1" smtClean="0"/>
              <a:t>MSUnit</a:t>
            </a:r>
            <a:r>
              <a:rPr lang="en-NZ" dirty="0" smtClean="0"/>
              <a:t> (Private </a:t>
            </a:r>
            <a:r>
              <a:rPr lang="en-NZ" dirty="0" err="1" smtClean="0"/>
              <a:t>Accessor</a:t>
            </a:r>
            <a:r>
              <a:rPr lang="en-NZ" dirty="0" smtClean="0"/>
              <a:t> Objects Only)</a:t>
            </a:r>
          </a:p>
          <a:p>
            <a:r>
              <a:rPr lang="en-NZ" dirty="0" err="1" smtClean="0"/>
              <a:t>NUnit</a:t>
            </a:r>
            <a:endParaRPr lang="en-NZ" dirty="0" smtClean="0"/>
          </a:p>
          <a:p>
            <a:r>
              <a:rPr lang="en-NZ" dirty="0" smtClean="0"/>
              <a:t>Rhino Mocks</a:t>
            </a:r>
          </a:p>
          <a:p>
            <a:r>
              <a:rPr lang="en-NZ" dirty="0" smtClean="0"/>
              <a:t>Structure Map </a:t>
            </a:r>
            <a:r>
              <a:rPr lang="en-NZ" dirty="0" err="1" smtClean="0"/>
              <a:t>AutoMocker</a:t>
            </a:r>
            <a:endParaRPr lang="en-NZ" dirty="0" smtClean="0"/>
          </a:p>
          <a:p>
            <a:r>
              <a:rPr lang="en-NZ" dirty="0" smtClean="0"/>
              <a:t>Castle Windsor</a:t>
            </a:r>
          </a:p>
          <a:p>
            <a:r>
              <a:rPr lang="en-NZ" dirty="0" smtClean="0"/>
              <a:t>Team </a:t>
            </a:r>
            <a:r>
              <a:rPr lang="en-NZ" dirty="0" smtClean="0"/>
              <a:t>City</a:t>
            </a:r>
          </a:p>
          <a:p>
            <a:r>
              <a:rPr lang="en-NZ" dirty="0" smtClean="0"/>
              <a:t>PowerShell</a:t>
            </a:r>
            <a:endParaRPr lang="en-NZ" dirty="0" smtClean="0"/>
          </a:p>
          <a:p>
            <a:r>
              <a:rPr lang="en-NZ" dirty="0" smtClean="0"/>
              <a:t>Coded UI</a:t>
            </a:r>
          </a:p>
          <a:p>
            <a:r>
              <a:rPr lang="en-NZ" dirty="0" err="1" smtClean="0"/>
              <a:t>WatiN</a:t>
            </a:r>
            <a:endParaRPr lang="en-NZ" dirty="0" smtClean="0"/>
          </a:p>
          <a:p>
            <a:r>
              <a:rPr lang="en-NZ" dirty="0" smtClean="0"/>
              <a:t>TestDriven.NET</a:t>
            </a:r>
          </a:p>
          <a:p>
            <a:r>
              <a:rPr lang="en-NZ" dirty="0" smtClean="0"/>
              <a:t>Soap UI/Load UI</a:t>
            </a:r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  <p:pic>
        <p:nvPicPr>
          <p:cNvPr id="5" name="Picture 4" descr="chimpAP0512_468x3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1428737"/>
            <a:ext cx="2388516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Unit Testing Negative Mindset</a:t>
            </a:r>
            <a:endParaRPr lang="en-NZ" dirty="0"/>
          </a:p>
        </p:txBody>
      </p:sp>
      <p:pic>
        <p:nvPicPr>
          <p:cNvPr id="5" name="Content Placeholder 4" descr="Clint_Eastwood-1-A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143504" y="1571612"/>
            <a:ext cx="2856876" cy="3561572"/>
          </a:xfrm>
        </p:spPr>
      </p:pic>
      <p:sp>
        <p:nvSpPr>
          <p:cNvPr id="6" name="TextBox 5"/>
          <p:cNvSpPr txBox="1"/>
          <p:nvPr/>
        </p:nvSpPr>
        <p:spPr>
          <a:xfrm>
            <a:off x="428596" y="1643050"/>
            <a:ext cx="44291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Why should I write unit tests? I can debug my code.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 I don’t want to write twice as much code to do something that simple.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 Now, I have to maintain to sets of code.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My code works, no reason to test it.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There is not enough time to write tests, the projects plan does not allow for it.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The PM will not see the benefit to take anymore time that is necessary.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Works on my machine.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Hell</a:t>
            </a:r>
            <a:r>
              <a:rPr lang="en-NZ" dirty="0" smtClean="0"/>
              <a:t>, the testers will find the bugs.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And so on....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Unit Testing Positive Mindset</a:t>
            </a:r>
            <a:endParaRPr lang="en-NZ" dirty="0"/>
          </a:p>
        </p:txBody>
      </p:sp>
      <p:pic>
        <p:nvPicPr>
          <p:cNvPr id="5" name="Content Placeholder 4" descr="Clint_Eastwood-1-A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7158" y="2289572"/>
            <a:ext cx="2856876" cy="2125651"/>
          </a:xfrm>
        </p:spPr>
      </p:pic>
      <p:sp>
        <p:nvSpPr>
          <p:cNvPr id="6" name="TextBox 5"/>
          <p:cNvSpPr txBox="1"/>
          <p:nvPr/>
        </p:nvSpPr>
        <p:spPr>
          <a:xfrm>
            <a:off x="3571868" y="1785926"/>
            <a:ext cx="44291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I can catch issues before sending the code to the testers.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 I can test my code in isolation and force expected results from external devices.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 I can ensure new features do not change the existing behaviour unless specified.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I can reproduce defects and verify the defect is corrected prior to release.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 Unit testing will reduce the amount of time during testing phases.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Unit testing should be part of the development estimates to allow for proper development.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And so on....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Writing Testable Code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4143372" y="1142984"/>
            <a:ext cx="44291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As you write ask yourself how will I test this?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Single Responsibility Principle - Every object should have a single responsibility, and that responsibility should be entirely encapsulated by the class. All its services should be narrowly aligned with that responsibility.</a:t>
            </a:r>
            <a:r>
              <a:rPr lang="en-NZ" dirty="0" smtClean="0"/>
              <a:t>  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Separate code into Service Methods.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Tie service methods together with Orchestration methods.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Encapsulate behaviour – complex object graphs</a:t>
            </a:r>
          </a:p>
          <a:p>
            <a:pPr>
              <a:buFont typeface="Arial" pitchFamily="34" charset="0"/>
              <a:buChar char="•"/>
            </a:pPr>
            <a:r>
              <a:rPr lang="en-NZ" dirty="0" err="1" smtClean="0"/>
              <a:t>Car.Wheel.Tyre.Pressure</a:t>
            </a:r>
            <a:r>
              <a:rPr lang="en-NZ" dirty="0" smtClean="0"/>
              <a:t> = </a:t>
            </a:r>
            <a:r>
              <a:rPr lang="en-NZ" dirty="0" err="1" smtClean="0"/>
              <a:t>newPressure</a:t>
            </a:r>
            <a:r>
              <a:rPr lang="en-NZ" dirty="0" smtClean="0"/>
              <a:t>;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- you are introducing coupling.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Also – how do you test this ?  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Agile projects – incomplete or unspecified dependant features ? How to test ?</a:t>
            </a:r>
          </a:p>
          <a:p>
            <a:pPr>
              <a:buFont typeface="Arial" pitchFamily="34" charset="0"/>
              <a:buChar char="•"/>
            </a:pPr>
            <a:endParaRPr lang="en-NZ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571612"/>
            <a:ext cx="378621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Testing Legacy Code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3643306" y="1285860"/>
            <a:ext cx="4429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Issues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Tightly coupled &amp; dependant.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Poorly composed classes/methods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DI ?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Poor Man’s DI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Move to MVC/MVP. Whether you choose passive view or Supervising controller it doesn’t matter just remove the controlling logic.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In my experience don't </a:t>
            </a:r>
            <a:r>
              <a:rPr lang="en-NZ" dirty="0" err="1" smtClean="0"/>
              <a:t>refactor</a:t>
            </a:r>
            <a:r>
              <a:rPr lang="en-NZ" dirty="0" smtClean="0"/>
              <a:t> – rebuild into smaller controls.</a:t>
            </a:r>
          </a:p>
          <a:p>
            <a:pPr>
              <a:buFont typeface="Arial" pitchFamily="34" charset="0"/>
              <a:buChar char="•"/>
            </a:pPr>
            <a:endParaRPr lang="en-NZ" dirty="0" smtClean="0"/>
          </a:p>
        </p:txBody>
      </p:sp>
      <p:pic>
        <p:nvPicPr>
          <p:cNvPr id="8" name="Content Placeholder 7" descr="Fragile Programming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8596" y="1571612"/>
            <a:ext cx="2880381" cy="38576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Recognising Time constraints</a:t>
            </a:r>
            <a:endParaRPr lang="en-NZ" dirty="0"/>
          </a:p>
        </p:txBody>
      </p:sp>
      <p:sp>
        <p:nvSpPr>
          <p:cNvPr id="6" name="TextBox 5"/>
          <p:cNvSpPr txBox="1"/>
          <p:nvPr/>
        </p:nvSpPr>
        <p:spPr>
          <a:xfrm>
            <a:off x="3643306" y="1285860"/>
            <a:ext cx="44291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b="1" u="sng" dirty="0" smtClean="0"/>
              <a:t>Technical Debt</a:t>
            </a:r>
            <a:endParaRPr lang="en-NZ" dirty="0" smtClean="0"/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We can build it within your crippling time constraints, BUT ....   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Post go-live we need to address quality issues and this is how much effort that will take ...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Learn to push back on PMs – the Tech lead is responsible for the quality of the system. If you have quality concerns, raise them and get them addressed formally.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Too much Technical Debt leads to bankruptcy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When you encounter any blocks on the project, go back and write tests.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Make sure you write testable code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Embrace layering, embrace component based coding techniques , interface the be-</a:t>
            </a:r>
            <a:r>
              <a:rPr lang="en-NZ" dirty="0" err="1" smtClean="0"/>
              <a:t>jesus</a:t>
            </a:r>
            <a:r>
              <a:rPr lang="en-NZ" dirty="0" smtClean="0"/>
              <a:t> out of your code.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Write </a:t>
            </a:r>
            <a:r>
              <a:rPr lang="en-NZ" u="sng" dirty="0" smtClean="0"/>
              <a:t>your </a:t>
            </a:r>
            <a:r>
              <a:rPr lang="en-NZ" dirty="0" smtClean="0"/>
              <a:t>code for the next developer.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579" y="2143116"/>
            <a:ext cx="3214711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Where to Start?</a:t>
            </a:r>
            <a:endParaRPr lang="en-NZ" dirty="0"/>
          </a:p>
        </p:txBody>
      </p:sp>
      <p:pic>
        <p:nvPicPr>
          <p:cNvPr id="5" name="Content Placeholder 4" descr="Clint_Eastwood-1-A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64236" y="2289572"/>
            <a:ext cx="2042720" cy="2125651"/>
          </a:xfrm>
        </p:spPr>
      </p:pic>
      <p:sp>
        <p:nvSpPr>
          <p:cNvPr id="6" name="TextBox 5"/>
          <p:cNvSpPr txBox="1"/>
          <p:nvPr/>
        </p:nvSpPr>
        <p:spPr>
          <a:xfrm>
            <a:off x="3571868" y="1785926"/>
            <a:ext cx="4429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Test all contracts and entities that will be passed through the application layers.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 Test all data adaptors or providers.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 Then test workflow and layer communication.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 </a:t>
            </a:r>
            <a:r>
              <a:rPr lang="en-NZ" dirty="0" smtClean="0"/>
              <a:t>Test </a:t>
            </a:r>
            <a:r>
              <a:rPr lang="en-NZ" dirty="0" smtClean="0"/>
              <a:t>integration</a:t>
            </a:r>
            <a:r>
              <a:rPr lang="en-NZ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Finally, test the UI.</a:t>
            </a:r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4509120"/>
            <a:ext cx="4429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Three Levels of Testing</a:t>
            </a:r>
          </a:p>
          <a:p>
            <a:endParaRPr lang="en-NZ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UNIT TEST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INTEGRATION TEST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NZ" dirty="0" smtClean="0"/>
              <a:t>UI TEST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Unit Testing Rules</a:t>
            </a:r>
            <a:endParaRPr lang="en-NZ" dirty="0"/>
          </a:p>
        </p:txBody>
      </p:sp>
      <p:pic>
        <p:nvPicPr>
          <p:cNvPr id="5" name="Content Placeholder 4" descr="Clint_Eastwood-1-A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55871" y="2289572"/>
            <a:ext cx="1659450" cy="2125651"/>
          </a:xfrm>
        </p:spPr>
      </p:pic>
      <p:sp>
        <p:nvSpPr>
          <p:cNvPr id="6" name="TextBox 5"/>
          <p:cNvSpPr txBox="1"/>
          <p:nvPr/>
        </p:nvSpPr>
        <p:spPr>
          <a:xfrm>
            <a:off x="3571868" y="1785926"/>
            <a:ext cx="4429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NZ" dirty="0" smtClean="0"/>
              <a:t> Write testable code.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Use Inversion of Control as much as possible. For Greenfields projects this is a must!!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 Minimise the responsibilities of classes and functions.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 Isolate the code to be tested.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 Base Classes will be tested in isolation, so classes the inherit from these bases classes do not need to retest the base.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Only test one layer, mock or stub lower layers.</a:t>
            </a:r>
          </a:p>
          <a:p>
            <a:pPr>
              <a:buFont typeface="Arial" pitchFamily="34" charset="0"/>
              <a:buChar char="•"/>
            </a:pPr>
            <a:r>
              <a:rPr lang="en-NZ" dirty="0"/>
              <a:t> </a:t>
            </a:r>
            <a:r>
              <a:rPr lang="en-NZ" dirty="0" smtClean="0"/>
              <a:t>Mock the database calls were possible, but for full coverage the tests should test all the way to the writing and reading of the database.</a:t>
            </a: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1205</Words>
  <Application>Microsoft Office PowerPoint</Application>
  <PresentationFormat>On-screen Show (4:3)</PresentationFormat>
  <Paragraphs>245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Unit Testing</vt:lpstr>
      <vt:lpstr>Tools Used</vt:lpstr>
      <vt:lpstr>Unit Testing Negative Mindset</vt:lpstr>
      <vt:lpstr>Unit Testing Positive Mindset</vt:lpstr>
      <vt:lpstr>Writing Testable Code</vt:lpstr>
      <vt:lpstr>Testing Legacy Code</vt:lpstr>
      <vt:lpstr>Recognising Time constraints</vt:lpstr>
      <vt:lpstr>Where to Start?</vt:lpstr>
      <vt:lpstr>Unit Testing Rules</vt:lpstr>
      <vt:lpstr>Unit Testing Rules</vt:lpstr>
      <vt:lpstr>Testing Properties</vt:lpstr>
      <vt:lpstr>Testing Functions</vt:lpstr>
      <vt:lpstr>Privates Accessors</vt:lpstr>
      <vt:lpstr>Testing Privates</vt:lpstr>
      <vt:lpstr>Mock Everything</vt:lpstr>
      <vt:lpstr>Lessons Learned</vt:lpstr>
    </vt:vector>
  </TitlesOfParts>
  <Company>Rainbow Chasers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Green Meanie</dc:creator>
  <cp:lastModifiedBy>Ed Guzikowski</cp:lastModifiedBy>
  <cp:revision>237</cp:revision>
  <dcterms:created xsi:type="dcterms:W3CDTF">2009-10-18T06:56:07Z</dcterms:created>
  <dcterms:modified xsi:type="dcterms:W3CDTF">2011-08-10T20:36:37Z</dcterms:modified>
</cp:coreProperties>
</file>