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21599525" cy="3239928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928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1943928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040840" y="1739592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9280" cy="1879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9280" cy="1879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079640" y="9221400"/>
            <a:ext cx="19439280" cy="155098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079640" y="9221400"/>
            <a:ext cx="19439280" cy="15509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79640" y="7581240"/>
            <a:ext cx="19439280" cy="1879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9280" cy="1879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1879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1879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79640" y="1292400"/>
            <a:ext cx="19439280" cy="2507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1879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1879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040840" y="1739592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040840" y="7581240"/>
            <a:ext cx="948636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79640" y="17395920"/>
            <a:ext cx="19439280" cy="896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9640" y="1292400"/>
            <a:ext cx="19439280" cy="54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79640" y="7581240"/>
            <a:ext cx="19439280" cy="18790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141000" y="2880000"/>
            <a:ext cx="17737920" cy="280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3000" rIns="63000" tIns="31320" bIns="31320" anchor="ctr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ba0023"/>
                </a:solidFill>
                <a:latin typeface="Calibri"/>
                <a:ea typeface="DejaVu Sans"/>
              </a:rPr>
              <a:t>Análise de métodos de Inferência Ecológica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ba0023"/>
                </a:solidFill>
                <a:latin typeface="Calibri"/>
                <a:ea typeface="DejaVu Sans"/>
              </a:rPr>
              <a:t>em dados de redes sociais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566160" y="5669280"/>
            <a:ext cx="16000560" cy="134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3000" rIns="63000" tIns="31320" bIns="31320" anchor="ctr"/>
          <a:p>
            <a:pPr algn="ctr">
              <a:lnSpc>
                <a:spcPct val="110000"/>
              </a:lnSpc>
            </a:pPr>
            <a:r>
              <a:rPr lang="en-US" sz="4000" strike="noStrike">
                <a:solidFill>
                  <a:srgbClr val="ba0023"/>
                </a:solidFill>
                <a:latin typeface="Calibri"/>
                <a:ea typeface="DejaVu Sans"/>
              </a:rPr>
              <a:t>Gustavo Penha, Ana Paula Couto da Silva, Mirella M.Moro</a:t>
            </a:r>
            <a:endParaRPr/>
          </a:p>
          <a:p>
            <a:pPr algn="ctr">
              <a:lnSpc>
                <a:spcPct val="110000"/>
              </a:lnSpc>
            </a:pPr>
            <a:r>
              <a:rPr lang="en-US" sz="4000" strike="noStrike">
                <a:solidFill>
                  <a:srgbClr val="ba0023"/>
                </a:solidFill>
                <a:latin typeface="Calibri"/>
                <a:ea typeface="DejaVu Sans"/>
              </a:rPr>
              <a:t>{guzpenha,ana.coutosilva,mirella}@dcc.ufmg.br</a:t>
            </a:r>
            <a:endParaRPr/>
          </a:p>
        </p:txBody>
      </p:sp>
      <p:graphicFrame>
        <p:nvGraphicFramePr>
          <p:cNvPr id="38" name="Table 3"/>
          <p:cNvGraphicFramePr/>
          <p:nvPr/>
        </p:nvGraphicFramePr>
        <p:xfrm>
          <a:off x="513720" y="7122240"/>
          <a:ext cx="21084840" cy="3040560"/>
        </p:xfrm>
        <a:graphic>
          <a:graphicData uri="http://schemas.openxmlformats.org/drawingml/2006/table">
            <a:tbl>
              <a:tblPr/>
              <a:tblGrid>
                <a:gridCol w="3742200"/>
                <a:gridCol w="17343000"/>
              </a:tblGrid>
              <a:tr h="304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300" strike="noStrike">
                          <a:solidFill>
                            <a:srgbClr val="ba0023"/>
                          </a:solidFill>
                          <a:latin typeface="Calibri"/>
                        </a:rPr>
                        <a:t>Abstract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39" name="CustomShape 4"/>
          <p:cNvSpPr/>
          <p:nvPr/>
        </p:nvSpPr>
        <p:spPr>
          <a:xfrm>
            <a:off x="0" y="2160"/>
            <a:ext cx="511920" cy="32395320"/>
          </a:xfrm>
          <a:prstGeom prst="rect">
            <a:avLst/>
          </a:prstGeom>
          <a:solidFill>
            <a:srgbClr val="ba002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545400" y="10403640"/>
            <a:ext cx="10541520" cy="211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42240" rIns="333720" tIns="45000" bIns="45000"/>
          <a:p>
            <a:pPr>
              <a:lnSpc>
                <a:spcPct val="100000"/>
              </a:lnSpc>
            </a:pP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∎</a:t>
            </a: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Introdução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	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As mídias sociais se tornaram extremamente populares recentemente e tem gerado um grande conteúdo espontâneo de dados, tornando possível obter um feedback rápido sobre diversos assuntos, como a opiniião sobre uma marca ou um candidato político. A baixa disponibilidade de atributos públicos dos usuários (como por exemplo idade) motiva a utilização de técnicas para inferir características demográficas dos usuários, que podem ser úteis, por exemplo, para direcionamento de campanhas.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	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Com esse intuito, os algoritmos utilizados na literatura são em sua maioria classificadores, que a partir de um conjunto de treino de usuários e suas características, inferem a característica demográfica para os próximos usuários individualmente.  Propomos aqui a utilização de algoritmos de </a:t>
            </a: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Inferência Ecológica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 para inferir características demográficas para sub-grupos de usuários nas redes sociais, já que essa técnica é menos custosa, pois, não necessita de informação no nível individual, apenas informações agregadas.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∎ </a:t>
            </a: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Objetivos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RQ1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: Existem padrões na base de dados social que poderiam influenciar o resultado dos métodos?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RQ2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: Quais são os hiper-parâmetros que otimizam os métodos na base de dados social?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RQ3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: Qual modelo apresenta os melhores resultados na base de dados social?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RQ4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: Os erros na base de dados social são significativamente diferentes de uma base de dados eleitoral?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∎ </a:t>
            </a: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Material e métodos</a:t>
            </a:r>
            <a:endParaRPr/>
          </a:p>
          <a:p>
            <a:pPr algn="just">
              <a:lnSpc>
                <a:spcPct val="100000"/>
              </a:lnSpc>
            </a:pPr>
            <a:r>
              <a:rPr i="1" lang="en-US" sz="2860" strike="noStrike">
                <a:solidFill>
                  <a:srgbClr val="ba0023"/>
                </a:solidFill>
                <a:latin typeface="Calibri"/>
                <a:ea typeface="Wingdings"/>
              </a:rPr>
              <a:t>Dataset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C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oleta no Twitter durante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122 dias sobre assuntos relacionados à Dilma Rousseff: 121874 e 150759 usuários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distintos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geolocalizados com informação de gênero e idade além da análise do sentimento em relação à Dilma. O censo utilizado é o IBGE de 2010.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860" strike="noStrike">
                <a:solidFill>
                  <a:srgbClr val="ba0023"/>
                </a:solidFill>
                <a:latin typeface="Calibri"/>
                <a:ea typeface="Wingdings"/>
              </a:rPr>
              <a:t>Métricas de avaliação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RMSE e MAE.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i="1" lang="en-US" sz="2860" strike="noStrike">
                <a:solidFill>
                  <a:srgbClr val="ba0023"/>
                </a:solidFill>
                <a:latin typeface="Calibri"/>
                <a:ea typeface="Wingdings"/>
              </a:rPr>
              <a:t>Métodos de Inferência Ecológica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 King, Imai e Wakefield.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i="1" lang="en-US" sz="2860" strike="noStrike">
                <a:solidFill>
                  <a:srgbClr val="ba0023"/>
                </a:solidFill>
                <a:latin typeface="Calibri"/>
                <a:ea typeface="Wingdings"/>
              </a:rPr>
              <a:t>Procedimento de avaliação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Intervalos de confiança (95%), testes pareados (t-test) e validação cruzada.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11057040" y="10162800"/>
            <a:ext cx="10541520" cy="215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33720" rIns="642240" tIns="45000" bIns="45000"/>
          <a:p>
            <a:pPr algn="just">
              <a:lnSpc>
                <a:spcPct val="100000"/>
              </a:lnSpc>
            </a:pP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∎ </a:t>
            </a: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Resultados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RQ1: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A partir da caracterizaç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ão dos dados os fatores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quantidade N de usuários por cidade i</a:t>
            </a:r>
            <a:r>
              <a:rPr i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e o intervalo de tempo t de coleta podem influenciar os algoritmos.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RQ2: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A partir dos projetos fatoriais 2^k nos 3 métodos foi realizado uma </a:t>
            </a:r>
            <a:r>
              <a:rPr i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grid-search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 nos fatores que explicam maior variação e foram encontrados os seguintes hiper-parâmetros: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King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: ehro =0.0, esigma=0.3, ebeta=0.5. </a:t>
            </a: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Wakefield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: m0=0.0, M0=2.3, m1=0.1, M1=2.7, a0=0.7, b0=0.08, a1=0.9 e b1=0.03 e </a:t>
            </a: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Imai: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mu0=0.1, tau0=0, nu0=6, s0=15, mustart=0 e sigmastart=19.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RQ3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: A partir dos intervalos de confiança e dos testes pareados obtemos que o método de </a:t>
            </a: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King 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apresenta os melhores resultados na base de idade, e não há evidência forte contra a hipótese nula de que é igual ao de </a:t>
            </a: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Imai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 na base de gênero (ambos são diferentes de Wakefield).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RQ4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: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∎ </a:t>
            </a:r>
            <a:r>
              <a:rPr b="1" lang="en-US" sz="3430" strike="noStrike">
                <a:solidFill>
                  <a:srgbClr val="ba0023"/>
                </a:solidFill>
                <a:latin typeface="Calibri"/>
                <a:ea typeface="Wingdings"/>
              </a:rPr>
              <a:t>Conclusão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	</a:t>
            </a:r>
            <a:r>
              <a:rPr lang="en-US" sz="2860" strike="noStrike">
                <a:solidFill>
                  <a:srgbClr val="000000"/>
                </a:solidFill>
                <a:latin typeface="Calibri"/>
                <a:ea typeface="Wingdings"/>
              </a:rPr>
              <a:t>	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42" name="Picture 1" descr=""/>
          <p:cNvPicPr/>
          <p:nvPr/>
        </p:nvPicPr>
        <p:blipFill>
          <a:blip r:embed="rId1"/>
          <a:stretch/>
        </p:blipFill>
        <p:spPr>
          <a:xfrm>
            <a:off x="15941520" y="0"/>
            <a:ext cx="5655960" cy="3065400"/>
          </a:xfrm>
          <a:prstGeom prst="rect">
            <a:avLst/>
          </a:prstGeom>
          <a:ln>
            <a:noFill/>
          </a:ln>
        </p:spPr>
      </p:pic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1094760" y="444600"/>
            <a:ext cx="4381200" cy="20311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1338560" y="12112200"/>
            <a:ext cx="9181800" cy="30668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11795760" y="21328560"/>
            <a:ext cx="8096040" cy="2171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2834640" y="18979920"/>
            <a:ext cx="5705280" cy="25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Application>LibreOffice/4.4.5.2$Linux_X86_64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Gustavo Penha</cp:lastModifiedBy>
  <dcterms:modified xsi:type="dcterms:W3CDTF">2016-06-15T10:22:09Z</dcterms:modified>
  <cp:revision>4</cp:revision>
</cp:coreProperties>
</file>