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Average"/>
      <p:regular r:id="rId32"/>
    </p:embeddedFont>
    <p:embeddedFont>
      <p:font typeface="Helvetica Neue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32" Type="http://schemas.openxmlformats.org/officeDocument/2006/relationships/font" Target="fonts/Average-regular.fntdata"/><Relationship Id="rId13" Type="http://schemas.openxmlformats.org/officeDocument/2006/relationships/slide" Target="slides/slide9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1.xml"/><Relationship Id="rId37" Type="http://schemas.openxmlformats.org/officeDocument/2006/relationships/font" Target="fonts/Oswald-regular.fntdata"/><Relationship Id="rId14" Type="http://schemas.openxmlformats.org/officeDocument/2006/relationships/slide" Target="slides/slide10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swald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6402262df_1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6402262df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402262df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6402262df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6402262df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6402262df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6402262df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6402262df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6402262df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6402262df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6402262df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6402262df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6402262df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6402262df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6402262df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6402262df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6402262df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6402262df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6402262df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6402262df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402262d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402262d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6402262df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6402262df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6402262df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6402262df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6402262df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6402262df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6402262df_1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6402262df_1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63e328d7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63e328d7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6402262df_1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6402262df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6402262df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6402262df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6402262df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6402262df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3e328d77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3e328d7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3e328d7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3e328d7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402262df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402262df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402262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402262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02262df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02262df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402262df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402262df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3e328d77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3e328d77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oracle.com/javase/7/docs/platform/rmi/spec/rmi-arch2.html" TargetMode="External"/><Relationship Id="rId4" Type="http://schemas.openxmlformats.org/officeDocument/2006/relationships/hyperlink" Target="https://docs.oracle.com/javase/10/docs/api/java.rmi-summary.html" TargetMode="External"/><Relationship Id="rId5" Type="http://schemas.openxmlformats.org/officeDocument/2006/relationships/hyperlink" Target="https://docs.oracle.com/javase/10/rmi/toc.htm" TargetMode="External"/><Relationship Id="rId6" Type="http://schemas.openxmlformats.org/officeDocument/2006/relationships/hyperlink" Target="https://en.wikipedia.org/wiki/Java_remote_method_invocation" TargetMode="External"/><Relationship Id="rId7" Type="http://schemas.openxmlformats.org/officeDocument/2006/relationships/hyperlink" Target="https://hackerone.com/reports/163547" TargetMode="External"/><Relationship Id="rId8" Type="http://schemas.openxmlformats.org/officeDocument/2006/relationships/hyperlink" Target="https://github.com/Coalfire-Research/java-deserialization-exploit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990800"/>
            <a:ext cx="7801500" cy="9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Java RMI</a:t>
            </a:r>
            <a:endParaRPr sz="5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מציג פליקס רזיקוב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71250" y="186042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Method Invocation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תהליך הריצה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ה-RMI Registry מספק מחלקה ובה שני ממשקים</a:t>
            </a:r>
            <a:endParaRPr/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ה-Registry מאפשר רישום של שמות (מפתחות) לעצמים המרוחקים</a:t>
            </a:r>
            <a:endParaRPr/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ה-LocateRegistry מאפשר איתור עצם קישור לעצם המרוחק המזוהה לפי שם (מפתח)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השרת רושם (binds/registers) את העצמים המרוחקים שלו ב-Registry על מנת שניתן יהיה לאתר (to look up) אותם</a:t>
            </a:r>
            <a:endParaRPr/>
          </a:p>
          <a:p>
            <a:pPr indent="-342900" lvl="0" marL="4572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/>
              <a:t>הלקוח חייב לבצע איתור (look up) של העצם המרוחק על מנת להפעיל את המתודות שלו </a:t>
            </a:r>
            <a:r>
              <a:rPr lang="en"/>
              <a:t>»</a:t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תהליך הריצה</a:t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1744335" y="1557277"/>
            <a:ext cx="12075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Client</a:t>
            </a:r>
            <a:endParaRPr sz="1000"/>
          </a:p>
        </p:txBody>
      </p:sp>
      <p:sp>
        <p:nvSpPr>
          <p:cNvPr id="187" name="Google Shape;187;p23"/>
          <p:cNvSpPr/>
          <p:nvPr/>
        </p:nvSpPr>
        <p:spPr>
          <a:xfrm>
            <a:off x="6361785" y="1557277"/>
            <a:ext cx="12075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Server</a:t>
            </a:r>
            <a:endParaRPr sz="1000"/>
          </a:p>
        </p:txBody>
      </p:sp>
      <p:sp>
        <p:nvSpPr>
          <p:cNvPr id="188" name="Google Shape;188;p23"/>
          <p:cNvSpPr/>
          <p:nvPr/>
        </p:nvSpPr>
        <p:spPr>
          <a:xfrm>
            <a:off x="3968260" y="4013752"/>
            <a:ext cx="12075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RMI Registry</a:t>
            </a:r>
            <a:endParaRPr sz="1000"/>
          </a:p>
        </p:txBody>
      </p:sp>
      <p:sp>
        <p:nvSpPr>
          <p:cNvPr id="189" name="Google Shape;189;p23"/>
          <p:cNvSpPr/>
          <p:nvPr/>
        </p:nvSpPr>
        <p:spPr>
          <a:xfrm>
            <a:off x="6784625" y="2003975"/>
            <a:ext cx="361800" cy="257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2167175" y="2003975"/>
            <a:ext cx="361800" cy="257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3"/>
          <p:cNvCxnSpPr>
            <a:endCxn id="187" idx="1"/>
          </p:cNvCxnSpPr>
          <p:nvPr/>
        </p:nvCxnSpPr>
        <p:spPr>
          <a:xfrm>
            <a:off x="2951685" y="1780627"/>
            <a:ext cx="34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2" name="Google Shape;192;p23"/>
          <p:cNvCxnSpPr>
            <a:stCxn id="190" idx="3"/>
            <a:endCxn id="188" idx="1"/>
          </p:cNvCxnSpPr>
          <p:nvPr/>
        </p:nvCxnSpPr>
        <p:spPr>
          <a:xfrm>
            <a:off x="2348075" y="2261075"/>
            <a:ext cx="1620300" cy="19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3" name="Google Shape;193;p23"/>
          <p:cNvCxnSpPr>
            <a:stCxn id="189" idx="3"/>
            <a:endCxn id="188" idx="3"/>
          </p:cNvCxnSpPr>
          <p:nvPr/>
        </p:nvCxnSpPr>
        <p:spPr>
          <a:xfrm flipH="1">
            <a:off x="5175725" y="2261075"/>
            <a:ext cx="1789800" cy="19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94" name="Google Shape;194;p23"/>
          <p:cNvSpPr txBox="1"/>
          <p:nvPr/>
        </p:nvSpPr>
        <p:spPr>
          <a:xfrm rot="-2837437">
            <a:off x="5051617" y="3348267"/>
            <a:ext cx="2781152" cy="3589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Binds the objects in the registry using </a:t>
            </a: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(re)bind()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 rot="3005642">
            <a:off x="1345709" y="3274946"/>
            <a:ext cx="2871731" cy="359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Fetches the object from the Registry using </a:t>
            </a: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lookup()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 rot="-1077">
            <a:off x="3136209" y="1341442"/>
            <a:ext cx="2871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Invokes the methods using the fetched object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קצת קוד אמיתי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אפליקציית השלום העולמי</a:t>
            </a:r>
            <a:endParaRPr/>
          </a:p>
          <a:p>
            <a:pPr indent="-342900" lvl="0" marL="457200" rtl="1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השרת מממש מתודה</a:t>
            </a:r>
            <a:r>
              <a:rPr lang="en"/>
              <a:t> בשם sayHello שמדפיסה</a:t>
            </a:r>
            <a:r>
              <a:rPr lang="en"/>
              <a:t> את המילה Hello ככמות הפעמים שכל החפץ בכך ביקש</a:t>
            </a:r>
            <a:endParaRPr/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השרת רושם את המתודה ב-Registry</a:t>
            </a:r>
            <a:endParaRPr/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הלקוח מאתר מתודה הממומשת בשרת</a:t>
            </a:r>
            <a:endParaRPr/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הלקוח מפעיל את המתודה עם מספר הפעמים הדרוש להדפסה - 5</a:t>
            </a:r>
            <a:endParaRPr/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השרת מדפיס את המילה Hello בסה"כ 5 פעמים ומדווח על כך ללקוח</a:t>
            </a:r>
            <a:endParaRPr/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הלקוח מדפיס את התשובה שהתקבלה ומסיים את חייו בכבוד</a:t>
            </a:r>
            <a:endParaRPr/>
          </a:p>
          <a:p>
            <a:pPr indent="0" lvl="0" marL="114300" marR="1143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1" algn="r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400"/>
              <a:t>RMIInterface.java</a:t>
            </a:r>
            <a:endParaRPr b="1" sz="1400"/>
          </a:p>
          <a:p>
            <a:pPr indent="0" lvl="0" marL="114300" marR="1143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io.github.guzzur.rmiinterface;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java.rmi.Remote;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java.rmi.RemoteException;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RMIInterface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Remote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sayHello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times)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RemoteException;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71D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1" algn="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400"/>
              <a:t>RMIServer.java</a:t>
            </a:r>
            <a:endParaRPr b="1" sz="1400"/>
          </a:p>
          <a:p>
            <a:pPr indent="0" lvl="0" marL="114300" marR="1143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io.github.guzzur.rmiserver;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java.rmi.Naming;                     </a:t>
            </a:r>
            <a:r>
              <a:rPr lang="en" sz="1100">
                <a:solidFill>
                  <a:srgbClr val="969896"/>
                </a:solidFill>
                <a:latin typeface="Consolas"/>
                <a:ea typeface="Consolas"/>
                <a:cs typeface="Consolas"/>
                <a:sym typeface="Consolas"/>
              </a:rPr>
              <a:t>// used for binding the method</a:t>
            </a:r>
            <a:endParaRPr sz="1100">
              <a:solidFill>
                <a:srgbClr val="96989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java.rmi.RemoteException;            </a:t>
            </a:r>
            <a:r>
              <a:rPr lang="en" sz="1100">
                <a:solidFill>
                  <a:srgbClr val="969896"/>
                </a:solidFill>
                <a:latin typeface="Consolas"/>
                <a:ea typeface="Consolas"/>
                <a:cs typeface="Consolas"/>
                <a:sym typeface="Consolas"/>
              </a:rPr>
              <a:t>// thrown by the method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java.rmi.registry.LocateRegistry;    </a:t>
            </a:r>
            <a:r>
              <a:rPr lang="en" sz="1100">
                <a:solidFill>
                  <a:srgbClr val="969896"/>
                </a:solidFill>
                <a:latin typeface="Consolas"/>
                <a:ea typeface="Consolas"/>
                <a:cs typeface="Consolas"/>
                <a:sym typeface="Consolas"/>
              </a:rPr>
              <a:t>// in this case the registry runs on the same machine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java.rmi.registry.Registry;          </a:t>
            </a:r>
            <a:r>
              <a:rPr lang="en" sz="1100">
                <a:solidFill>
                  <a:srgbClr val="969896"/>
                </a:solidFill>
                <a:latin typeface="Consolas"/>
                <a:ea typeface="Consolas"/>
                <a:cs typeface="Consolas"/>
                <a:sym typeface="Consolas"/>
              </a:rPr>
              <a:t>// the registry location will create a registry object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java.rmi.server.UnicastRemoteObject; </a:t>
            </a:r>
            <a:r>
              <a:rPr lang="en" sz="1100">
                <a:solidFill>
                  <a:srgbClr val="969896"/>
                </a:solidFill>
                <a:latin typeface="Consolas"/>
                <a:ea typeface="Consolas"/>
                <a:cs typeface="Consolas"/>
                <a:sym typeface="Consolas"/>
              </a:rPr>
              <a:t>// used for exporting a remote object and obtaining</a:t>
            </a:r>
            <a:endParaRPr sz="1100">
              <a:solidFill>
                <a:srgbClr val="96989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69896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// a stub that communicates to the remote object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io.github.guzzur.rmiinterface.RMIInterface;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1" algn="r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400"/>
              <a:t>RMIServer.java</a:t>
            </a:r>
            <a:endParaRPr b="1" sz="1400"/>
          </a:p>
          <a:p>
            <a:pPr indent="0" lvl="0" marL="114300" marR="1143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100">
              <a:solidFill>
                <a:srgbClr val="A71D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71D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RMIServer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UnicastRemoteObject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RMIInterface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69896"/>
                </a:solidFill>
                <a:latin typeface="Consolas"/>
                <a:ea typeface="Consolas"/>
                <a:cs typeface="Consolas"/>
                <a:sym typeface="Consolas"/>
              </a:rPr>
              <a:t>    // </a:t>
            </a:r>
            <a:r>
              <a:rPr lang="en" sz="1100">
                <a:solidFill>
                  <a:srgbClr val="969896"/>
                </a:solidFill>
                <a:latin typeface="Consolas"/>
                <a:ea typeface="Consolas"/>
                <a:cs typeface="Consolas"/>
                <a:sym typeface="Consolas"/>
              </a:rPr>
              <a:t>If a serializable class does not explicitly declare a serialVersionUID,</a:t>
            </a:r>
            <a:endParaRPr sz="1100">
              <a:solidFill>
                <a:srgbClr val="96989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69896"/>
                </a:solidFill>
                <a:latin typeface="Consolas"/>
                <a:ea typeface="Consolas"/>
                <a:cs typeface="Consolas"/>
                <a:sym typeface="Consolas"/>
              </a:rPr>
              <a:t>    // then the serialization runtime will calculate a default serialVersionUID</a:t>
            </a:r>
            <a:endParaRPr sz="1100">
              <a:solidFill>
                <a:srgbClr val="96989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serialVersionUID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RMIServer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RemoteException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sayHello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times)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RemoteException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times; i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System.out.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(i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") Hello!"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String retObj = </a:t>
            </a:r>
            <a:r>
              <a:rPr lang="en" sz="11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"Server said hello 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times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 times";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System.out.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retObj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retObj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400"/>
              <a:t>RMIServer.java</a:t>
            </a:r>
            <a:endParaRPr b="1" sz="1400"/>
          </a:p>
          <a:p>
            <a:pPr indent="0" lvl="0" marL="114300" marR="1143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100">
              <a:solidFill>
                <a:srgbClr val="A71D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71D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(String[] args){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>
                <a:solidFill>
                  <a:srgbClr val="969896"/>
                </a:solidFill>
                <a:latin typeface="Consolas"/>
                <a:ea typeface="Consolas"/>
                <a:cs typeface="Consolas"/>
                <a:sym typeface="Consolas"/>
              </a:rPr>
              <a:t>// In that example the registry runs within the server app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Registry reg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LocateRegistry.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createRegistry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1099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>
                <a:solidFill>
                  <a:srgbClr val="969896"/>
                </a:solidFill>
                <a:latin typeface="Consolas"/>
                <a:ea typeface="Consolas"/>
                <a:cs typeface="Consolas"/>
                <a:sym typeface="Consolas"/>
              </a:rPr>
              <a:t>// Bind server’s methods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Naming.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rebind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"//localhost/RMIServer"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RMIServer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System.out.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"Server ready"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e)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System.err.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"Server exception: 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e.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e.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printStackTrace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71D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1" algn="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311700" y="445025"/>
            <a:ext cx="8520600" cy="44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400"/>
              <a:t>RMIClient.java</a:t>
            </a:r>
            <a:endParaRPr b="1" sz="1400"/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71D5D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io.github.guzzur.rmiclient;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java.net.MalformedURLException; </a:t>
            </a:r>
            <a:r>
              <a:rPr lang="en" sz="1100">
                <a:solidFill>
                  <a:srgbClr val="969896"/>
                </a:solidFill>
                <a:latin typeface="Consolas"/>
                <a:ea typeface="Consolas"/>
                <a:cs typeface="Consolas"/>
                <a:sym typeface="Consolas"/>
              </a:rPr>
              <a:t>// when the URL is broken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java.rmi.Naming;                </a:t>
            </a:r>
            <a:r>
              <a:rPr lang="en" sz="1100">
                <a:solidFill>
                  <a:srgbClr val="969896"/>
                </a:solidFill>
                <a:latin typeface="Consolas"/>
                <a:ea typeface="Consolas"/>
                <a:cs typeface="Consolas"/>
                <a:sym typeface="Consolas"/>
              </a:rPr>
              <a:t>// used to look-up the methods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java.rmi.NotBoundException;     </a:t>
            </a:r>
            <a:r>
              <a:rPr lang="en" sz="1100">
                <a:solidFill>
                  <a:srgbClr val="969896"/>
                </a:solidFill>
                <a:latin typeface="Consolas"/>
                <a:ea typeface="Consolas"/>
                <a:cs typeface="Consolas"/>
                <a:sym typeface="Consolas"/>
              </a:rPr>
              <a:t>// if an attempt is made to lookup or unbind in the registry</a:t>
            </a:r>
            <a:endParaRPr sz="1100">
              <a:solidFill>
                <a:srgbClr val="96989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69896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// a name that has no associated binding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java.rmi.RemoteException;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io.github.guzzur.rmiinterface.RMIInterface;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RMIClient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RMIInterface lookUp;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MalformedURLException, RemoteException, NotBoundException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lookUp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(RMIInterface) Naming.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lookup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"//localhost/RMIServer"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times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969896"/>
                </a:solidFill>
                <a:latin typeface="Consolas"/>
                <a:ea typeface="Consolas"/>
                <a:cs typeface="Consolas"/>
                <a:sym typeface="Consolas"/>
              </a:rPr>
              <a:t>// Woila! Now we can use sayHello method!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String response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lookUp.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sayHello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(times);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System.out.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(response);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71D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1" algn="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תוצאה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311700" y="1152475"/>
            <a:ext cx="4155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/* SERVER */</a:t>
            </a:r>
            <a:br>
              <a:rPr lang="en" sz="11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Connected to the target VM, address: '127.0.0.1:</a:t>
            </a:r>
            <a:r>
              <a:rPr lang="en" sz="1100">
                <a:solidFill>
                  <a:srgbClr val="FFFFFF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12345</a:t>
            </a:r>
            <a:r>
              <a:rPr lang="en" sz="11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', transport: 'socket'</a:t>
            </a:r>
            <a:endParaRPr sz="11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Server is ready</a:t>
            </a:r>
            <a:endParaRPr sz="11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4636050" y="1152475"/>
            <a:ext cx="4155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/* CLIENT */</a:t>
            </a:r>
            <a:endParaRPr sz="11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Connected to the target VM, address: '127.0.0.1:</a:t>
            </a:r>
            <a:r>
              <a:rPr lang="en" sz="1100">
                <a:solidFill>
                  <a:srgbClr val="FFFFFF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67890</a:t>
            </a:r>
            <a:r>
              <a:rPr lang="en" sz="11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', transport: 'socket'</a:t>
            </a:r>
            <a:endParaRPr sz="11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311700" y="2150750"/>
            <a:ext cx="4155600" cy="2418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1) Hello!</a:t>
            </a:r>
            <a:br>
              <a:rPr lang="en" sz="11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2) Hello!</a:t>
            </a:r>
            <a:br>
              <a:rPr lang="en" sz="11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3) Hello!</a:t>
            </a:r>
            <a:br>
              <a:rPr lang="en" sz="11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4) Hello!</a:t>
            </a:r>
            <a:br>
              <a:rPr lang="en" sz="11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5) Hello!</a:t>
            </a:r>
            <a:br>
              <a:rPr lang="en" sz="11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Server said hello 5 times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4636050" y="1807850"/>
            <a:ext cx="4155600" cy="2761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Server said hello 5 times</a:t>
            </a:r>
            <a:endParaRPr sz="11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Disconnected from the target VM, address: '127.0.0.1:</a:t>
            </a:r>
            <a:r>
              <a:rPr lang="en" sz="1100">
                <a:solidFill>
                  <a:srgbClr val="FFFFFF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67890</a:t>
            </a:r>
            <a:r>
              <a:rPr lang="en" sz="11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', transport: 'socket'</a:t>
            </a:r>
            <a:endParaRPr sz="11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Process finished with exit code 0</a:t>
            </a:r>
            <a:endParaRPr sz="11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311700" y="474350"/>
            <a:ext cx="8520600" cy="40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הדגמה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מה מצפה לנו?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הולכים לדבר על הנושאים הבאים:</a:t>
            </a:r>
            <a:endParaRPr/>
          </a:p>
          <a:p>
            <a:pPr indent="-342900" lvl="0" marL="457200" rtl="1" algn="r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מהו RMI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מתי זה נוצר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איך זה "מרגיש"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איך זה עובד באמת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קצת קוד אמיתי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עוד קוד רק הפעם מעניין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לסיכום, האם יש ל-RMI עתי</a:t>
            </a:r>
            <a:r>
              <a:rPr lang="en"/>
              <a:t>ד </a:t>
            </a:r>
            <a:r>
              <a:rPr lang="en"/>
              <a:t>»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משהו קצת יותר מתקדם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6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מערכת שיחוח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5166700" y="1912300"/>
            <a:ext cx="8172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לקוח</a:t>
            </a:r>
            <a:endParaRPr/>
          </a:p>
        </p:txBody>
      </p:sp>
      <p:sp>
        <p:nvSpPr>
          <p:cNvPr id="249" name="Google Shape;249;p32"/>
          <p:cNvSpPr/>
          <p:nvPr/>
        </p:nvSpPr>
        <p:spPr>
          <a:xfrm>
            <a:off x="5166700" y="4117925"/>
            <a:ext cx="8172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לקוח</a:t>
            </a: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1651525" y="4117925"/>
            <a:ext cx="8172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שרת</a:t>
            </a:r>
            <a:endParaRPr/>
          </a:p>
        </p:txBody>
      </p:sp>
      <p:sp>
        <p:nvSpPr>
          <p:cNvPr id="251" name="Google Shape;251;p32"/>
          <p:cNvSpPr txBox="1"/>
          <p:nvPr/>
        </p:nvSpPr>
        <p:spPr>
          <a:xfrm>
            <a:off x="6821825" y="1912300"/>
            <a:ext cx="6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איה</a:t>
            </a:r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6821825" y="4117925"/>
            <a:ext cx="6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בועז</a:t>
            </a:r>
            <a:endParaRPr/>
          </a:p>
        </p:txBody>
      </p:sp>
      <p:cxnSp>
        <p:nvCxnSpPr>
          <p:cNvPr id="253" name="Google Shape;253;p32"/>
          <p:cNvCxnSpPr>
            <a:stCxn id="249" idx="3"/>
            <a:endCxn id="252" idx="1"/>
          </p:cNvCxnSpPr>
          <p:nvPr/>
        </p:nvCxnSpPr>
        <p:spPr>
          <a:xfrm>
            <a:off x="5983900" y="4302575"/>
            <a:ext cx="83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54" name="Google Shape;254;p32"/>
          <p:cNvCxnSpPr>
            <a:stCxn id="248" idx="3"/>
            <a:endCxn id="251" idx="1"/>
          </p:cNvCxnSpPr>
          <p:nvPr/>
        </p:nvCxnSpPr>
        <p:spPr>
          <a:xfrm>
            <a:off x="5983900" y="2096950"/>
            <a:ext cx="83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5" name="Google Shape;255;p32"/>
          <p:cNvSpPr/>
          <p:nvPr/>
        </p:nvSpPr>
        <p:spPr>
          <a:xfrm>
            <a:off x="1641175" y="1912300"/>
            <a:ext cx="837900" cy="36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Registry</a:t>
            </a:r>
            <a:endParaRPr/>
          </a:p>
        </p:txBody>
      </p:sp>
      <p:cxnSp>
        <p:nvCxnSpPr>
          <p:cNvPr id="256" name="Google Shape;256;p32"/>
          <p:cNvCxnSpPr>
            <a:stCxn id="250" idx="0"/>
            <a:endCxn id="255" idx="2"/>
          </p:cNvCxnSpPr>
          <p:nvPr/>
        </p:nvCxnSpPr>
        <p:spPr>
          <a:xfrm rot="10800000">
            <a:off x="2060125" y="2281625"/>
            <a:ext cx="0" cy="18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2"/>
          <p:cNvSpPr txBox="1"/>
          <p:nvPr/>
        </p:nvSpPr>
        <p:spPr>
          <a:xfrm rot="-5400000">
            <a:off x="1495675" y="3015113"/>
            <a:ext cx="6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רישום</a:t>
            </a:r>
            <a:endParaRPr/>
          </a:p>
        </p:txBody>
      </p:sp>
      <p:cxnSp>
        <p:nvCxnSpPr>
          <p:cNvPr id="258" name="Google Shape;258;p32"/>
          <p:cNvCxnSpPr>
            <a:stCxn id="255" idx="3"/>
            <a:endCxn id="249" idx="1"/>
          </p:cNvCxnSpPr>
          <p:nvPr/>
        </p:nvCxnSpPr>
        <p:spPr>
          <a:xfrm>
            <a:off x="2479075" y="2096950"/>
            <a:ext cx="2687700" cy="22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32"/>
          <p:cNvCxnSpPr>
            <a:stCxn id="255" idx="3"/>
            <a:endCxn id="248" idx="1"/>
          </p:cNvCxnSpPr>
          <p:nvPr/>
        </p:nvCxnSpPr>
        <p:spPr>
          <a:xfrm>
            <a:off x="2479075" y="2096950"/>
            <a:ext cx="26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32"/>
          <p:cNvSpPr txBox="1"/>
          <p:nvPr/>
        </p:nvSpPr>
        <p:spPr>
          <a:xfrm>
            <a:off x="3482388" y="1679988"/>
            <a:ext cx="6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איתור</a:t>
            </a:r>
            <a:endParaRPr/>
          </a:p>
        </p:txBody>
      </p:sp>
      <p:sp>
        <p:nvSpPr>
          <p:cNvPr id="261" name="Google Shape;261;p32"/>
          <p:cNvSpPr txBox="1"/>
          <p:nvPr/>
        </p:nvSpPr>
        <p:spPr>
          <a:xfrm rot="2382516">
            <a:off x="3791961" y="2996131"/>
            <a:ext cx="680875" cy="3692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איתור</a:t>
            </a:r>
            <a:endParaRPr/>
          </a:p>
        </p:txBody>
      </p:sp>
      <p:cxnSp>
        <p:nvCxnSpPr>
          <p:cNvPr id="262" name="Google Shape;262;p32"/>
          <p:cNvCxnSpPr>
            <a:stCxn id="248" idx="1"/>
            <a:endCxn id="250" idx="0"/>
          </p:cNvCxnSpPr>
          <p:nvPr/>
        </p:nvCxnSpPr>
        <p:spPr>
          <a:xfrm flipH="1">
            <a:off x="2060200" y="2096950"/>
            <a:ext cx="3106500" cy="20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2"/>
          <p:cNvCxnSpPr>
            <a:stCxn id="249" idx="1"/>
            <a:endCxn id="250" idx="3"/>
          </p:cNvCxnSpPr>
          <p:nvPr/>
        </p:nvCxnSpPr>
        <p:spPr>
          <a:xfrm rot="10800000">
            <a:off x="2468800" y="4302575"/>
            <a:ext cx="269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32"/>
          <p:cNvSpPr txBox="1"/>
          <p:nvPr/>
        </p:nvSpPr>
        <p:spPr>
          <a:xfrm>
            <a:off x="3272913" y="3880863"/>
            <a:ext cx="6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כתיבה</a:t>
            </a:r>
            <a:endParaRPr/>
          </a:p>
        </p:txBody>
      </p:sp>
      <p:sp>
        <p:nvSpPr>
          <p:cNvPr id="265" name="Google Shape;265;p32"/>
          <p:cNvSpPr txBox="1"/>
          <p:nvPr/>
        </p:nvSpPr>
        <p:spPr>
          <a:xfrm rot="-1958379">
            <a:off x="3025556" y="2804201"/>
            <a:ext cx="680815" cy="3691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כתיבה</a:t>
            </a:r>
            <a:endParaRPr/>
          </a:p>
        </p:txBody>
      </p:sp>
      <p:cxnSp>
        <p:nvCxnSpPr>
          <p:cNvPr id="266" name="Google Shape;266;p32"/>
          <p:cNvCxnSpPr>
            <a:stCxn id="250" idx="3"/>
            <a:endCxn id="249" idx="1"/>
          </p:cNvCxnSpPr>
          <p:nvPr/>
        </p:nvCxnSpPr>
        <p:spPr>
          <a:xfrm>
            <a:off x="2468725" y="4302575"/>
            <a:ext cx="269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2"/>
          <p:cNvCxnSpPr>
            <a:stCxn id="250" idx="0"/>
            <a:endCxn id="248" idx="1"/>
          </p:cNvCxnSpPr>
          <p:nvPr/>
        </p:nvCxnSpPr>
        <p:spPr>
          <a:xfrm flipH="1" rot="10800000">
            <a:off x="2060125" y="2096825"/>
            <a:ext cx="3106500" cy="20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32"/>
          <p:cNvSpPr txBox="1"/>
          <p:nvPr/>
        </p:nvSpPr>
        <p:spPr>
          <a:xfrm rot="-1958379">
            <a:off x="3025556" y="2804201"/>
            <a:ext cx="680815" cy="3691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קריאה</a:t>
            </a:r>
            <a:endParaRPr/>
          </a:p>
        </p:txBody>
      </p:sp>
      <p:sp>
        <p:nvSpPr>
          <p:cNvPr id="269" name="Google Shape;269;p32"/>
          <p:cNvSpPr txBox="1"/>
          <p:nvPr/>
        </p:nvSpPr>
        <p:spPr>
          <a:xfrm>
            <a:off x="3272913" y="3880863"/>
            <a:ext cx="6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קריאה</a:t>
            </a:r>
            <a:endParaRPr/>
          </a:p>
        </p:txBody>
      </p:sp>
      <p:sp>
        <p:nvSpPr>
          <p:cNvPr id="270" name="Google Shape;270;p32"/>
          <p:cNvSpPr txBox="1"/>
          <p:nvPr/>
        </p:nvSpPr>
        <p:spPr>
          <a:xfrm rot="1013">
            <a:off x="1651500" y="4562950"/>
            <a:ext cx="20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WriteRequestHandler</a:t>
            </a:r>
            <a:endParaRPr/>
          </a:p>
        </p:txBody>
      </p:sp>
      <p:sp>
        <p:nvSpPr>
          <p:cNvPr id="271" name="Google Shape;271;p32"/>
          <p:cNvSpPr txBox="1"/>
          <p:nvPr/>
        </p:nvSpPr>
        <p:spPr>
          <a:xfrm rot="1013">
            <a:off x="1651500" y="4562950"/>
            <a:ext cx="20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r>
              <a:rPr lang="en"/>
              <a:t>RequestHandler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311700" y="474350"/>
            <a:ext cx="8520600" cy="40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הדגמה</a:t>
            </a:r>
            <a:endParaRPr sz="7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היבטים נוספים</a:t>
            </a:r>
            <a:endParaRPr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העברת פרמטרים</a:t>
            </a:r>
            <a:endParaRPr/>
          </a:p>
          <a:p>
            <a:pPr indent="-3175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ניתן להעביר אל המתודה המרוחקת ולהחזיר ממנה כל עצם המממש java.io.Serializable</a:t>
            </a:r>
            <a:endParaRPr/>
          </a:p>
          <a:p>
            <a:pPr indent="-3175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זה כולל טיפוסים פרימיטיביים (int, double וכו'), עצמים מרוחקים ועצמים לא מרוחקים (המוגדרים בצד אחד בלבד)</a:t>
            </a:r>
            <a:endParaRPr/>
          </a:p>
          <a:p>
            <a:pPr indent="-3175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תהליך ה-unmarshalling בצד המקבל מנסה תחילה ליצר עצם מן המחלקות הממומשות אצלו</a:t>
            </a:r>
            <a:endParaRPr/>
          </a:p>
          <a:p>
            <a:pPr indent="-3175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בנוסף ה-RMI מספק יכולת לטעינה דינמית של הגדרות המחלקות עבור עצמים ללא מימוש מרוחק</a:t>
            </a:r>
            <a:endParaRPr/>
          </a:p>
          <a:p>
            <a:pPr indent="-3175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יכולת זו מאופשרת בעזרת השימוש ב-annotateClass של java.io.ObjectInput/OutputStream</a:t>
            </a:r>
            <a:endParaRPr/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שימוש בתהליכונים</a:t>
            </a:r>
            <a:endParaRPr/>
          </a:p>
          <a:p>
            <a:pPr indent="-3175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המתודה המופעלת מרחוק יכולה לרוץ בתהליך הראשי או בתהליכון נפרד</a:t>
            </a:r>
            <a:endParaRPr/>
          </a:p>
          <a:p>
            <a:pPr indent="-3175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אין להניח כי המתודה תרוץ באופן טורי, השימוש ב-RMI מחייב את המימוש להיות מוגן ומותאם למקביליות</a:t>
            </a:r>
            <a:endParaRPr/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אבטחת המידע</a:t>
            </a:r>
            <a:endParaRPr/>
          </a:p>
          <a:p>
            <a:pPr indent="-3175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ב-2004 התגלה exploit בכל הקשור להעברת מידע שעבר סריאליזציה</a:t>
            </a:r>
            <a:endParaRPr/>
          </a:p>
          <a:p>
            <a:pPr indent="-3175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הדבר היווה בעיה קשה להמשך השימוש ב-RMI שמשתמש תמיד בסריאליזציה להעברת המידע</a:t>
            </a:r>
            <a:endParaRPr/>
          </a:p>
          <a:p>
            <a:pPr indent="-3175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ניתן פתרון לנושא על ידי השימוש ב-SSL (קרי </a:t>
            </a:r>
            <a:r>
              <a:rPr lang="en"/>
              <a:t>Secure Sockets Layer</a:t>
            </a: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בעזרת ה-RMI SSL package)</a:t>
            </a:r>
            <a:r>
              <a:rPr lang="en"/>
              <a:t> »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בעד ונגד</a:t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יתרונות</a:t>
            </a:r>
            <a:endParaRPr/>
          </a:p>
          <a:p>
            <a:pPr indent="-342900" lvl="0" marL="457200" rt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מונחה עצמים</a:t>
            </a:r>
            <a:endParaRPr/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ביטול הצורך בשכפול הקוד (שכתוב מחלקות השרת) בצד לקוח</a:t>
            </a:r>
            <a:endParaRPr/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עוטף את החלק ה"לא נעים" של התקשורת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חסרונות</a:t>
            </a:r>
            <a:endParaRPr/>
          </a:p>
          <a:p>
            <a:pPr indent="-342900" lvl="0" marL="457200" rt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רק עבור Java</a:t>
            </a:r>
            <a:endParaRPr/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הפיתוח הופסק סופית אי שם ב-2014, אחרי עשר שנות תחזוקה בלבד החל מ-2004</a:t>
            </a:r>
            <a:endParaRPr/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המתחרים טובים יותר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העתיד של RMI?</a:t>
            </a:r>
            <a:endParaRPr/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החיפושים ב-Google ברחבי העולם עבור המושג RMI ומקביליו בשנה האחרונה</a:t>
            </a:r>
            <a:endParaRPr/>
          </a:p>
        </p:txBody>
      </p:sp>
      <p:pic>
        <p:nvPicPr>
          <p:cNvPr id="295" name="Google Shape;2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4126"/>
            <a:ext cx="8520598" cy="2086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6838" y="3929178"/>
            <a:ext cx="6864718" cy="7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36"/>
          <p:cNvCxnSpPr/>
          <p:nvPr/>
        </p:nvCxnSpPr>
        <p:spPr>
          <a:xfrm flipH="1">
            <a:off x="4314525" y="2236475"/>
            <a:ext cx="1219500" cy="11430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6"/>
          <p:cNvCxnSpPr/>
          <p:nvPr/>
        </p:nvCxnSpPr>
        <p:spPr>
          <a:xfrm>
            <a:off x="7029450" y="2246000"/>
            <a:ext cx="1295700" cy="11241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6"/>
          <p:cNvSpPr/>
          <p:nvPr/>
        </p:nvSpPr>
        <p:spPr>
          <a:xfrm>
            <a:off x="5210175" y="1874525"/>
            <a:ext cx="2085900" cy="371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סטודנטים לסדנה מכינים מצגות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מקורות</a:t>
            </a:r>
            <a:endParaRPr/>
          </a:p>
        </p:txBody>
      </p:sp>
      <p:sp>
        <p:nvSpPr>
          <p:cNvPr id="305" name="Google Shape;30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כאלה שאפשר לסמוך עליהם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hlinkClick r:id="rId3"/>
              </a:rPr>
              <a:t>https://docs.oracle.com/javase/7/docs/platform/rmi/spec/rmi-arch2.html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hlinkClick r:id="rId4"/>
              </a:rPr>
              <a:t>https://docs.oracle.com/javase/10/docs/api/java.rmi-summary.html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hlinkClick r:id="rId5"/>
              </a:rPr>
              <a:t>https://docs.oracle.com/javase/10/rmi/toc.htm</a:t>
            </a:r>
            <a:endParaRPr>
              <a:solidFill>
                <a:srgbClr val="0000FF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כאלה המצילים לנו את התואר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hlinkClick r:id="rId6"/>
              </a:rPr>
              <a:t>https://en.wikipedia.org/wiki/Java_remote_method_invocation</a:t>
            </a:r>
            <a:endParaRPr>
              <a:solidFill>
                <a:srgbClr val="0000FF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כאלה שאי אפשר לבנות על אמינותם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hlinkClick r:id="rId7"/>
              </a:rPr>
              <a:t>https://hackerone.com/reports/163547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hlinkClick r:id="rId8"/>
              </a:rPr>
              <a:t>https://github.com/Coalfire-Research/java-deserialization-exploits</a:t>
            </a:r>
            <a:endParaRPr>
              <a:solidFill>
                <a:srgbClr val="0000FF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ועוד רבים אחרים ששכחתי להעתיק את הנתיבים אליהם...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idx="1" type="body"/>
          </p:nvPr>
        </p:nvSpPr>
        <p:spPr>
          <a:xfrm>
            <a:off x="311700" y="474350"/>
            <a:ext cx="8520600" cy="40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שאלות?</a:t>
            </a:r>
            <a:endParaRPr sz="7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311700" y="474350"/>
            <a:ext cx="8520600" cy="40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תודה!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מה זה בעצם RMI?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ה-RMI או בשמו המלא Java Remote Method Invocation הוא API המספק מנגנון ליצירה של אפליקציות אשר מעבירות מידע בתקשורת (לרוב, תוכניות שרת-לקוח)</a:t>
            </a:r>
            <a:endParaRPr/>
          </a:p>
          <a:p>
            <a:pPr indent="-342900" lvl="0" marL="457200" rtl="1" algn="r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ה-RMI מאפשר למתכנת לכתוב קוד מונחה עצמים, תוך כדי שימוש ב-Java והתייחסות להפעלות מתודות בצד המרוחק כאילו מדובר בקוד לוקאלי, כלומר המתכנת משתמש בעצמים אשר "ממסכים" את שכבות התקשורת</a:t>
            </a:r>
            <a:endParaRPr/>
          </a:p>
          <a:p>
            <a:pPr indent="-342900" lvl="0" marL="457200" rtl="1" algn="r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המתכנת מפעיל מתודות בצד המרוחק ישירות תוך שימוש במחלקות של המחשבים המרוחקים ויצירה של הופעות של מחלקות אלו בקוד הלוקאל</a:t>
            </a:r>
            <a:r>
              <a:rPr lang="en"/>
              <a:t>י </a:t>
            </a:r>
            <a:r>
              <a:rPr lang="en"/>
              <a:t>»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קצת היסטוריה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כבר בסוף שנות ה-60 נולד הצורך בתקשורת בין מחשבים מרוחקים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פתרונות </a:t>
            </a:r>
            <a:r>
              <a:rPr lang="en"/>
              <a:t>תיאורטיים ראשוניים</a:t>
            </a:r>
            <a:r>
              <a:rPr lang="en"/>
              <a:t> של הפעלת פרוצדורות מרוחקות הוצעו אי שם בשנות ה-70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בתחילת שנות ה-80 הפתרונות המיושמים הראשונים ראו אור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בשנות ה-90, עם צבירת הפופלריות של תכנות מונחה העצמים, נוצרו הפתרונות שחלקם נמצאים בשימוש עד היום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אחד מהמודלים הוא stub-skeleton שיוצג בהמשך, והפתרונות המיישמים אותו: </a:t>
            </a:r>
            <a:endParaRPr/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ה-CORBA מ-1991 (Common Object Request Broker Architecture) ועד 2012</a:t>
            </a:r>
            <a:endParaRPr/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ה-Java RMI מ-1997 החל מ-JDK 1.1 ועד 7 (גרסה בה קוד ה-RMI שונה בפעם האחרונה, 2014)</a:t>
            </a:r>
            <a:endParaRPr/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ה-RMI נתמך עד היום בגרסאות העדכניות ביותר של Java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בתחילת שנות ה-00, עם התפתחות האינטרנט, פופולריות ה-RMI צנחה משמעותית. אם כי, ניתן לראות שימושים ב-RMI עד היום</a:t>
            </a:r>
            <a:r>
              <a:rPr lang="en"/>
              <a:t> </a:t>
            </a:r>
            <a:r>
              <a:rPr lang="en"/>
              <a:t>»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איך זה מרגיש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4333875" y="1922150"/>
            <a:ext cx="1333500" cy="48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objects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4410075" y="1998350"/>
            <a:ext cx="1333500" cy="48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objects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4486275" y="2074550"/>
            <a:ext cx="1333500" cy="48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objects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562475" y="2150750"/>
            <a:ext cx="1333500" cy="48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6781800" y="1884050"/>
            <a:ext cx="1333500" cy="48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objects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6858000" y="1960250"/>
            <a:ext cx="1333500" cy="48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objects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6934200" y="2036450"/>
            <a:ext cx="1333500" cy="48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objects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7010400" y="2112650"/>
            <a:ext cx="1333500" cy="48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r>
              <a:rPr lang="en"/>
              <a:t> classes</a:t>
            </a:r>
            <a:endParaRPr/>
          </a:p>
        </p:txBody>
      </p:sp>
      <p:cxnSp>
        <p:nvCxnSpPr>
          <p:cNvPr id="93" name="Google Shape;93;p17"/>
          <p:cNvCxnSpPr>
            <a:stCxn id="88" idx="2"/>
            <a:endCxn id="92" idx="2"/>
          </p:cNvCxnSpPr>
          <p:nvPr/>
        </p:nvCxnSpPr>
        <p:spPr>
          <a:xfrm rot="-5400000">
            <a:off x="6434175" y="1393400"/>
            <a:ext cx="38100" cy="2448000"/>
          </a:xfrm>
          <a:prstGeom prst="curvedConnector3">
            <a:avLst>
              <a:gd fmla="val -625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94" name="Google Shape;94;p17"/>
          <p:cNvSpPr/>
          <p:nvPr/>
        </p:nvSpPr>
        <p:spPr>
          <a:xfrm>
            <a:off x="5533025" y="3398525"/>
            <a:ext cx="1654200" cy="77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5793925" y="3860275"/>
            <a:ext cx="11313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5621775" y="3529438"/>
            <a:ext cx="14559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Instances</a:t>
            </a:r>
            <a:endParaRPr sz="80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400">
                <a:latin typeface="Helvetica Neue"/>
                <a:ea typeface="Helvetica Neue"/>
                <a:cs typeface="Helvetica Neue"/>
                <a:sym typeface="Helvetica Neue"/>
              </a:rPr>
              <a:t>Server.java</a:t>
            </a:r>
            <a:endParaRPr b="1"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Server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someMethod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1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Helvetica Neue"/>
                <a:ea typeface="Helvetica Neue"/>
                <a:cs typeface="Helvetica Neue"/>
                <a:sym typeface="Helvetica Neue"/>
              </a:rPr>
              <a:t>Client.java</a:t>
            </a:r>
            <a:endParaRPr b="1"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Server obj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Server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obj.</a:t>
            </a:r>
            <a:r>
              <a:rPr lang="en" sz="11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someMethod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1" algn="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איך זה עובד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968238" y="1376450"/>
            <a:ext cx="1207500" cy="44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Interface service</a:t>
            </a:r>
            <a:endParaRPr sz="1000"/>
          </a:p>
        </p:txBody>
      </p:sp>
      <p:sp>
        <p:nvSpPr>
          <p:cNvPr id="104" name="Google Shape;104;p18"/>
          <p:cNvSpPr/>
          <p:nvPr/>
        </p:nvSpPr>
        <p:spPr>
          <a:xfrm>
            <a:off x="1339177" y="3718375"/>
            <a:ext cx="1159800" cy="44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sq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 proxy</a:t>
            </a:r>
            <a:endParaRPr sz="1000"/>
          </a:p>
        </p:txBody>
      </p:sp>
      <p:sp>
        <p:nvSpPr>
          <p:cNvPr id="105" name="Google Shape;105;p18"/>
          <p:cNvSpPr/>
          <p:nvPr/>
        </p:nvSpPr>
        <p:spPr>
          <a:xfrm>
            <a:off x="7007166" y="3712725"/>
            <a:ext cx="1159800" cy="44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sq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 </a:t>
            </a:r>
            <a:r>
              <a:rPr lang="en" sz="1000"/>
              <a:t>Implementation</a:t>
            </a:r>
            <a:endParaRPr sz="1000"/>
          </a:p>
        </p:txBody>
      </p:sp>
      <p:sp>
        <p:nvSpPr>
          <p:cNvPr id="106" name="Google Shape;106;p18"/>
          <p:cNvSpPr txBox="1"/>
          <p:nvPr/>
        </p:nvSpPr>
        <p:spPr>
          <a:xfrm>
            <a:off x="7105125" y="3274250"/>
            <a:ext cx="9639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Server side</a:t>
            </a:r>
            <a:endParaRPr sz="1200"/>
          </a:p>
        </p:txBody>
      </p:sp>
      <p:sp>
        <p:nvSpPr>
          <p:cNvPr id="107" name="Google Shape;107;p18"/>
          <p:cNvSpPr txBox="1"/>
          <p:nvPr/>
        </p:nvSpPr>
        <p:spPr>
          <a:xfrm>
            <a:off x="1437125" y="3274250"/>
            <a:ext cx="9639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 side</a:t>
            </a:r>
            <a:endParaRPr sz="1200"/>
          </a:p>
        </p:txBody>
      </p:sp>
      <p:cxnSp>
        <p:nvCxnSpPr>
          <p:cNvPr id="108" name="Google Shape;108;p18"/>
          <p:cNvCxnSpPr>
            <a:endCxn id="103" idx="2"/>
          </p:cNvCxnSpPr>
          <p:nvPr/>
        </p:nvCxnSpPr>
        <p:spPr>
          <a:xfrm flipH="1" rot="10800000">
            <a:off x="2495688" y="1823150"/>
            <a:ext cx="2076300" cy="188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>
            <a:endCxn id="103" idx="2"/>
          </p:cNvCxnSpPr>
          <p:nvPr/>
        </p:nvCxnSpPr>
        <p:spPr>
          <a:xfrm rot="10800000">
            <a:off x="4571988" y="1823150"/>
            <a:ext cx="2419500" cy="187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>
            <a:stCxn id="104" idx="3"/>
            <a:endCxn id="105" idx="1"/>
          </p:cNvCxnSpPr>
          <p:nvPr/>
        </p:nvCxnSpPr>
        <p:spPr>
          <a:xfrm flipH="1" rot="10800000">
            <a:off x="2498977" y="3936025"/>
            <a:ext cx="4508100" cy="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Dot"/>
            <a:round/>
            <a:headEnd len="med" w="med" type="stealth"/>
            <a:tailEnd len="med" w="med" type="stealth"/>
          </a:ln>
        </p:spPr>
      </p:cxnSp>
      <p:cxnSp>
        <p:nvCxnSpPr>
          <p:cNvPr id="111" name="Google Shape;111;p18"/>
          <p:cNvCxnSpPr/>
          <p:nvPr/>
        </p:nvCxnSpPr>
        <p:spPr>
          <a:xfrm>
            <a:off x="1406375" y="1672975"/>
            <a:ext cx="112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8"/>
          <p:cNvSpPr txBox="1"/>
          <p:nvPr/>
        </p:nvSpPr>
        <p:spPr>
          <a:xfrm>
            <a:off x="1212575" y="1368800"/>
            <a:ext cx="14559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Inheritance</a:t>
            </a:r>
            <a:endParaRPr sz="800"/>
          </a:p>
        </p:txBody>
      </p:sp>
      <p:cxnSp>
        <p:nvCxnSpPr>
          <p:cNvPr id="113" name="Google Shape;113;p18"/>
          <p:cNvCxnSpPr/>
          <p:nvPr/>
        </p:nvCxnSpPr>
        <p:spPr>
          <a:xfrm>
            <a:off x="1332425" y="2099450"/>
            <a:ext cx="11733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Dot"/>
            <a:round/>
            <a:headEnd len="med" w="med" type="stealth"/>
            <a:tailEnd len="med" w="med" type="stealth"/>
          </a:ln>
        </p:spPr>
      </p:cxnSp>
      <p:sp>
        <p:nvSpPr>
          <p:cNvPr id="114" name="Google Shape;114;p18"/>
          <p:cNvSpPr txBox="1"/>
          <p:nvPr/>
        </p:nvSpPr>
        <p:spPr>
          <a:xfrm>
            <a:off x="1191125" y="1778038"/>
            <a:ext cx="14559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Communication</a:t>
            </a:r>
            <a:endParaRPr sz="800"/>
          </a:p>
        </p:txBody>
      </p:sp>
      <p:sp>
        <p:nvSpPr>
          <p:cNvPr id="115" name="Google Shape;115;p18"/>
          <p:cNvSpPr/>
          <p:nvPr/>
        </p:nvSpPr>
        <p:spPr>
          <a:xfrm>
            <a:off x="1200950" y="1064625"/>
            <a:ext cx="691500" cy="26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Your class/inf</a:t>
            </a:r>
            <a:endParaRPr sz="800"/>
          </a:p>
        </p:txBody>
      </p:sp>
      <p:sp>
        <p:nvSpPr>
          <p:cNvPr id="116" name="Google Shape;116;p18"/>
          <p:cNvSpPr/>
          <p:nvPr/>
        </p:nvSpPr>
        <p:spPr>
          <a:xfrm>
            <a:off x="1976975" y="1069225"/>
            <a:ext cx="691500" cy="26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RMI gen class/inf</a:t>
            </a:r>
            <a:endParaRPr sz="800"/>
          </a:p>
        </p:txBody>
      </p:sp>
      <p:sp>
        <p:nvSpPr>
          <p:cNvPr id="117" name="Google Shape;117;p18"/>
          <p:cNvSpPr txBox="1"/>
          <p:nvPr/>
        </p:nvSpPr>
        <p:spPr>
          <a:xfrm>
            <a:off x="4090050" y="4036250"/>
            <a:ext cx="9639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RMI magic</a:t>
            </a:r>
            <a:endParaRPr sz="1200"/>
          </a:p>
        </p:txBody>
      </p:sp>
      <p:sp>
        <p:nvSpPr>
          <p:cNvPr id="118" name="Google Shape;118;p18"/>
          <p:cNvSpPr/>
          <p:nvPr/>
        </p:nvSpPr>
        <p:spPr>
          <a:xfrm>
            <a:off x="1113425" y="969650"/>
            <a:ext cx="1654200" cy="126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איך זה עובד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ה-RMI, כאמור, משתמש במנגנון stub-skeleton להתקשרות עם עצמים מרוחקים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ה-stubs וה-skeletons מחוללים על ידי ה-RMI Compiler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ה-stub הוא מאין נציג של עצם מרוחק (או, בשמו האחר, proxy) המשרת את צד הלקוח</a:t>
            </a:r>
            <a:endParaRPr/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ה-stub "ממסך" את הסריאליזציה והתקשורת ומספק מנגנון קריאה פשוט לקורא (caller)</a:t>
            </a:r>
            <a:endParaRPr/>
          </a:p>
          <a:p>
            <a:pPr indent="-317500" lvl="1" marL="9144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מממש את אותו סט הממשקים אשר ממומשים בעצם המרוחק</a:t>
            </a:r>
            <a:endParaRPr/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מקבל קריאה מ</a:t>
            </a:r>
            <a:r>
              <a:rPr lang="en"/>
              <a:t>הקורא (caller) שמפעיל בו מתודה ומהווה המתווך האחראי על הבאת הקריאה לעצם המרוחק</a:t>
            </a:r>
            <a:endParaRPr/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מקים חיבור עם ה-JVM המכיל את העצם המרוחק</a:t>
            </a:r>
            <a:endParaRPr/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מבצע marshalling (כתיבה ושידור) של פרמטרים ל-JVM המרוחק</a:t>
            </a:r>
            <a:endParaRPr/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ממתין לתוצאות מהפעלת המתודה</a:t>
            </a:r>
            <a:endParaRPr/>
          </a:p>
          <a:p>
            <a:pPr indent="-317500" lvl="1" marL="9144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/>
              <a:t>מבצע unmarshalling (קליטה וקריאה) של הערך או חריגה המוחזרים</a:t>
            </a:r>
            <a:endParaRPr/>
          </a:p>
          <a:p>
            <a:pPr indent="-317500" lvl="1" marL="9144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מחזירם לקו</a:t>
            </a:r>
            <a:r>
              <a:rPr lang="en"/>
              <a:t>רא (caller) </a:t>
            </a:r>
            <a:r>
              <a:rPr lang="en"/>
              <a:t>»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איך זה עובד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ב-JVM המרוחק כל עצם יכול להיות קשור ל-skeleton נפרד</a:t>
            </a:r>
            <a:endParaRPr/>
          </a:p>
          <a:p>
            <a:pPr indent="-342900" lvl="0" marL="4572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ה-skeleton אחראי להבאת הקריאה לעצם בו המתודה נקראת</a:t>
            </a:r>
            <a:endParaRPr/>
          </a:p>
          <a:p>
            <a:pPr indent="-317500" lvl="1" marL="9144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מבצע unmarshalling (קליטה וקריאה) של פרמטרים שהגיעו מהקורא (caller) המרוחק</a:t>
            </a:r>
            <a:endParaRPr/>
          </a:p>
          <a:p>
            <a:pPr indent="-317500" lvl="1" marL="9144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מפעיל את המתודה בנדרשת בעצם המממש</a:t>
            </a:r>
            <a:endParaRPr/>
          </a:p>
          <a:p>
            <a:pPr indent="-317500" lvl="1" marL="9144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מבצע marshalling (כתיבה ושידור) של הערך או החריגה המוחזרים לקורא (caller)</a:t>
            </a:r>
            <a:r>
              <a:rPr lang="en"/>
              <a:t> </a:t>
            </a:r>
            <a:r>
              <a:rPr lang="en"/>
              <a:t>»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ארכיטקטורה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3703138" y="1354350"/>
            <a:ext cx="1207500" cy="44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Remote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Interface</a:t>
            </a:r>
            <a:endParaRPr sz="1000"/>
          </a:p>
        </p:txBody>
      </p:sp>
      <p:sp>
        <p:nvSpPr>
          <p:cNvPr id="137" name="Google Shape;137;p21"/>
          <p:cNvSpPr/>
          <p:nvPr/>
        </p:nvSpPr>
        <p:spPr>
          <a:xfrm>
            <a:off x="5738835" y="1785877"/>
            <a:ext cx="12075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Implementation of </a:t>
            </a:r>
            <a:r>
              <a:rPr lang="en" sz="1000"/>
              <a:t>Remote Interface</a:t>
            </a:r>
            <a:endParaRPr sz="1000"/>
          </a:p>
        </p:txBody>
      </p:sp>
      <p:sp>
        <p:nvSpPr>
          <p:cNvPr id="138" name="Google Shape;138;p21"/>
          <p:cNvSpPr/>
          <p:nvPr/>
        </p:nvSpPr>
        <p:spPr>
          <a:xfrm>
            <a:off x="3703138" y="2855596"/>
            <a:ext cx="1207500" cy="44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Stub class</a:t>
            </a:r>
            <a:endParaRPr sz="1000"/>
          </a:p>
        </p:txBody>
      </p:sp>
      <p:sp>
        <p:nvSpPr>
          <p:cNvPr id="139" name="Google Shape;139;p21"/>
          <p:cNvSpPr/>
          <p:nvPr/>
        </p:nvSpPr>
        <p:spPr>
          <a:xfrm>
            <a:off x="5649647" y="2855596"/>
            <a:ext cx="1207500" cy="44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Skeleton </a:t>
            </a:r>
            <a:r>
              <a:rPr lang="en" sz="1000"/>
              <a:t>class</a:t>
            </a:r>
            <a:endParaRPr sz="1000"/>
          </a:p>
        </p:txBody>
      </p:sp>
      <p:sp>
        <p:nvSpPr>
          <p:cNvPr id="140" name="Google Shape;140;p21"/>
          <p:cNvSpPr/>
          <p:nvPr/>
        </p:nvSpPr>
        <p:spPr>
          <a:xfrm>
            <a:off x="1274150" y="4012525"/>
            <a:ext cx="1159800" cy="44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1340563" y="4091750"/>
            <a:ext cx="1159800" cy="44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1406977" y="4170975"/>
            <a:ext cx="1159800" cy="44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Client objects</a:t>
            </a:r>
            <a:endParaRPr sz="1000"/>
          </a:p>
        </p:txBody>
      </p:sp>
      <p:sp>
        <p:nvSpPr>
          <p:cNvPr id="143" name="Google Shape;143;p21"/>
          <p:cNvSpPr/>
          <p:nvPr/>
        </p:nvSpPr>
        <p:spPr>
          <a:xfrm>
            <a:off x="7007164" y="4009500"/>
            <a:ext cx="1159800" cy="44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7073577" y="4088725"/>
            <a:ext cx="1159800" cy="44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7139991" y="4167950"/>
            <a:ext cx="1159800" cy="44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Remote Object Implementations</a:t>
            </a:r>
            <a:endParaRPr sz="1000"/>
          </a:p>
        </p:txBody>
      </p:sp>
      <p:sp>
        <p:nvSpPr>
          <p:cNvPr id="146" name="Google Shape;146;p21"/>
          <p:cNvSpPr/>
          <p:nvPr/>
        </p:nvSpPr>
        <p:spPr>
          <a:xfrm>
            <a:off x="5345605" y="4171270"/>
            <a:ext cx="1057800" cy="44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Skeleton object</a:t>
            </a:r>
            <a:endParaRPr sz="1000"/>
          </a:p>
        </p:txBody>
      </p:sp>
      <p:sp>
        <p:nvSpPr>
          <p:cNvPr id="147" name="Google Shape;147;p21"/>
          <p:cNvSpPr/>
          <p:nvPr/>
        </p:nvSpPr>
        <p:spPr>
          <a:xfrm>
            <a:off x="3124487" y="4170970"/>
            <a:ext cx="1057800" cy="44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Stub object</a:t>
            </a:r>
            <a:endParaRPr sz="1000"/>
          </a:p>
        </p:txBody>
      </p:sp>
      <p:cxnSp>
        <p:nvCxnSpPr>
          <p:cNvPr id="148" name="Google Shape;148;p21"/>
          <p:cNvCxnSpPr>
            <a:stCxn id="138" idx="0"/>
            <a:endCxn id="136" idx="2"/>
          </p:cNvCxnSpPr>
          <p:nvPr/>
        </p:nvCxnSpPr>
        <p:spPr>
          <a:xfrm rot="10800000">
            <a:off x="4306888" y="1801096"/>
            <a:ext cx="0" cy="105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1"/>
          <p:cNvCxnSpPr>
            <a:stCxn id="137" idx="0"/>
            <a:endCxn id="136" idx="3"/>
          </p:cNvCxnSpPr>
          <p:nvPr/>
        </p:nvCxnSpPr>
        <p:spPr>
          <a:xfrm flipH="1" rot="5400000">
            <a:off x="5522535" y="965827"/>
            <a:ext cx="208200" cy="14319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1"/>
          <p:cNvCxnSpPr>
            <a:stCxn id="139" idx="0"/>
          </p:cNvCxnSpPr>
          <p:nvPr/>
        </p:nvCxnSpPr>
        <p:spPr>
          <a:xfrm flipH="1" rot="5400000">
            <a:off x="5105747" y="1707946"/>
            <a:ext cx="354000" cy="19413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1"/>
          <p:cNvCxnSpPr>
            <a:stCxn id="137" idx="1"/>
            <a:endCxn id="138" idx="3"/>
          </p:cNvCxnSpPr>
          <p:nvPr/>
        </p:nvCxnSpPr>
        <p:spPr>
          <a:xfrm flipH="1">
            <a:off x="4910535" y="2009227"/>
            <a:ext cx="828300" cy="10698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>
            <a:stCxn id="137" idx="2"/>
            <a:endCxn id="139" idx="3"/>
          </p:cNvCxnSpPr>
          <p:nvPr/>
        </p:nvCxnSpPr>
        <p:spPr>
          <a:xfrm flipH="1" rot="-5400000">
            <a:off x="6176685" y="2398477"/>
            <a:ext cx="846300" cy="514500"/>
          </a:xfrm>
          <a:prstGeom prst="curvedConnector4">
            <a:avLst>
              <a:gd fmla="val 36808" name="adj1"/>
              <a:gd fmla="val 14629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1"/>
          <p:cNvCxnSpPr>
            <a:stCxn id="137" idx="3"/>
            <a:endCxn id="143" idx="0"/>
          </p:cNvCxnSpPr>
          <p:nvPr/>
        </p:nvCxnSpPr>
        <p:spPr>
          <a:xfrm>
            <a:off x="6946335" y="2009227"/>
            <a:ext cx="640800" cy="2000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1"/>
          <p:cNvCxnSpPr>
            <a:stCxn id="139" idx="2"/>
            <a:endCxn id="146" idx="0"/>
          </p:cNvCxnSpPr>
          <p:nvPr/>
        </p:nvCxnSpPr>
        <p:spPr>
          <a:xfrm rot="5400000">
            <a:off x="5629397" y="3547396"/>
            <a:ext cx="869100" cy="3789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1"/>
          <p:cNvCxnSpPr>
            <a:stCxn id="138" idx="2"/>
            <a:endCxn id="147" idx="0"/>
          </p:cNvCxnSpPr>
          <p:nvPr/>
        </p:nvCxnSpPr>
        <p:spPr>
          <a:xfrm rot="5400000">
            <a:off x="3545788" y="3409996"/>
            <a:ext cx="868800" cy="6534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1"/>
          <p:cNvCxnSpPr>
            <a:stCxn id="142" idx="3"/>
            <a:endCxn id="147" idx="1"/>
          </p:cNvCxnSpPr>
          <p:nvPr/>
        </p:nvCxnSpPr>
        <p:spPr>
          <a:xfrm>
            <a:off x="2566777" y="4394325"/>
            <a:ext cx="557700" cy="6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stealth"/>
            <a:tailEnd len="med" w="med" type="stealth"/>
          </a:ln>
        </p:spPr>
      </p:cxnSp>
      <p:cxnSp>
        <p:nvCxnSpPr>
          <p:cNvPr id="157" name="Google Shape;157;p21"/>
          <p:cNvCxnSpPr>
            <a:stCxn id="146" idx="3"/>
            <a:endCxn id="143" idx="1"/>
          </p:cNvCxnSpPr>
          <p:nvPr/>
        </p:nvCxnSpPr>
        <p:spPr>
          <a:xfrm flipH="1" rot="10800000">
            <a:off x="6403405" y="4232920"/>
            <a:ext cx="603900" cy="1617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stealth"/>
            <a:tailEnd len="med" w="med" type="stealth"/>
          </a:ln>
        </p:spPr>
      </p:cxnSp>
      <p:cxnSp>
        <p:nvCxnSpPr>
          <p:cNvPr id="158" name="Google Shape;158;p21"/>
          <p:cNvCxnSpPr>
            <a:stCxn id="147" idx="3"/>
            <a:endCxn id="146" idx="1"/>
          </p:cNvCxnSpPr>
          <p:nvPr/>
        </p:nvCxnSpPr>
        <p:spPr>
          <a:xfrm>
            <a:off x="4182287" y="4394320"/>
            <a:ext cx="1163400" cy="6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stealth"/>
            <a:tailEnd len="med" w="med" type="stealth"/>
          </a:ln>
        </p:spPr>
      </p:cxnSp>
      <p:sp>
        <p:nvSpPr>
          <p:cNvPr id="159" name="Google Shape;159;p21"/>
          <p:cNvSpPr/>
          <p:nvPr/>
        </p:nvSpPr>
        <p:spPr>
          <a:xfrm>
            <a:off x="1984625" y="1494550"/>
            <a:ext cx="691500" cy="264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RMI Objects</a:t>
            </a:r>
            <a:endParaRPr sz="800"/>
          </a:p>
        </p:txBody>
      </p:sp>
      <p:sp>
        <p:nvSpPr>
          <p:cNvPr id="160" name="Google Shape;160;p21"/>
          <p:cNvSpPr/>
          <p:nvPr/>
        </p:nvSpPr>
        <p:spPr>
          <a:xfrm>
            <a:off x="1228325" y="1494550"/>
            <a:ext cx="691500" cy="26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Your </a:t>
            </a:r>
            <a:r>
              <a:rPr lang="en" sz="800"/>
              <a:t>Objects</a:t>
            </a:r>
            <a:endParaRPr sz="800"/>
          </a:p>
        </p:txBody>
      </p:sp>
      <p:sp>
        <p:nvSpPr>
          <p:cNvPr id="161" name="Google Shape;161;p21"/>
          <p:cNvSpPr/>
          <p:nvPr/>
        </p:nvSpPr>
        <p:spPr>
          <a:xfrm>
            <a:off x="1113425" y="1029625"/>
            <a:ext cx="1654200" cy="241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1984625" y="1132350"/>
            <a:ext cx="691500" cy="26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RMI class/inf</a:t>
            </a:r>
            <a:endParaRPr sz="800"/>
          </a:p>
        </p:txBody>
      </p:sp>
      <p:sp>
        <p:nvSpPr>
          <p:cNvPr id="163" name="Google Shape;163;p21"/>
          <p:cNvSpPr/>
          <p:nvPr/>
        </p:nvSpPr>
        <p:spPr>
          <a:xfrm>
            <a:off x="1229525" y="1132350"/>
            <a:ext cx="691500" cy="26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Your </a:t>
            </a:r>
            <a:r>
              <a:rPr lang="en" sz="800"/>
              <a:t>class/inf</a:t>
            </a:r>
            <a:endParaRPr sz="800"/>
          </a:p>
        </p:txBody>
      </p:sp>
      <p:cxnSp>
        <p:nvCxnSpPr>
          <p:cNvPr id="164" name="Google Shape;164;p21"/>
          <p:cNvCxnSpPr/>
          <p:nvPr/>
        </p:nvCxnSpPr>
        <p:spPr>
          <a:xfrm>
            <a:off x="1406375" y="2053975"/>
            <a:ext cx="112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1"/>
          <p:cNvSpPr txBox="1"/>
          <p:nvPr/>
        </p:nvSpPr>
        <p:spPr>
          <a:xfrm>
            <a:off x="1212575" y="1749800"/>
            <a:ext cx="14559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Inheritance</a:t>
            </a:r>
            <a:endParaRPr sz="800"/>
          </a:p>
        </p:txBody>
      </p:sp>
      <p:sp>
        <p:nvSpPr>
          <p:cNvPr id="166" name="Google Shape;166;p21"/>
          <p:cNvSpPr txBox="1"/>
          <p:nvPr/>
        </p:nvSpPr>
        <p:spPr>
          <a:xfrm>
            <a:off x="1212575" y="2178788"/>
            <a:ext cx="14559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Generated by RMIC</a:t>
            </a:r>
            <a:endParaRPr sz="800"/>
          </a:p>
        </p:txBody>
      </p:sp>
      <p:cxnSp>
        <p:nvCxnSpPr>
          <p:cNvPr id="167" name="Google Shape;167;p21"/>
          <p:cNvCxnSpPr/>
          <p:nvPr/>
        </p:nvCxnSpPr>
        <p:spPr>
          <a:xfrm>
            <a:off x="1406375" y="2465400"/>
            <a:ext cx="110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1"/>
          <p:cNvCxnSpPr/>
          <p:nvPr/>
        </p:nvCxnSpPr>
        <p:spPr>
          <a:xfrm>
            <a:off x="1374325" y="2863050"/>
            <a:ext cx="11313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1"/>
          <p:cNvCxnSpPr/>
          <p:nvPr/>
        </p:nvCxnSpPr>
        <p:spPr>
          <a:xfrm>
            <a:off x="1332425" y="3318650"/>
            <a:ext cx="11733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stealth"/>
            <a:tailEnd len="med" w="med" type="stealth"/>
          </a:ln>
        </p:spPr>
      </p:cxnSp>
      <p:sp>
        <p:nvSpPr>
          <p:cNvPr id="170" name="Google Shape;170;p21"/>
          <p:cNvSpPr txBox="1"/>
          <p:nvPr/>
        </p:nvSpPr>
        <p:spPr>
          <a:xfrm>
            <a:off x="1202175" y="2532213"/>
            <a:ext cx="14559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Instances</a:t>
            </a:r>
            <a:endParaRPr sz="800"/>
          </a:p>
        </p:txBody>
      </p:sp>
      <p:sp>
        <p:nvSpPr>
          <p:cNvPr id="171" name="Google Shape;171;p21"/>
          <p:cNvSpPr txBox="1"/>
          <p:nvPr/>
        </p:nvSpPr>
        <p:spPr>
          <a:xfrm>
            <a:off x="1191125" y="2997238"/>
            <a:ext cx="14559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Communication</a:t>
            </a:r>
            <a:endParaRPr sz="800"/>
          </a:p>
        </p:txBody>
      </p:sp>
      <p:sp>
        <p:nvSpPr>
          <p:cNvPr id="172" name="Google Shape;172;p21"/>
          <p:cNvSpPr txBox="1"/>
          <p:nvPr/>
        </p:nvSpPr>
        <p:spPr>
          <a:xfrm>
            <a:off x="7105125" y="3655250"/>
            <a:ext cx="9639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Server side</a:t>
            </a:r>
            <a:endParaRPr sz="1200"/>
          </a:p>
        </p:txBody>
      </p:sp>
      <p:sp>
        <p:nvSpPr>
          <p:cNvPr id="173" name="Google Shape;173;p21"/>
          <p:cNvSpPr txBox="1"/>
          <p:nvPr/>
        </p:nvSpPr>
        <p:spPr>
          <a:xfrm>
            <a:off x="1437125" y="3655250"/>
            <a:ext cx="9639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</a:t>
            </a:r>
            <a:r>
              <a:rPr lang="en" sz="1200"/>
              <a:t> side</a:t>
            </a:r>
            <a:endParaRPr sz="1200"/>
          </a:p>
        </p:txBody>
      </p:sp>
      <p:sp>
        <p:nvSpPr>
          <p:cNvPr id="174" name="Google Shape;174;p21"/>
          <p:cNvSpPr/>
          <p:nvPr/>
        </p:nvSpPr>
        <p:spPr>
          <a:xfrm>
            <a:off x="4477038" y="4179513"/>
            <a:ext cx="573804" cy="429624"/>
          </a:xfrm>
          <a:prstGeom prst="cloud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