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5" r:id="rId4"/>
    <p:sldId id="256" r:id="rId5"/>
    <p:sldId id="261" r:id="rId6"/>
    <p:sldId id="259" r:id="rId7"/>
    <p:sldId id="264" r:id="rId8"/>
    <p:sldId id="260" r:id="rId9"/>
    <p:sldId id="267" r:id="rId10"/>
    <p:sldId id="269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illermo" initials="g" lastIdx="2" clrIdx="0">
    <p:extLst>
      <p:ext uri="{19B8F6BF-5375-455C-9EA6-DF929625EA0E}">
        <p15:presenceInfo xmlns:p15="http://schemas.microsoft.com/office/powerpoint/2012/main" userId="d65ed6bf578e1c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254D0-7451-4274-BC45-9392523B8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665C7E-C700-4A1E-A298-9C2977AB2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0546DA-6F2A-409D-A837-4A2EA5B7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707F-B6BB-454B-9224-B7A0A1E22395}" type="datetimeFigureOut">
              <a:rPr lang="es-MX" smtClean="0"/>
              <a:t>24/07/2023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4F0925-1D17-44DE-8EBB-4C9B1E68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4B2F23-F2B3-4830-8C88-EF776CC6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B8ED-FBF0-4E54-B82C-951449DDCD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362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7ACF5-A913-4938-9BC1-196BE411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7D6CB1-2439-4911-B3C3-E3CFD64A0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9896EE-19D4-4F80-BDA2-5373C264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707F-B6BB-454B-9224-B7A0A1E22395}" type="datetimeFigureOut">
              <a:rPr lang="es-MX" smtClean="0"/>
              <a:t>24/07/2023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B00834-1E59-40C0-A597-639E9022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EEDECE-B1E1-423F-979A-C2ED9205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B8ED-FBF0-4E54-B82C-951449DDCD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E27EC3-8C4D-4B4D-B8DB-0E4484BE4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3F13D4-38A8-4E04-91F2-DEDDCBC89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AF9D52-1300-4B85-876C-88D0F7F8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707F-B6BB-454B-9224-B7A0A1E22395}" type="datetimeFigureOut">
              <a:rPr lang="es-MX" smtClean="0"/>
              <a:t>24/07/2023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C4AA65-7588-48FB-AB20-B3CEE846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609CCB-2C96-4FB1-9438-26EE41EB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B8ED-FBF0-4E54-B82C-951449DDCD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116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8D58A-438B-403B-8E29-218E39DC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557BDC-711F-44CE-8F74-343E6A9A4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A93BA8-3A49-4F34-9D80-81FAA01C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707F-B6BB-454B-9224-B7A0A1E22395}" type="datetimeFigureOut">
              <a:rPr lang="es-MX" smtClean="0"/>
              <a:t>24/07/2023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D8E4A4-13E7-4226-A0AB-3B2075AB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963715-57B0-4733-A64A-8FA02474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B8ED-FBF0-4E54-B82C-951449DDCD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804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37015-2316-4419-BCF0-6265F107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040032-BA17-4010-BAAB-C228F966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04BAEE-C33F-49AD-88C2-7F286266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707F-B6BB-454B-9224-B7A0A1E22395}" type="datetimeFigureOut">
              <a:rPr lang="es-MX" smtClean="0"/>
              <a:t>24/07/2023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ADD4B0-9F28-4B09-9044-8A3720B1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01A404-D592-4EAA-BB43-6D5C0D9E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B8ED-FBF0-4E54-B82C-951449DDCD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60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F6EFA-DF51-4AF5-A448-CE457B96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A8AD74-9143-408D-967A-3EBFEBF7D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FDA484-F7BB-4D3A-8731-87AAA1568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50EF80-089B-4B14-86C5-CA0CDEDB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707F-B6BB-454B-9224-B7A0A1E22395}" type="datetimeFigureOut">
              <a:rPr lang="es-MX" smtClean="0"/>
              <a:t>24/07/2023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7D4438-D353-45BC-AB20-7FAF14C6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F66A29-A5EA-484E-B646-3E6F8117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B8ED-FBF0-4E54-B82C-951449DDCD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676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EFC09-1ACC-4550-ACCA-5AB5745E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F2C9F9-B9BF-42FF-8CDD-08D4A2366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854C74-B7D1-4D44-9968-62E965697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25965F1-E017-44C1-BCEE-0A55F93AB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33D00A-3087-4772-82D8-C8D8F4241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569F8C1-C883-4316-A959-98743996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707F-B6BB-454B-9224-B7A0A1E22395}" type="datetimeFigureOut">
              <a:rPr lang="es-MX" smtClean="0"/>
              <a:t>24/07/2023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F8BA8F-BDE3-4153-B1F9-26EFE425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02B8C7-011E-4BD0-9201-D305CF61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B8ED-FBF0-4E54-B82C-951449DDCD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734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93335-BF9E-4E34-9912-0D254777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26CA130-6275-4D3F-A7BD-B6685A7F8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707F-B6BB-454B-9224-B7A0A1E22395}" type="datetimeFigureOut">
              <a:rPr lang="es-MX" smtClean="0"/>
              <a:t>24/07/2023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E53DF5-D96E-4FBD-8966-DF3DE188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2701E2-D350-4FA8-9309-07DFBF0A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B8ED-FBF0-4E54-B82C-951449DDCD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066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9A7EB1D-62C7-4285-B8D9-1EA20EA4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707F-B6BB-454B-9224-B7A0A1E22395}" type="datetimeFigureOut">
              <a:rPr lang="es-MX" smtClean="0"/>
              <a:t>24/07/2023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52A277-9F95-4F6C-8E68-65C45671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E44CFD-16B0-4888-843F-A6598FEB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B8ED-FBF0-4E54-B82C-951449DDCD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451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12DD8-53CF-4F53-8188-A07EAE19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9EC0EE-E880-418B-AA91-36906CD20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E6ECDE-4C4F-4C65-AD16-66E3644F3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7FC33C-5419-41DF-AFEA-9758184E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707F-B6BB-454B-9224-B7A0A1E22395}" type="datetimeFigureOut">
              <a:rPr lang="es-MX" smtClean="0"/>
              <a:t>24/07/2023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6CE07D-7FCE-4E22-80E4-8EC59B91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0BC001-8258-454D-BBBC-492C20C6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B8ED-FBF0-4E54-B82C-951449DDCD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45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7F3CF-AEAE-4E9A-B22A-062A79B4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A1B9781-5011-4B01-9F79-0327675ED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4093D2-7730-43D3-8F9D-EDD2564F7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D87ABD-1877-4BE3-8FF1-D16CE573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707F-B6BB-454B-9224-B7A0A1E22395}" type="datetimeFigureOut">
              <a:rPr lang="es-MX" smtClean="0"/>
              <a:t>24/07/2023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EF2574-F262-4EE5-A8C2-60A9E022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29246B-6290-4124-8A60-D122C4EA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B8ED-FBF0-4E54-B82C-951449DDCD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880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EBF5FB9-595B-45EF-9BE8-8A0B32CE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40B595-7744-4791-ACF6-0EF79A815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2A5251-72FF-41FE-8C5E-90D20D450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9707F-B6BB-454B-9224-B7A0A1E22395}" type="datetimeFigureOut">
              <a:rPr lang="es-MX" smtClean="0"/>
              <a:t>24/07/2023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E2E7B1-4A75-4A22-87D2-2161411D0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E72749-8D62-425D-AED5-A58C079E5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AB8ED-FBF0-4E54-B82C-951449DDCD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124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9D555DD-CB90-4B1F-BFB4-332D0D393F85}"/>
              </a:ext>
            </a:extLst>
          </p:cNvPr>
          <p:cNvSpPr txBox="1"/>
          <p:nvPr/>
        </p:nvSpPr>
        <p:spPr>
          <a:xfrm>
            <a:off x="2387065" y="2351586"/>
            <a:ext cx="741787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Análisis de Tendencias de Videos en YouTube</a:t>
            </a:r>
          </a:p>
          <a:p>
            <a:endParaRPr lang="es-MX" sz="2800" dirty="0"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algn="ctr"/>
            <a:r>
              <a:rPr lang="es-MX" sz="2400" dirty="0">
                <a:solidFill>
                  <a:srgbClr val="000000"/>
                </a:solidFill>
                <a:latin typeface="Bahnschrift Light" panose="020B0502040204020203" pitchFamily="34" charset="0"/>
              </a:rPr>
              <a:t>14/11/2017 – 14/06/2018</a:t>
            </a:r>
          </a:p>
          <a:p>
            <a:pPr algn="ctr"/>
            <a:endParaRPr lang="es-MX" sz="2400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algn="ctr"/>
            <a:endParaRPr lang="es-MX" sz="2400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algn="ctr"/>
            <a:endParaRPr lang="es-MX" sz="2400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algn="ctr"/>
            <a:r>
              <a:rPr lang="es-MX" sz="2400" dirty="0">
                <a:solidFill>
                  <a:srgbClr val="000000"/>
                </a:solidFill>
                <a:latin typeface="Bahnschrift Light" panose="020B0502040204020203" pitchFamily="34" charset="0"/>
              </a:rPr>
              <a:t>Guillermo Valdespino</a:t>
            </a:r>
            <a:endParaRPr lang="es-MX" sz="2400" dirty="0">
              <a:latin typeface="Bahnschrift Light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89EA6DA-2C70-4D2E-B3C7-0C64BBFC7E4A}"/>
              </a:ext>
            </a:extLst>
          </p:cNvPr>
          <p:cNvSpPr txBox="1"/>
          <p:nvPr/>
        </p:nvSpPr>
        <p:spPr>
          <a:xfrm>
            <a:off x="4111591" y="6464792"/>
            <a:ext cx="3968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/>
              <a:t>https://public.tableau.com/app/profile/guillermo.valdespino</a:t>
            </a:r>
          </a:p>
        </p:txBody>
      </p:sp>
    </p:spTree>
    <p:extLst>
      <p:ext uri="{BB962C8B-B14F-4D97-AF65-F5344CB8AC3E}">
        <p14:creationId xmlns:p14="http://schemas.microsoft.com/office/powerpoint/2010/main" val="103324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849EC31-CBF1-4ED0-8B3A-9291CB4F21E9}"/>
              </a:ext>
            </a:extLst>
          </p:cNvPr>
          <p:cNvSpPr txBox="1"/>
          <p:nvPr/>
        </p:nvSpPr>
        <p:spPr>
          <a:xfrm>
            <a:off x="298384" y="1058773"/>
            <a:ext cx="115310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 startAt="3"/>
            </a:pPr>
            <a:r>
              <a:rPr lang="es-MX" b="1" i="0" dirty="0">
                <a:effectLst/>
                <a:latin typeface="Söhne"/>
              </a:rPr>
              <a:t> ¿Qué categorías fueron particularmente populares en Estados Unidos en comparación con otras regiones? En comparación con otras regiones, Estados Unidos mostró intereses particulares en ciertas categorías de videos:</a:t>
            </a:r>
          </a:p>
          <a:p>
            <a:pPr algn="l"/>
            <a:endParaRPr lang="es-MX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öhne"/>
              </a:rPr>
              <a:t> </a:t>
            </a:r>
            <a:r>
              <a:rPr lang="es-MX" b="0" i="0" dirty="0" err="1">
                <a:effectLst/>
                <a:latin typeface="Söhne"/>
              </a:rPr>
              <a:t>Nonprofits</a:t>
            </a:r>
            <a:r>
              <a:rPr lang="es-MX" b="0" i="0" dirty="0">
                <a:effectLst/>
                <a:latin typeface="Söhne"/>
              </a:rPr>
              <a:t> &amp; </a:t>
            </a:r>
            <a:r>
              <a:rPr lang="es-MX" b="0" i="0" dirty="0" err="1">
                <a:effectLst/>
                <a:latin typeface="Söhne"/>
              </a:rPr>
              <a:t>Activism</a:t>
            </a:r>
            <a:r>
              <a:rPr lang="es-MX" b="0" i="0" dirty="0">
                <a:effectLst/>
                <a:latin typeface="Söhne"/>
              </a:rPr>
              <a:t>, </a:t>
            </a:r>
            <a:r>
              <a:rPr lang="es-MX" b="0" i="0" dirty="0" err="1">
                <a:effectLst/>
                <a:latin typeface="Söhne"/>
              </a:rPr>
              <a:t>Science</a:t>
            </a:r>
            <a:r>
              <a:rPr lang="es-MX" b="0" i="0" dirty="0">
                <a:effectLst/>
                <a:latin typeface="Söhne"/>
              </a:rPr>
              <a:t> &amp; </a:t>
            </a:r>
            <a:r>
              <a:rPr lang="es-MX" b="0" i="0" dirty="0" err="1">
                <a:effectLst/>
                <a:latin typeface="Söhne"/>
              </a:rPr>
              <a:t>Technology</a:t>
            </a:r>
            <a:r>
              <a:rPr lang="es-MX" b="0" i="0" dirty="0">
                <a:effectLst/>
                <a:latin typeface="Söhne"/>
              </a:rPr>
              <a:t> y </a:t>
            </a:r>
            <a:r>
              <a:rPr lang="es-MX" b="0" i="0" dirty="0" err="1">
                <a:effectLst/>
                <a:latin typeface="Söhne"/>
              </a:rPr>
              <a:t>Travel</a:t>
            </a:r>
            <a:r>
              <a:rPr lang="es-MX" b="0" i="0" dirty="0">
                <a:effectLst/>
                <a:latin typeface="Söhne"/>
              </a:rPr>
              <a:t> &amp; </a:t>
            </a:r>
            <a:r>
              <a:rPr lang="es-MX" b="0" i="0" dirty="0" err="1">
                <a:effectLst/>
                <a:latin typeface="Söhne"/>
              </a:rPr>
              <a:t>Events</a:t>
            </a:r>
            <a:r>
              <a:rPr lang="es-MX" b="0" i="0" dirty="0">
                <a:effectLst/>
                <a:latin typeface="Söhne"/>
              </a:rPr>
              <a:t> fueron las categorías principales en Estados Unidos.</a:t>
            </a:r>
          </a:p>
          <a:p>
            <a:pPr algn="l"/>
            <a:endParaRPr lang="es-MX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öhne"/>
              </a:rPr>
              <a:t> Algunas categorías que fueron populares en otras regiones, como Autos &amp; </a:t>
            </a:r>
            <a:r>
              <a:rPr lang="es-MX" b="0" i="0" dirty="0" err="1">
                <a:effectLst/>
                <a:latin typeface="Söhne"/>
              </a:rPr>
              <a:t>Vehicles</a:t>
            </a:r>
            <a:r>
              <a:rPr lang="es-MX" b="0" i="0" dirty="0">
                <a:effectLst/>
                <a:latin typeface="Söhne"/>
              </a:rPr>
              <a:t> en Rusia, </a:t>
            </a:r>
            <a:r>
              <a:rPr lang="es-MX" b="0" i="0" dirty="0" err="1">
                <a:effectLst/>
                <a:latin typeface="Söhne"/>
              </a:rPr>
              <a:t>Pets</a:t>
            </a:r>
            <a:r>
              <a:rPr lang="es-MX" b="0" i="0" dirty="0">
                <a:effectLst/>
                <a:latin typeface="Söhne"/>
              </a:rPr>
              <a:t> &amp; </a:t>
            </a:r>
            <a:r>
              <a:rPr lang="es-MX" b="0" i="0" dirty="0" err="1">
                <a:effectLst/>
                <a:latin typeface="Söhne"/>
              </a:rPr>
              <a:t>Animals</a:t>
            </a:r>
            <a:r>
              <a:rPr lang="es-MX" b="0" i="0" dirty="0">
                <a:effectLst/>
                <a:latin typeface="Söhne"/>
              </a:rPr>
              <a:t> en Japón, </a:t>
            </a:r>
            <a:r>
              <a:rPr lang="es-MX" b="0" i="0" dirty="0" err="1">
                <a:effectLst/>
                <a:latin typeface="Söhne"/>
              </a:rPr>
              <a:t>Movies</a:t>
            </a:r>
            <a:r>
              <a:rPr lang="es-MX" b="0" i="0" dirty="0">
                <a:effectLst/>
                <a:latin typeface="Söhne"/>
              </a:rPr>
              <a:t> en India, y </a:t>
            </a:r>
            <a:r>
              <a:rPr lang="es-MX" b="0" i="0" dirty="0" err="1">
                <a:effectLst/>
                <a:latin typeface="Söhne"/>
              </a:rPr>
              <a:t>Trailers</a:t>
            </a:r>
            <a:r>
              <a:rPr lang="es-MX" b="0" i="0" dirty="0">
                <a:effectLst/>
                <a:latin typeface="Söhne"/>
              </a:rPr>
              <a:t> en Francia, no estuvieron entre las tres principales en Estados Unidos.</a:t>
            </a:r>
          </a:p>
          <a:p>
            <a:pPr algn="l"/>
            <a:endParaRPr lang="es-MX" b="0" i="0" dirty="0">
              <a:effectLst/>
              <a:latin typeface="Söhne"/>
            </a:endParaRPr>
          </a:p>
          <a:p>
            <a:pPr algn="l"/>
            <a:r>
              <a:rPr lang="es-MX" b="0" i="0" dirty="0">
                <a:effectLst/>
                <a:latin typeface="Söhne"/>
              </a:rPr>
              <a:t>Estos datos nos muestran que el contenido relacionado con causas sociales y científicas, así como videos de viajes, captaron la atención del público estadounidense.</a:t>
            </a:r>
          </a:p>
          <a:p>
            <a:pPr algn="l"/>
            <a:endParaRPr lang="es-MX" b="0" i="0" dirty="0">
              <a:effectLst/>
              <a:latin typeface="Söhne"/>
            </a:endParaRPr>
          </a:p>
          <a:p>
            <a:pPr algn="l"/>
            <a:r>
              <a:rPr lang="es-MX" b="0" i="0" dirty="0">
                <a:effectLst/>
                <a:latin typeface="Söhne"/>
              </a:rPr>
              <a:t>En resumen, el análisis de tendencias de videos ha permitido identificar las categorías más frecuentes en tendencia y sus distribuciones en diferentes regiones. Estos conocimientos nos sirven para comprender a la población en general y sus preferencias.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11801BA-3D40-423C-8901-FB72DE333F58}"/>
              </a:ext>
            </a:extLst>
          </p:cNvPr>
          <p:cNvSpPr txBox="1"/>
          <p:nvPr/>
        </p:nvSpPr>
        <p:spPr>
          <a:xfrm>
            <a:off x="4461310" y="182880"/>
            <a:ext cx="3205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Conclusiones generales</a:t>
            </a:r>
          </a:p>
        </p:txBody>
      </p:sp>
    </p:spTree>
    <p:extLst>
      <p:ext uri="{BB962C8B-B14F-4D97-AF65-F5344CB8AC3E}">
        <p14:creationId xmlns:p14="http://schemas.microsoft.com/office/powerpoint/2010/main" val="317993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2ABFF2E-ADF9-4A14-A8E1-99B3F3AE6FB4}"/>
              </a:ext>
            </a:extLst>
          </p:cNvPr>
          <p:cNvSpPr txBox="1"/>
          <p:nvPr/>
        </p:nvSpPr>
        <p:spPr>
          <a:xfrm>
            <a:off x="730250" y="1652391"/>
            <a:ext cx="10731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0" dirty="0">
                <a:effectLst/>
                <a:latin typeface="Söhne"/>
              </a:rPr>
              <a:t>En esta presentación, hemos explorado el mundo de las tendencias de videos en plataformas digitales. A través del análisis de datos en </a:t>
            </a:r>
            <a:r>
              <a:rPr lang="es-MX" i="0" dirty="0" err="1">
                <a:effectLst/>
                <a:latin typeface="Söhne"/>
              </a:rPr>
              <a:t>Tableau</a:t>
            </a:r>
            <a:r>
              <a:rPr lang="es-MX" i="0" dirty="0">
                <a:effectLst/>
                <a:latin typeface="Söhne"/>
              </a:rPr>
              <a:t>, pudimos identificar las categorías que más frecuentemente captaron la </a:t>
            </a:r>
            <a:r>
              <a:rPr lang="es-MX" i="0" dirty="0">
                <a:effectLst/>
              </a:rPr>
              <a:t>atención</a:t>
            </a:r>
            <a:r>
              <a:rPr lang="es-MX" i="0" dirty="0">
                <a:effectLst/>
                <a:latin typeface="Söhne"/>
              </a:rPr>
              <a:t> de los usuarios, </a:t>
            </a:r>
            <a:r>
              <a:rPr lang="es-MX" dirty="0">
                <a:solidFill>
                  <a:srgbClr val="000000"/>
                </a:solidFill>
                <a:latin typeface="Suisse Intl"/>
              </a:rPr>
              <a:t>c</a:t>
            </a:r>
            <a:r>
              <a:rPr lang="es-MX" b="0" i="0" dirty="0">
                <a:solidFill>
                  <a:srgbClr val="000000"/>
                </a:solidFill>
                <a:effectLst/>
                <a:latin typeface="Suisse Intl"/>
              </a:rPr>
              <a:t>ómo se distribuyeron en las regiones y qué categorías fueron particularmente populares en los Estados Unidos junto con las diferencias entre las categorías populares en Estados Unidos y en otros lugares.</a:t>
            </a:r>
          </a:p>
          <a:p>
            <a:endParaRPr lang="es-MX" dirty="0">
              <a:solidFill>
                <a:srgbClr val="000000"/>
              </a:solidFill>
              <a:latin typeface="Suisse Int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0000"/>
                </a:solidFill>
                <a:latin typeface="Suisse Intl"/>
              </a:rPr>
              <a:t>El análisis realizado solamente toma datos del 14/11/2017 al 14/06/2018.</a:t>
            </a:r>
          </a:p>
          <a:p>
            <a:endParaRPr lang="es-MX" dirty="0">
              <a:solidFill>
                <a:srgbClr val="000000"/>
              </a:solidFill>
              <a:latin typeface="Suisse Intl"/>
            </a:endParaRPr>
          </a:p>
          <a:p>
            <a:endParaRPr lang="es-MX" dirty="0">
              <a:solidFill>
                <a:srgbClr val="000000"/>
              </a:solidFill>
              <a:latin typeface="Suisse Intl"/>
            </a:endParaRPr>
          </a:p>
          <a:p>
            <a:endParaRPr lang="es-MX" dirty="0">
              <a:solidFill>
                <a:srgbClr val="000000"/>
              </a:solidFill>
              <a:latin typeface="Suisse Intl"/>
            </a:endParaRPr>
          </a:p>
          <a:p>
            <a:r>
              <a:rPr lang="es-MX" dirty="0">
                <a:solidFill>
                  <a:srgbClr val="000000"/>
                </a:solidFill>
                <a:latin typeface="Suisse Intl"/>
              </a:rPr>
              <a:t>A continuación veamos los resultados obtenidos de este análisis</a:t>
            </a: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2B90C1A-8DBD-4550-98C9-0531C396B1F0}"/>
              </a:ext>
            </a:extLst>
          </p:cNvPr>
          <p:cNvSpPr txBox="1"/>
          <p:nvPr/>
        </p:nvSpPr>
        <p:spPr>
          <a:xfrm>
            <a:off x="4111591" y="6464792"/>
            <a:ext cx="3968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/>
              <a:t>https://public.tableau.com/app/profile/guillermo.valdespino</a:t>
            </a:r>
          </a:p>
        </p:txBody>
      </p:sp>
    </p:spTree>
    <p:extLst>
      <p:ext uri="{BB962C8B-B14F-4D97-AF65-F5344CB8AC3E}">
        <p14:creationId xmlns:p14="http://schemas.microsoft.com/office/powerpoint/2010/main" val="317073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6089853-E0B2-4B84-8198-B1D0A1FA3319}"/>
              </a:ext>
            </a:extLst>
          </p:cNvPr>
          <p:cNvSpPr txBox="1"/>
          <p:nvPr/>
        </p:nvSpPr>
        <p:spPr>
          <a:xfrm>
            <a:off x="2576361" y="404959"/>
            <a:ext cx="7039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0" i="0" dirty="0">
                <a:solidFill>
                  <a:srgbClr val="000000"/>
                </a:solidFill>
                <a:effectLst/>
                <a:latin typeface="Suisse Intl"/>
              </a:rPr>
              <a:t>¿Qué categorías de videos estuvieron en tendencia más frecuentemente?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D83B3E3-5934-4571-A7B8-A8DBCE5E3769}"/>
              </a:ext>
            </a:extLst>
          </p:cNvPr>
          <p:cNvSpPr txBox="1"/>
          <p:nvPr/>
        </p:nvSpPr>
        <p:spPr>
          <a:xfrm>
            <a:off x="4111591" y="6464792"/>
            <a:ext cx="3968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/>
              <a:t>https://public.tableau.com/app/profile/guillermo.valdespino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60CA305-6CDF-43F5-B5AD-0AB6AAFF3FDA}"/>
              </a:ext>
            </a:extLst>
          </p:cNvPr>
          <p:cNvSpPr txBox="1"/>
          <p:nvPr/>
        </p:nvSpPr>
        <p:spPr>
          <a:xfrm>
            <a:off x="1711692" y="1694047"/>
            <a:ext cx="3520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No. 1</a:t>
            </a:r>
            <a:r>
              <a:rPr lang="es-MX" dirty="0"/>
              <a:t>: </a:t>
            </a:r>
            <a:r>
              <a:rPr lang="es-MX" dirty="0" err="1"/>
              <a:t>Entertainment</a:t>
            </a:r>
            <a:endParaRPr lang="es-MX" dirty="0"/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No. 2</a:t>
            </a:r>
            <a:r>
              <a:rPr lang="es-MX" dirty="0"/>
              <a:t>: People &amp; Blogs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No. 3</a:t>
            </a:r>
            <a:r>
              <a:rPr lang="es-MX" dirty="0"/>
              <a:t>: Music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DA9F6AE-F8BB-48BC-9B43-3CB3BAE191D9}"/>
              </a:ext>
            </a:extLst>
          </p:cNvPr>
          <p:cNvSpPr txBox="1"/>
          <p:nvPr/>
        </p:nvSpPr>
        <p:spPr>
          <a:xfrm>
            <a:off x="6959600" y="1724394"/>
            <a:ext cx="35207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Podemos observar que la categoría más vista durante este periodo de tiempo fue “</a:t>
            </a:r>
            <a:r>
              <a:rPr lang="es-MX" dirty="0" err="1"/>
              <a:t>Entertainment</a:t>
            </a:r>
            <a:r>
              <a:rPr lang="es-MX" dirty="0"/>
              <a:t>” con cerca de un 30% del total.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Las categorías “People &amp; Blogs” y “Music” ocupan el segundo y tercer lugar respectivamente de esta lista de tendencias.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72E45BA-1FDE-4E4A-B5C7-BE02C3C4270F}"/>
              </a:ext>
            </a:extLst>
          </p:cNvPr>
          <p:cNvSpPr txBox="1"/>
          <p:nvPr/>
        </p:nvSpPr>
        <p:spPr>
          <a:xfrm>
            <a:off x="1711692" y="4309717"/>
            <a:ext cx="3520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Veamos las siguientes graficas para apreciar mejor los datos obtenidos. </a:t>
            </a:r>
          </a:p>
        </p:txBody>
      </p:sp>
    </p:spTree>
    <p:extLst>
      <p:ext uri="{BB962C8B-B14F-4D97-AF65-F5344CB8AC3E}">
        <p14:creationId xmlns:p14="http://schemas.microsoft.com/office/powerpoint/2010/main" val="411387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6089853-E0B2-4B84-8198-B1D0A1FA3319}"/>
              </a:ext>
            </a:extLst>
          </p:cNvPr>
          <p:cNvSpPr txBox="1"/>
          <p:nvPr/>
        </p:nvSpPr>
        <p:spPr>
          <a:xfrm>
            <a:off x="2576361" y="116209"/>
            <a:ext cx="7039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0" i="0" dirty="0">
                <a:solidFill>
                  <a:srgbClr val="000000"/>
                </a:solidFill>
                <a:effectLst/>
                <a:latin typeface="Suisse Intl"/>
              </a:rPr>
              <a:t>¿Qué categorías de videos estuvieron en tendencia más frecuentemente?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D83B3E3-5934-4571-A7B8-A8DBCE5E3769}"/>
              </a:ext>
            </a:extLst>
          </p:cNvPr>
          <p:cNvSpPr txBox="1"/>
          <p:nvPr/>
        </p:nvSpPr>
        <p:spPr>
          <a:xfrm>
            <a:off x="4111588" y="6464792"/>
            <a:ext cx="3968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/>
              <a:t>https://public.tableau.com/app/profile/guillermo.valdespino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D4956B4-D015-416B-AD6D-5BCCD0AE4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73" y="839360"/>
            <a:ext cx="10158048" cy="527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0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6089853-E0B2-4B84-8198-B1D0A1FA3319}"/>
              </a:ext>
            </a:extLst>
          </p:cNvPr>
          <p:cNvSpPr txBox="1"/>
          <p:nvPr/>
        </p:nvSpPr>
        <p:spPr>
          <a:xfrm>
            <a:off x="2578810" y="113452"/>
            <a:ext cx="70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0" i="0" dirty="0">
                <a:solidFill>
                  <a:srgbClr val="000000"/>
                </a:solidFill>
                <a:effectLst/>
                <a:latin typeface="Suisse Intl"/>
              </a:rPr>
              <a:t>¿Qué categorías de videos estuvieron en tendencia más frecuentemente?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D83B3E3-5934-4571-A7B8-A8DBCE5E3769}"/>
              </a:ext>
            </a:extLst>
          </p:cNvPr>
          <p:cNvSpPr txBox="1"/>
          <p:nvPr/>
        </p:nvSpPr>
        <p:spPr>
          <a:xfrm>
            <a:off x="4104414" y="6449716"/>
            <a:ext cx="3959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/>
              <a:t>https://public.tableau.com/app/profile/guillermo.valdespino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9DA45A9-54B2-4D09-9540-BCD582796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24" y="777849"/>
            <a:ext cx="10225324" cy="530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5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6089853-E0B2-4B84-8198-B1D0A1FA3319}"/>
              </a:ext>
            </a:extLst>
          </p:cNvPr>
          <p:cNvSpPr txBox="1"/>
          <p:nvPr/>
        </p:nvSpPr>
        <p:spPr>
          <a:xfrm>
            <a:off x="4092340" y="154708"/>
            <a:ext cx="4007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0" i="0" dirty="0">
                <a:solidFill>
                  <a:srgbClr val="000000"/>
                </a:solidFill>
                <a:effectLst/>
                <a:latin typeface="Suisse Intl"/>
              </a:rPr>
              <a:t>¿Cómo se distribuyeron en las regiones?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47686C-2396-4224-AFD9-A712471099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02" r="21568"/>
          <a:stretch/>
        </p:blipFill>
        <p:spPr>
          <a:xfrm>
            <a:off x="673099" y="737643"/>
            <a:ext cx="5054601" cy="538271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CE64242-4669-48C1-9673-3B03B3BAF696}"/>
              </a:ext>
            </a:extLst>
          </p:cNvPr>
          <p:cNvSpPr txBox="1"/>
          <p:nvPr/>
        </p:nvSpPr>
        <p:spPr>
          <a:xfrm>
            <a:off x="4111591" y="6464792"/>
            <a:ext cx="3968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/>
              <a:t>https://public.tableau.com/app/profile/guillermo.valdespino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9CC6BFF-004C-4A76-AAD1-4E1208F5991D}"/>
              </a:ext>
            </a:extLst>
          </p:cNvPr>
          <p:cNvSpPr txBox="1"/>
          <p:nvPr/>
        </p:nvSpPr>
        <p:spPr>
          <a:xfrm>
            <a:off x="7112000" y="1232258"/>
            <a:ext cx="360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Podemos observar que la distribución entre regiones es bastante proporcional, teniendo a la región con más consumo de videos en tendencia durante este periodo de tiempo siendo: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Estados Unidos con 80,758 vistas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Francia con 75,404 vistas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Rusia con 73,694 vistas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India con 73,372 vistas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Japón con 36,762 vistas</a:t>
            </a:r>
          </a:p>
        </p:txBody>
      </p:sp>
    </p:spTree>
    <p:extLst>
      <p:ext uri="{BB962C8B-B14F-4D97-AF65-F5344CB8AC3E}">
        <p14:creationId xmlns:p14="http://schemas.microsoft.com/office/powerpoint/2010/main" val="198715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6089853-E0B2-4B84-8198-B1D0A1FA3319}"/>
              </a:ext>
            </a:extLst>
          </p:cNvPr>
          <p:cNvSpPr txBox="1"/>
          <p:nvPr/>
        </p:nvSpPr>
        <p:spPr>
          <a:xfrm>
            <a:off x="2223835" y="337581"/>
            <a:ext cx="77443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i="0" dirty="0">
                <a:solidFill>
                  <a:srgbClr val="000000"/>
                </a:solidFill>
                <a:effectLst/>
                <a:latin typeface="Suisse Intl"/>
              </a:rPr>
              <a:t>¿Qué categorías fueron particularmente populares en los Estados Unidos? ¿Hubo diferencias entre las categorías populares en Estados Unidos y en otros lugares?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CE09DE3-6896-408E-AEC5-26FCB5B00896}"/>
              </a:ext>
            </a:extLst>
          </p:cNvPr>
          <p:cNvSpPr txBox="1"/>
          <p:nvPr/>
        </p:nvSpPr>
        <p:spPr>
          <a:xfrm>
            <a:off x="4111591" y="6464792"/>
            <a:ext cx="3968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/>
              <a:t>https://public.tableau.com/app/profile/guillermo.valdespino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89E237D-61A9-49F7-B97E-E64BFA6A2528}"/>
              </a:ext>
            </a:extLst>
          </p:cNvPr>
          <p:cNvSpPr txBox="1"/>
          <p:nvPr/>
        </p:nvSpPr>
        <p:spPr>
          <a:xfrm>
            <a:off x="1389244" y="1097147"/>
            <a:ext cx="9413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 continuación veamos un mapa de calor que nos muestra los porcentajes de tendencias de videos por país y categoría.</a:t>
            </a:r>
          </a:p>
          <a:p>
            <a:r>
              <a:rPr lang="es-MX" dirty="0"/>
              <a:t>Los resultados de categorías por país son los siguientes: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E317D1E-0FBF-42DF-A19F-E20DF25F97EE}"/>
              </a:ext>
            </a:extLst>
          </p:cNvPr>
          <p:cNvSpPr txBox="1"/>
          <p:nvPr/>
        </p:nvSpPr>
        <p:spPr>
          <a:xfrm>
            <a:off x="1389244" y="2260600"/>
            <a:ext cx="39688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Estados Unidos</a:t>
            </a:r>
            <a:r>
              <a:rPr lang="es-MX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Nonprofits</a:t>
            </a:r>
            <a:r>
              <a:rPr lang="es-MX" dirty="0"/>
              <a:t> &amp; </a:t>
            </a:r>
            <a:r>
              <a:rPr lang="es-MX" dirty="0" err="1"/>
              <a:t>Activism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Science</a:t>
            </a:r>
            <a:r>
              <a:rPr lang="es-MX" dirty="0"/>
              <a:t> &amp; </a:t>
            </a:r>
            <a:r>
              <a:rPr lang="es-MX" dirty="0" err="1"/>
              <a:t>Technology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Travel</a:t>
            </a:r>
            <a:r>
              <a:rPr lang="es-MX" dirty="0"/>
              <a:t> &amp; </a:t>
            </a:r>
            <a:r>
              <a:rPr lang="es-MX" dirty="0" err="1"/>
              <a:t>Events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r>
              <a:rPr lang="es-MX" b="1" dirty="0"/>
              <a:t>Rusia</a:t>
            </a:r>
            <a:r>
              <a:rPr lang="es-MX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Autos &amp; </a:t>
            </a:r>
            <a:r>
              <a:rPr lang="es-MX" dirty="0" err="1"/>
              <a:t>Vehicles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People &amp; Blogs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Shows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r>
              <a:rPr lang="es-MX" b="1" dirty="0"/>
              <a:t>Japón</a:t>
            </a:r>
            <a:r>
              <a:rPr lang="es-MX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Pets</a:t>
            </a:r>
            <a:r>
              <a:rPr lang="es-MX" dirty="0"/>
              <a:t> &amp; </a:t>
            </a:r>
            <a:r>
              <a:rPr lang="es-MX" dirty="0" err="1"/>
              <a:t>Animals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Gaming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Sports</a:t>
            </a: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268DDCC-49F4-43E5-A885-E1725552AC59}"/>
              </a:ext>
            </a:extLst>
          </p:cNvPr>
          <p:cNvSpPr txBox="1"/>
          <p:nvPr/>
        </p:nvSpPr>
        <p:spPr>
          <a:xfrm>
            <a:off x="6833940" y="2260600"/>
            <a:ext cx="39688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India</a:t>
            </a:r>
            <a:r>
              <a:rPr lang="es-MX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Movies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Shows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Entertainment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r>
              <a:rPr lang="es-MX" b="1" dirty="0"/>
              <a:t>Francia</a:t>
            </a:r>
            <a:r>
              <a:rPr lang="es-MX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Trailers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Movies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Gaming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867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6089853-E0B2-4B84-8198-B1D0A1FA3319}"/>
              </a:ext>
            </a:extLst>
          </p:cNvPr>
          <p:cNvSpPr txBox="1"/>
          <p:nvPr/>
        </p:nvSpPr>
        <p:spPr>
          <a:xfrm>
            <a:off x="2223835" y="145081"/>
            <a:ext cx="77443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0" i="0" dirty="0">
                <a:solidFill>
                  <a:srgbClr val="000000"/>
                </a:solidFill>
                <a:effectLst/>
                <a:latin typeface="Suisse Intl"/>
              </a:rPr>
              <a:t>¿Qué categorías fueron particularmente populares en los Estados Unidos? ¿Hubo diferencias entre las categorías populares en Estados Unidos y en otros lugares?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9A42A32-A3B6-4CCA-95A6-426171490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244" y="1088024"/>
            <a:ext cx="7885507" cy="508015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35FDDDD-916C-45E1-B1AC-6CEEBA0F2553}"/>
              </a:ext>
            </a:extLst>
          </p:cNvPr>
          <p:cNvSpPr txBox="1"/>
          <p:nvPr/>
        </p:nvSpPr>
        <p:spPr>
          <a:xfrm>
            <a:off x="4111591" y="6464792"/>
            <a:ext cx="3968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/>
              <a:t>https://public.tableau.com/app/profile/guillermo.valdespino</a:t>
            </a:r>
          </a:p>
        </p:txBody>
      </p:sp>
    </p:spTree>
    <p:extLst>
      <p:ext uri="{BB962C8B-B14F-4D97-AF65-F5344CB8AC3E}">
        <p14:creationId xmlns:p14="http://schemas.microsoft.com/office/powerpoint/2010/main" val="2810174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849EC31-CBF1-4ED0-8B3A-9291CB4F21E9}"/>
              </a:ext>
            </a:extLst>
          </p:cNvPr>
          <p:cNvSpPr txBox="1"/>
          <p:nvPr/>
        </p:nvSpPr>
        <p:spPr>
          <a:xfrm>
            <a:off x="298384" y="1058773"/>
            <a:ext cx="115310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s-MX" b="1" i="0" dirty="0">
                <a:effectLst/>
                <a:latin typeface="Söhne"/>
              </a:rPr>
              <a:t> ¿Qué categorías de videos estuvieron en tendencia más frecuentemente? Las tres categorías de videos que estuvieron más frecuentemente en tendencia en todas las regiones (Estados Unidos, Japón, Rusia, India y Francia) son las siguientes:</a:t>
            </a:r>
          </a:p>
          <a:p>
            <a:pPr algn="l"/>
            <a:endParaRPr lang="es-MX" b="1" i="0" dirty="0">
              <a:effectLst/>
              <a:latin typeface="Söhne"/>
            </a:endParaRPr>
          </a:p>
          <a:p>
            <a:pPr algn="l"/>
            <a:r>
              <a:rPr lang="es-MX" b="0" i="0" dirty="0" err="1">
                <a:effectLst/>
                <a:latin typeface="Söhne"/>
              </a:rPr>
              <a:t>Entertainment</a:t>
            </a:r>
            <a:r>
              <a:rPr lang="es-MX" dirty="0">
                <a:latin typeface="Söhne"/>
              </a:rPr>
              <a:t>, </a:t>
            </a:r>
            <a:r>
              <a:rPr lang="es-MX" b="0" i="0" dirty="0">
                <a:effectLst/>
                <a:latin typeface="Söhne"/>
              </a:rPr>
              <a:t>People &amp; Blogs y Music</a:t>
            </a:r>
          </a:p>
          <a:p>
            <a:pPr algn="l"/>
            <a:endParaRPr lang="es-MX" b="0" i="0" dirty="0">
              <a:effectLst/>
              <a:latin typeface="Söhne"/>
            </a:endParaRPr>
          </a:p>
          <a:p>
            <a:pPr algn="l"/>
            <a:r>
              <a:rPr lang="es-MX" b="0" i="0" dirty="0">
                <a:effectLst/>
                <a:latin typeface="Söhne"/>
              </a:rPr>
              <a:t>Estas categorías se mantuvieron consistentemente populares en todas las regiones a lo largo del período analizado.</a:t>
            </a:r>
          </a:p>
          <a:p>
            <a:pPr algn="l"/>
            <a:endParaRPr lang="es-MX" b="0" i="0" dirty="0">
              <a:effectLst/>
              <a:latin typeface="Söhne"/>
            </a:endParaRPr>
          </a:p>
          <a:p>
            <a:pPr algn="l"/>
            <a:endParaRPr lang="es-MX" b="0" i="0" dirty="0">
              <a:effectLst/>
              <a:latin typeface="Söhne"/>
            </a:endParaRPr>
          </a:p>
          <a:p>
            <a:pPr algn="l">
              <a:buFont typeface="+mj-lt"/>
              <a:buAutoNum type="arabicPeriod" startAt="2"/>
            </a:pPr>
            <a:r>
              <a:rPr lang="es-MX" b="1" i="0" dirty="0">
                <a:effectLst/>
                <a:latin typeface="Söhne"/>
              </a:rPr>
              <a:t> ¿Cómo se distribuyeron en las regiones? Las categorías de videos tuvieron distribuciones variables en las diferentes regiones. Algunas categorías destacaron más en ciertas regiones que en otras:</a:t>
            </a:r>
          </a:p>
          <a:p>
            <a:pPr algn="l"/>
            <a:endParaRPr lang="es-MX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öhne"/>
              </a:rPr>
              <a:t> </a:t>
            </a:r>
            <a:r>
              <a:rPr lang="es-MX" b="0" i="0" dirty="0" err="1">
                <a:effectLst/>
                <a:latin typeface="Söhne"/>
              </a:rPr>
              <a:t>Entertainment</a:t>
            </a:r>
            <a:r>
              <a:rPr lang="es-MX" b="0" i="0" dirty="0">
                <a:effectLst/>
                <a:latin typeface="Söhne"/>
              </a:rPr>
              <a:t> fue una categoría destacada en todas las regiones, con cerca del 30% de los videos en tendencia durante todo el período.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öhne"/>
              </a:rPr>
              <a:t> News &amp; </a:t>
            </a:r>
            <a:r>
              <a:rPr lang="es-MX" b="0" i="0" dirty="0" err="1">
                <a:effectLst/>
                <a:latin typeface="Söhne"/>
              </a:rPr>
              <a:t>Politics</a:t>
            </a:r>
            <a:r>
              <a:rPr lang="es-MX" b="0" i="0" dirty="0">
                <a:effectLst/>
                <a:latin typeface="Söhne"/>
              </a:rPr>
              <a:t> fue una categoría popular en todas las regiones, con aproximadamente el 11% de los videos en tendencia.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öhne"/>
              </a:rPr>
              <a:t> Music y People &amp; Blogs también fueron categorías significativas en todas las regiones, con alrededor del 9% y el 12% de los videos en tendencia, respectivamente.</a:t>
            </a:r>
          </a:p>
          <a:p>
            <a:pPr algn="l"/>
            <a:endParaRPr lang="es-MX" b="0" i="0" dirty="0">
              <a:effectLst/>
              <a:latin typeface="Söhne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11801BA-3D40-423C-8901-FB72DE333F58}"/>
              </a:ext>
            </a:extLst>
          </p:cNvPr>
          <p:cNvSpPr txBox="1"/>
          <p:nvPr/>
        </p:nvSpPr>
        <p:spPr>
          <a:xfrm>
            <a:off x="4461310" y="182880"/>
            <a:ext cx="3205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Conclusiones generales</a:t>
            </a:r>
          </a:p>
        </p:txBody>
      </p:sp>
    </p:spTree>
    <p:extLst>
      <p:ext uri="{BB962C8B-B14F-4D97-AF65-F5344CB8AC3E}">
        <p14:creationId xmlns:p14="http://schemas.microsoft.com/office/powerpoint/2010/main" val="2178075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860</Words>
  <Application>Microsoft Office PowerPoint</Application>
  <PresentationFormat>Panorámica</PresentationFormat>
  <Paragraphs>96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Bahnschrift Light</vt:lpstr>
      <vt:lpstr>Calibri</vt:lpstr>
      <vt:lpstr>Calibri Light</vt:lpstr>
      <vt:lpstr>Söhne</vt:lpstr>
      <vt:lpstr>Suisse Intl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guiillermo</dc:creator>
  <cp:lastModifiedBy>guiillermo</cp:lastModifiedBy>
  <cp:revision>42</cp:revision>
  <dcterms:created xsi:type="dcterms:W3CDTF">2023-07-21T08:28:00Z</dcterms:created>
  <dcterms:modified xsi:type="dcterms:W3CDTF">2023-07-25T09:35:42Z</dcterms:modified>
</cp:coreProperties>
</file>